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 id="2147483665" r:id="rId3"/>
  </p:sldMasterIdLst>
  <p:notesMasterIdLst>
    <p:notesMasterId r:id="rId63"/>
  </p:notesMasterIdLst>
  <p:sldIdLst>
    <p:sldId id="256" r:id="rId4"/>
    <p:sldId id="257" r:id="rId5"/>
    <p:sldId id="508" r:id="rId6"/>
    <p:sldId id="512" r:id="rId7"/>
    <p:sldId id="513" r:id="rId8"/>
    <p:sldId id="258" r:id="rId9"/>
    <p:sldId id="514" r:id="rId10"/>
    <p:sldId id="510" r:id="rId11"/>
    <p:sldId id="515" r:id="rId12"/>
    <p:sldId id="511" r:id="rId13"/>
    <p:sldId id="516" r:id="rId14"/>
    <p:sldId id="517" r:id="rId15"/>
    <p:sldId id="518" r:id="rId16"/>
    <p:sldId id="297" r:id="rId17"/>
    <p:sldId id="298" r:id="rId18"/>
    <p:sldId id="313" r:id="rId19"/>
    <p:sldId id="312" r:id="rId20"/>
    <p:sldId id="314" r:id="rId21"/>
    <p:sldId id="308" r:id="rId22"/>
    <p:sldId id="291" r:id="rId23"/>
    <p:sldId id="300" r:id="rId24"/>
    <p:sldId id="306" r:id="rId25"/>
    <p:sldId id="285" r:id="rId26"/>
    <p:sldId id="309" r:id="rId27"/>
    <p:sldId id="289" r:id="rId28"/>
    <p:sldId id="311" r:id="rId29"/>
    <p:sldId id="304" r:id="rId30"/>
    <p:sldId id="305" r:id="rId31"/>
    <p:sldId id="509" r:id="rId32"/>
    <p:sldId id="259" r:id="rId33"/>
    <p:sldId id="260" r:id="rId34"/>
    <p:sldId id="261" r:id="rId35"/>
    <p:sldId id="262" r:id="rId36"/>
    <p:sldId id="263" r:id="rId37"/>
    <p:sldId id="264" r:id="rId38"/>
    <p:sldId id="265" r:id="rId39"/>
    <p:sldId id="266" r:id="rId40"/>
    <p:sldId id="267" r:id="rId41"/>
    <p:sldId id="268" r:id="rId42"/>
    <p:sldId id="269" r:id="rId43"/>
    <p:sldId id="270" r:id="rId44"/>
    <p:sldId id="271" r:id="rId45"/>
    <p:sldId id="272" r:id="rId46"/>
    <p:sldId id="273" r:id="rId47"/>
    <p:sldId id="274" r:id="rId48"/>
    <p:sldId id="275" r:id="rId49"/>
    <p:sldId id="276" r:id="rId50"/>
    <p:sldId id="277" r:id="rId51"/>
    <p:sldId id="278" r:id="rId52"/>
    <p:sldId id="279" r:id="rId53"/>
    <p:sldId id="280" r:id="rId54"/>
    <p:sldId id="281" r:id="rId55"/>
    <p:sldId id="282" r:id="rId56"/>
    <p:sldId id="522" r:id="rId57"/>
    <p:sldId id="519" r:id="rId58"/>
    <p:sldId id="283" r:id="rId59"/>
    <p:sldId id="520" r:id="rId60"/>
    <p:sldId id="521" r:id="rId61"/>
    <p:sldId id="284" r:id="rId62"/>
  </p:sldIdLst>
  <p:sldSz cx="12192000" cy="6858000"/>
  <p:notesSz cx="6797675" cy="9926638"/>
  <p:embeddedFontLst>
    <p:embeddedFont>
      <p:font typeface="Arial Italique" panose="020B0604020202090204" pitchFamily="34" charset="0"/>
      <p:italic r:id="rId64"/>
    </p:embeddedFont>
    <p:embeddedFont>
      <p:font typeface="Century Gothic" panose="020B0502020202020204" pitchFamily="34" charset="0"/>
      <p:regular r:id="rId65"/>
      <p:bold r:id="rId66"/>
      <p:italic r:id="rId67"/>
      <p:boldItalic r:id="rId68"/>
    </p:embeddedFont>
    <p:embeddedFont>
      <p:font typeface="Franklin Gothic Demi Italique" panose="020B0703020102090204" pitchFamily="34" charset="0"/>
      <p:italic r:id="rId69"/>
    </p:embeddedFont>
    <p:embeddedFont>
      <p:font typeface="Gill Sans" panose="020B0604020202020204" charset="0"/>
      <p:regular r:id="rId70"/>
      <p:bold r:id="rId71"/>
    </p:embeddedFont>
    <p:embeddedFont>
      <p:font typeface="Verdana" panose="020B0604030504040204" pitchFamily="34" charset="0"/>
      <p:regular r:id="rId72"/>
      <p:bold r:id="rId73"/>
      <p:italic r:id="rId74"/>
      <p:boldItalic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6" roundtripDataSignature="AMtx7mhJGGTpT7nMyHm37MMH4DKBTfld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notesMaster" Target="notesMasters/notesMaster1.xml"/><Relationship Id="rId68" Type="http://schemas.openxmlformats.org/officeDocument/2006/relationships/font" Target="fonts/font5.fntdata"/><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font" Target="fonts/font3.fntdata"/><Relationship Id="rId74" Type="http://schemas.openxmlformats.org/officeDocument/2006/relationships/font" Target="fonts/font11.fntdata"/><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9.fntdata"/><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4.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font" Target="fonts/font7.fntdata"/><Relationship Id="rId75"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customschemas.google.com/relationships/presentationmetadata" Target="metadata"/><Relationship Id="rId7" Type="http://schemas.openxmlformats.org/officeDocument/2006/relationships/slide" Target="slides/slide4.xml"/><Relationship Id="rId71" Type="http://schemas.openxmlformats.org/officeDocument/2006/relationships/font" Target="fonts/font8.fntdata"/><Relationship Id="rId2" Type="http://schemas.openxmlformats.org/officeDocument/2006/relationships/slideMaster" Target="slideMasters/slideMaster2.xml"/><Relationship Id="rId29"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ur-lex.europa.eu/legal-content/FR/TXT/HTML/?uri=CELEX:32000L0060"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eur-lex.europa.eu/legal-content/FR/TXT/PDF/?uri=CELEX:32006L0118&amp;from=HR" TargetMode="External"/><Relationship Id="rId4" Type="http://schemas.openxmlformats.org/officeDocument/2006/relationships/hyperlink" Target="https://eur-lex.europa.eu/legal-content/FR/TXT/HTML/?uri=CELEX:32008L0105"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ctu-environnement.com/ae/news/feuille-route-economie-circulaire-31129.php4"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28611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Cf attendu 42 page 40, 51 page 47, 54 page 50 pour les boues</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C892D3-0651-45B2-9B7F-125D0835AA92}"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0643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D2329D-7A7D-4265-8F90-7AB5C3365178}"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30880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EC892D3-0651-45B2-9B7F-125D0835AA92}"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41268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2"/>
            <a:r>
              <a:rPr lang="fr-FR" b="0" dirty="0">
                <a:hlinkClick r:id="rId3"/>
              </a:rPr>
              <a:t>Annexes VIII et X Directive 2000/60/CE du Parlement européen et du Conseil du 23 octobre 2000 établissant un cadre pour une politique communautaire dans le domaine de l'eau</a:t>
            </a:r>
            <a:r>
              <a:rPr lang="fr-FR" b="0" dirty="0"/>
              <a:t> </a:t>
            </a:r>
          </a:p>
          <a:p>
            <a:pPr lvl="2"/>
            <a:r>
              <a:rPr lang="fr-FR" b="0" dirty="0">
                <a:hlinkClick r:id="rId4"/>
              </a:rPr>
              <a:t>Annexe I Directive 2008/105/CE du Parlement européen et du Conseil établissant des normes de qualité environnementale dans le domaine de l'eau, modifiant et abrogeant les directives du Conseil 82/176/CEE, 83/513/CEE, 84/156/CEE, 84/491/CEE, 86/280/CEE et modifiant la directive 2000/60/CE</a:t>
            </a:r>
            <a:endParaRPr lang="fr-FR" b="0" dirty="0"/>
          </a:p>
          <a:p>
            <a:pPr lvl="2"/>
            <a:r>
              <a:rPr lang="fr-FR" b="0" dirty="0">
                <a:hlinkClick r:id="rId5"/>
              </a:rPr>
              <a:t>Annexe II partie B Directive 2006/118/CE du Parlement européen et du Conseil sur la protection des eaux souterraines contre la pollution et la détérioration</a:t>
            </a:r>
            <a:endParaRPr lang="fr-FR" b="0" dirty="0"/>
          </a:p>
          <a:p>
            <a:pPr lvl="1"/>
            <a:r>
              <a:rPr lang="fr-FR" b="0" dirty="0"/>
              <a:t>c</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D2329D-7A7D-4265-8F90-7AB5C3365178}"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84039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ambassadeur de la </a:t>
            </a:r>
            <a:r>
              <a:rPr lang="fr-FR" dirty="0">
                <a:hlinkClick r:id="rId3"/>
              </a:rPr>
              <a:t>feuille de route économie circulaire</a:t>
            </a:r>
            <a:r>
              <a:rPr lang="fr-FR" dirty="0"/>
              <a:t> et ancien du président du syndicat mixte intercommunal de collecte et de valorisation du Libournais.</a:t>
            </a:r>
          </a:p>
          <a:p>
            <a:r>
              <a:rPr lang="fr-FR" dirty="0"/>
              <a:t>Le Gouvernement lui a confié les travaux de préfiguration d'un cadre pour le développement de filières « vertueuses » de valorisation de toutes les matières et de tous les déchets organiques sur les sols agricoles, dit « pacte de confiance ».</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056E7F-60B8-144E-9E60-A1383BF787F5}"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36767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Est autorisé le mélange de boues soumises aux dispositions de la présente sous-section, dans des unités d'entreposage ou de traitement communes, en vue de leur épandage, lorsque la composition de chacune des boues avant leur mélange répond aux conditions prévues aux articles R. 211-38 à R. 211-45 et lorsque ce mélange est conforme aux prescriptions techniques applicables aux épandages de boues sur les sols agricoles prévues par l'arrêté pris en application de l'article R. 211-43.</a:t>
            </a:r>
            <a:br>
              <a:rPr lang="fr-FR" dirty="0"/>
            </a:br>
            <a:r>
              <a:rPr lang="fr-FR" dirty="0"/>
              <a:t>« Le mélange de boues avec d'autres déchets est interdit. Toutefois, sans préjudice de l'application des dispositions du titre IV du livre V du présent code, le préfet peut autoriser le mélange de boues avec d'autres déchets non dangereux, sous réserve d'une part que les déchets composant le mélange, pris séparément, soient conformes aux prescriptions techniques qui leur sont applicables en vue de l'épandage sur les sols agricoles et d'autre part que l'objet de l'opération tende à améliorer les caractéristiques agronomiques des boues à épandre.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056E7F-60B8-144E-9E60-A1383BF787F5}"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13153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056E7F-60B8-144E-9E60-A1383BF787F5}"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60288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000" dirty="0"/>
              <a:t>B1 :</a:t>
            </a:r>
          </a:p>
          <a:p>
            <a:r>
              <a:rPr lang="fr-FR" sz="1000" dirty="0"/>
              <a:t>Matières seules ou en mélanges :</a:t>
            </a:r>
          </a:p>
          <a:p>
            <a:r>
              <a:rPr lang="fr-FR" sz="1000" dirty="0"/>
              <a:t> le lisier avec ou sans litière, le guano non minéralisé et le contenu de l’appareil digestif, y compris</a:t>
            </a:r>
          </a:p>
          <a:p>
            <a:r>
              <a:rPr lang="fr-FR" sz="1000" dirty="0"/>
              <a:t>les fumiers et les fientes de volailles, tel que mentionné à l’article 9(a) du règlement (CE)</a:t>
            </a:r>
          </a:p>
          <a:p>
            <a:r>
              <a:rPr lang="fr-FR" sz="1000" dirty="0"/>
              <a:t>n°1069/2009 ;</a:t>
            </a:r>
          </a:p>
          <a:p>
            <a:r>
              <a:rPr lang="fr-FR" sz="1000" dirty="0"/>
              <a:t> le lait cru, le colostrum ainsi que leurs produits dérivés obtenus, conservés, éliminés ou utilisés</a:t>
            </a:r>
          </a:p>
          <a:p>
            <a:r>
              <a:rPr lang="fr-FR" sz="1000" dirty="0"/>
              <a:t>dans l’exploitation d’origine ;</a:t>
            </a:r>
          </a:p>
          <a:p>
            <a:r>
              <a:rPr lang="fr-FR" sz="1000" dirty="0"/>
              <a:t> les eaux de pluie qui ruissellent sur les aires découvertes accessibles aux animaux ;</a:t>
            </a:r>
          </a:p>
          <a:p>
            <a:r>
              <a:rPr lang="fr-FR" sz="1000" dirty="0"/>
              <a:t> les eaux usées et les jus (d'ensilage par exemple) issus de l'activité d'élevage et des constructions</a:t>
            </a:r>
          </a:p>
          <a:p>
            <a:r>
              <a:rPr lang="fr-FR" sz="1000" dirty="0"/>
              <a:t>annexes telles que les bâtiments de stockage de paille et de fourrage, les silos, les installations de</a:t>
            </a:r>
          </a:p>
          <a:p>
            <a:r>
              <a:rPr lang="fr-FR" sz="1000" dirty="0"/>
              <a:t>stockage, de séchage et de fabrication des aliments destinés aux animaux, les équipements</a:t>
            </a:r>
          </a:p>
          <a:p>
            <a:r>
              <a:rPr lang="fr-FR" sz="1000" dirty="0"/>
              <a:t>d'évacuation, de stockage et de traitement des effluents, les aires d'ensilage, les salles de traite.</a:t>
            </a: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056E7F-60B8-144E-9E60-A1383BF787F5}"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00947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056E7F-60B8-144E-9E60-A1383BF787F5}"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04007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fr-FR"/>
              <a:t>Fonctionnement du GT – ouverture AMO, invité par collectivité (comme sur autosurveillance)</a:t>
            </a:r>
            <a:endParaRPr/>
          </a:p>
          <a:p>
            <a:pPr marL="457200" marR="0" lvl="0" indent="-228600" algn="l" rtl="0">
              <a:lnSpc>
                <a:spcPct val="100000"/>
              </a:lnSpc>
              <a:spcBef>
                <a:spcPts val="0"/>
              </a:spcBef>
              <a:spcAft>
                <a:spcPts val="0"/>
              </a:spcAft>
              <a:buSzPts val="1400"/>
              <a:buNone/>
            </a:pPr>
            <a:r>
              <a:rPr lang="fr-FR"/>
              <a:t>Beaucoup de nouveaux (moins de 3 ans) – accueil ? Parrainage à redynamiser</a:t>
            </a:r>
            <a:endParaRPr/>
          </a:p>
          <a:p>
            <a:pPr marL="457200" marR="0" lvl="0" indent="-228600" algn="l" rtl="0">
              <a:lnSpc>
                <a:spcPct val="100000"/>
              </a:lnSpc>
              <a:spcBef>
                <a:spcPts val="0"/>
              </a:spcBef>
              <a:spcAft>
                <a:spcPts val="0"/>
              </a:spcAft>
              <a:buSzPts val="1400"/>
              <a:buNone/>
            </a:pPr>
            <a:r>
              <a:rPr lang="fr-FR"/>
              <a:t>Obligation ?</a:t>
            </a:r>
            <a:endParaRPr/>
          </a:p>
          <a:p>
            <a:pPr marL="457200" marR="0" lvl="0" indent="-228600" algn="l" rtl="0">
              <a:lnSpc>
                <a:spcPct val="100000"/>
              </a:lnSpc>
              <a:spcBef>
                <a:spcPts val="0"/>
              </a:spcBef>
              <a:spcAft>
                <a:spcPts val="0"/>
              </a:spcAft>
              <a:buSzPts val="1400"/>
              <a:buNone/>
            </a:pPr>
            <a:r>
              <a:rPr lang="fr-FR"/>
              <a:t>Mêmes collectivités toujours actives</a:t>
            </a:r>
            <a:endParaRPr/>
          </a:p>
          <a:p>
            <a:pPr marL="457200" marR="0" lvl="0" indent="-228600" algn="l" rtl="0">
              <a:lnSpc>
                <a:spcPct val="100000"/>
              </a:lnSpc>
              <a:spcBef>
                <a:spcPts val="0"/>
              </a:spcBef>
              <a:spcAft>
                <a:spcPts val="0"/>
              </a:spcAft>
              <a:buSzPts val="1400"/>
              <a:buNone/>
            </a:pPr>
            <a:r>
              <a:rPr lang="fr-FR"/>
              <a:t>Rex utilisation supports formation (16h00, 3h00, …)</a:t>
            </a:r>
            <a:endParaRPr/>
          </a:p>
          <a:p>
            <a:pPr marL="457200" marR="0" lvl="0" indent="-228600" algn="l" rtl="0">
              <a:lnSpc>
                <a:spcPct val="100000"/>
              </a:lnSpc>
              <a:spcBef>
                <a:spcPts val="0"/>
              </a:spcBef>
              <a:spcAft>
                <a:spcPts val="0"/>
              </a:spcAft>
              <a:buSzPts val="1400"/>
              <a:buNone/>
            </a:pPr>
            <a:endParaRPr/>
          </a:p>
        </p:txBody>
      </p:sp>
      <p:sp>
        <p:nvSpPr>
          <p:cNvPr id="107" name="Google Shape;107;p19: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fr-F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056E7F-60B8-144E-9E60-A1383BF787F5}"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59137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056E7F-60B8-144E-9E60-A1383BF787F5}"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10491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056E7F-60B8-144E-9E60-A1383BF787F5}"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93739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056E7F-60B8-144E-9E60-A1383BF787F5}"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56319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02981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c0664d4122_3_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g2c0664d4122_3_0: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g2c0664d4122_3_0: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fr-FR"/>
              <a:t>30</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0: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2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97678-FA95-4C13-3C8E-201B2229289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F120FD2-63E7-ACBD-3FEA-E178BFE3DEA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EB04AD9-E9FA-8AD4-F139-E3C93450AC37}"/>
              </a:ext>
            </a:extLst>
          </p:cNvPr>
          <p:cNvSpPr>
            <a:spLocks noGrp="1"/>
          </p:cNvSpPr>
          <p:nvPr>
            <p:ph type="body" idx="1"/>
          </p:nvPr>
        </p:nvSpPr>
        <p:spPr/>
        <p:txBody>
          <a:bodyPr/>
          <a:lstStyle/>
          <a:p>
            <a:r>
              <a:rPr lang="fr-FR" dirty="0"/>
              <a:t>Accueil des nouveaux</a:t>
            </a:r>
          </a:p>
          <a:p>
            <a:r>
              <a:rPr lang="fr-FR" dirty="0"/>
              <a:t>Océane Launay Pôle </a:t>
            </a:r>
            <a:r>
              <a:rPr lang="fr-FR" dirty="0" err="1"/>
              <a:t>dream</a:t>
            </a:r>
            <a:endParaRPr lang="fr-FR" dirty="0"/>
          </a:p>
          <a:p>
            <a:r>
              <a:rPr lang="fr-FR" dirty="0"/>
              <a:t>CMA de Savoie</a:t>
            </a:r>
          </a:p>
          <a:p>
            <a:r>
              <a:rPr lang="fr-FR" dirty="0"/>
              <a:t>Laurent </a:t>
            </a:r>
            <a:r>
              <a:rPr lang="fr-FR" dirty="0" err="1"/>
              <a:t>Gouilloud</a:t>
            </a:r>
            <a:endParaRPr lang="fr-FR" dirty="0"/>
          </a:p>
        </p:txBody>
      </p:sp>
      <p:sp>
        <p:nvSpPr>
          <p:cNvPr id="4" name="Espace réservé du numéro de diapositive 3">
            <a:extLst>
              <a:ext uri="{FF2B5EF4-FFF2-40B4-BE49-F238E27FC236}">
                <a16:creationId xmlns:a16="http://schemas.microsoft.com/office/drawing/2014/main" id="{6F901AF4-73F5-CDBC-1468-3B0D6FEF71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18324D-C1F5-44E3-910C-1A4C33303D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7885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3: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2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25: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2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6: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2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e2e715101f_0_0:notes"/>
          <p:cNvSpPr>
            <a:spLocks noGrp="1" noRot="1" noChangeAspect="1"/>
          </p:cNvSpPr>
          <p:nvPr>
            <p:ph type="sldImg" idx="2"/>
          </p:nvPr>
        </p:nvSpPr>
        <p:spPr>
          <a:xfrm>
            <a:off x="422275" y="1241425"/>
            <a:ext cx="5953200" cy="3349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e2e715101f_0_0: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g2e2e715101f_0_0:notes"/>
          <p:cNvSpPr txBox="1">
            <a:spLocks noGrp="1"/>
          </p:cNvSpPr>
          <p:nvPr>
            <p:ph type="sldNum" idx="12"/>
          </p:nvPr>
        </p:nvSpPr>
        <p:spPr>
          <a:xfrm>
            <a:off x="3850443" y="9428584"/>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38</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2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e57d178f5e_0_1: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g2e57d178f5e_0_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2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30: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3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3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3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3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3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97678-FA95-4C13-3C8E-201B2229289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F120FD2-63E7-ACBD-3FEA-E178BFE3DEA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EB04AD9-E9FA-8AD4-F139-E3C93450AC37}"/>
              </a:ext>
            </a:extLst>
          </p:cNvPr>
          <p:cNvSpPr>
            <a:spLocks noGrp="1"/>
          </p:cNvSpPr>
          <p:nvPr>
            <p:ph type="body" idx="1"/>
          </p:nvPr>
        </p:nvSpPr>
        <p:spPr/>
        <p:txBody>
          <a:bodyPr/>
          <a:lstStyle/>
          <a:p>
            <a:r>
              <a:rPr lang="fr-FR" dirty="0"/>
              <a:t>Accueil des nouveaux</a:t>
            </a:r>
          </a:p>
          <a:p>
            <a:r>
              <a:rPr lang="fr-FR" dirty="0"/>
              <a:t>Océane Launay Pôle </a:t>
            </a:r>
            <a:r>
              <a:rPr lang="fr-FR" dirty="0" err="1"/>
              <a:t>dream</a:t>
            </a:r>
            <a:endParaRPr lang="fr-FR" dirty="0"/>
          </a:p>
          <a:p>
            <a:r>
              <a:rPr lang="fr-FR" dirty="0"/>
              <a:t>CMA de Savoie</a:t>
            </a:r>
          </a:p>
          <a:p>
            <a:r>
              <a:rPr lang="fr-FR" dirty="0"/>
              <a:t>Laurent </a:t>
            </a:r>
            <a:r>
              <a:rPr lang="fr-FR" dirty="0" err="1"/>
              <a:t>Gouilloud</a:t>
            </a:r>
            <a:endParaRPr lang="fr-FR" dirty="0"/>
          </a:p>
        </p:txBody>
      </p:sp>
      <p:sp>
        <p:nvSpPr>
          <p:cNvPr id="4" name="Espace réservé du numéro de diapositive 3">
            <a:extLst>
              <a:ext uri="{FF2B5EF4-FFF2-40B4-BE49-F238E27FC236}">
                <a16:creationId xmlns:a16="http://schemas.microsoft.com/office/drawing/2014/main" id="{6F901AF4-73F5-CDBC-1468-3B0D6FEF71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18324D-C1F5-44E3-910C-1A4C33303D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4870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3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3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3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3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3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p3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p3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3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3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3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p3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3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p3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40: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7" name="Google Shape;267;p4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4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4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4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4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17735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97678-FA95-4C13-3C8E-201B2229289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F120FD2-63E7-ACBD-3FEA-E178BFE3DEA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EB04AD9-E9FA-8AD4-F139-E3C93450AC37}"/>
              </a:ext>
            </a:extLst>
          </p:cNvPr>
          <p:cNvSpPr>
            <a:spLocks noGrp="1"/>
          </p:cNvSpPr>
          <p:nvPr>
            <p:ph type="body" idx="1"/>
          </p:nvPr>
        </p:nvSpPr>
        <p:spPr/>
        <p:txBody>
          <a:bodyPr/>
          <a:lstStyle/>
          <a:p>
            <a:r>
              <a:rPr lang="fr-FR" dirty="0"/>
              <a:t>Accueil des nouveaux</a:t>
            </a:r>
          </a:p>
          <a:p>
            <a:r>
              <a:rPr lang="fr-FR" dirty="0"/>
              <a:t>Océane Launay Pôle </a:t>
            </a:r>
            <a:r>
              <a:rPr lang="fr-FR" dirty="0" err="1"/>
              <a:t>dream</a:t>
            </a:r>
            <a:endParaRPr lang="fr-FR" dirty="0"/>
          </a:p>
          <a:p>
            <a:r>
              <a:rPr lang="fr-FR" dirty="0"/>
              <a:t>CMA de Savoie</a:t>
            </a:r>
          </a:p>
          <a:p>
            <a:r>
              <a:rPr lang="fr-FR" dirty="0"/>
              <a:t>Laurent </a:t>
            </a:r>
            <a:r>
              <a:rPr lang="fr-FR" dirty="0" err="1"/>
              <a:t>Gouilloud</a:t>
            </a:r>
            <a:endParaRPr lang="fr-FR" dirty="0"/>
          </a:p>
        </p:txBody>
      </p:sp>
      <p:sp>
        <p:nvSpPr>
          <p:cNvPr id="4" name="Espace réservé du numéro de diapositive 3">
            <a:extLst>
              <a:ext uri="{FF2B5EF4-FFF2-40B4-BE49-F238E27FC236}">
                <a16:creationId xmlns:a16="http://schemas.microsoft.com/office/drawing/2014/main" id="{6F901AF4-73F5-CDBC-1468-3B0D6FEF71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18324D-C1F5-44E3-910C-1A4C33303D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07411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31920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bfae931e8c_0_0: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g2bfae931e8c_0_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80841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bfae931e8c_0_0: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g2bfae931e8c_0_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378880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97678-FA95-4C13-3C8E-201B2229289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F120FD2-63E7-ACBD-3FEA-E178BFE3DEA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EB04AD9-E9FA-8AD4-F139-E3C93450AC37}"/>
              </a:ext>
            </a:extLst>
          </p:cNvPr>
          <p:cNvSpPr>
            <a:spLocks noGrp="1"/>
          </p:cNvSpPr>
          <p:nvPr>
            <p:ph type="body" idx="1"/>
          </p:nvPr>
        </p:nvSpPr>
        <p:spPr/>
        <p:txBody>
          <a:bodyPr/>
          <a:lstStyle/>
          <a:p>
            <a:r>
              <a:rPr lang="fr-FR" dirty="0"/>
              <a:t>Accueil des nouveaux</a:t>
            </a:r>
          </a:p>
          <a:p>
            <a:r>
              <a:rPr lang="fr-FR" dirty="0"/>
              <a:t>Océane Launay Pôle </a:t>
            </a:r>
            <a:r>
              <a:rPr lang="fr-FR" dirty="0" err="1"/>
              <a:t>dream</a:t>
            </a:r>
            <a:endParaRPr lang="fr-FR" dirty="0"/>
          </a:p>
          <a:p>
            <a:r>
              <a:rPr lang="fr-FR" dirty="0"/>
              <a:t>CMA de Savoie</a:t>
            </a:r>
          </a:p>
          <a:p>
            <a:r>
              <a:rPr lang="fr-FR" dirty="0"/>
              <a:t>Laurent </a:t>
            </a:r>
            <a:r>
              <a:rPr lang="fr-FR" dirty="0" err="1"/>
              <a:t>Gouilloud</a:t>
            </a:r>
            <a:endParaRPr lang="fr-FR" dirty="0"/>
          </a:p>
        </p:txBody>
      </p:sp>
      <p:sp>
        <p:nvSpPr>
          <p:cNvPr id="4" name="Espace réservé du numéro de diapositive 3">
            <a:extLst>
              <a:ext uri="{FF2B5EF4-FFF2-40B4-BE49-F238E27FC236}">
                <a16:creationId xmlns:a16="http://schemas.microsoft.com/office/drawing/2014/main" id="{6F901AF4-73F5-CDBC-1468-3B0D6FEF71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18324D-C1F5-44E3-910C-1A4C33303D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555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41216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97678-FA95-4C13-3C8E-201B2229289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F120FD2-63E7-ACBD-3FEA-E178BFE3DEA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EB04AD9-E9FA-8AD4-F139-E3C93450AC37}"/>
              </a:ext>
            </a:extLst>
          </p:cNvPr>
          <p:cNvSpPr>
            <a:spLocks noGrp="1"/>
          </p:cNvSpPr>
          <p:nvPr>
            <p:ph type="body" idx="1"/>
          </p:nvPr>
        </p:nvSpPr>
        <p:spPr/>
        <p:txBody>
          <a:bodyPr/>
          <a:lstStyle/>
          <a:p>
            <a:r>
              <a:rPr lang="fr-FR" dirty="0"/>
              <a:t>Accueil des nouveaux</a:t>
            </a:r>
          </a:p>
          <a:p>
            <a:r>
              <a:rPr lang="fr-FR" dirty="0"/>
              <a:t>Océane Launay Pôle </a:t>
            </a:r>
            <a:r>
              <a:rPr lang="fr-FR" dirty="0" err="1"/>
              <a:t>dream</a:t>
            </a:r>
            <a:endParaRPr lang="fr-FR" dirty="0"/>
          </a:p>
          <a:p>
            <a:r>
              <a:rPr lang="fr-FR" dirty="0"/>
              <a:t>CMA de Savoie</a:t>
            </a:r>
          </a:p>
          <a:p>
            <a:r>
              <a:rPr lang="fr-FR" dirty="0"/>
              <a:t>Laurent </a:t>
            </a:r>
            <a:r>
              <a:rPr lang="fr-FR" dirty="0" err="1"/>
              <a:t>Gouilloud</a:t>
            </a:r>
            <a:endParaRPr lang="fr-FR" dirty="0"/>
          </a:p>
        </p:txBody>
      </p:sp>
      <p:sp>
        <p:nvSpPr>
          <p:cNvPr id="4" name="Espace réservé du numéro de diapositive 3">
            <a:extLst>
              <a:ext uri="{FF2B5EF4-FFF2-40B4-BE49-F238E27FC236}">
                <a16:creationId xmlns:a16="http://schemas.microsoft.com/office/drawing/2014/main" id="{6F901AF4-73F5-CDBC-1468-3B0D6FEF71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18324D-C1F5-44E3-910C-1A4C33303D7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95468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15"/>
        <p:cNvGrpSpPr/>
        <p:nvPr/>
      </p:nvGrpSpPr>
      <p:grpSpPr>
        <a:xfrm>
          <a:off x="0" y="0"/>
          <a:ext cx="0" cy="0"/>
          <a:chOff x="0" y="0"/>
          <a:chExt cx="0" cy="0"/>
        </a:xfrm>
      </p:grpSpPr>
      <p:sp>
        <p:nvSpPr>
          <p:cNvPr id="16" name="Google Shape;16;p11"/>
          <p:cNvSpPr txBox="1">
            <a:spLocks noGrp="1"/>
          </p:cNvSpPr>
          <p:nvPr>
            <p:ph type="title"/>
          </p:nvPr>
        </p:nvSpPr>
        <p:spPr>
          <a:xfrm>
            <a:off x="708211" y="1413231"/>
            <a:ext cx="11017623" cy="7810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A2E87"/>
              </a:buClr>
              <a:buSzPts val="3200"/>
              <a:buFont typeface="Century Gothic"/>
              <a:buNone/>
              <a:defRPr sz="3200">
                <a:solidFill>
                  <a:srgbClr val="3A2E8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1"/>
          <p:cNvSpPr txBox="1">
            <a:spLocks noGrp="1"/>
          </p:cNvSpPr>
          <p:nvPr>
            <p:ph type="body" idx="1"/>
          </p:nvPr>
        </p:nvSpPr>
        <p:spPr>
          <a:xfrm>
            <a:off x="708212" y="2303253"/>
            <a:ext cx="11017622" cy="387370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atin typeface="Century Gothic"/>
                <a:ea typeface="Century Gothic"/>
                <a:cs typeface="Century Gothic"/>
                <a:sym typeface="Century Gothic"/>
              </a:defRPr>
            </a:lvl1pPr>
            <a:lvl2pPr marL="914400" lvl="1" indent="-355600" algn="l">
              <a:lnSpc>
                <a:spcPct val="90000"/>
              </a:lnSpc>
              <a:spcBef>
                <a:spcPts val="1200"/>
              </a:spcBef>
              <a:spcAft>
                <a:spcPts val="0"/>
              </a:spcAft>
              <a:buClr>
                <a:schemeClr val="dk1"/>
              </a:buClr>
              <a:buSzPts val="2000"/>
              <a:buChar char="•"/>
              <a:defRPr sz="2000">
                <a:latin typeface="Century Gothic"/>
                <a:ea typeface="Century Gothic"/>
                <a:cs typeface="Century Gothic"/>
                <a:sym typeface="Century Gothic"/>
              </a:defRPr>
            </a:lvl2pPr>
            <a:lvl3pPr marL="1371600" lvl="2" indent="-342900" algn="l">
              <a:lnSpc>
                <a:spcPct val="90000"/>
              </a:lnSpc>
              <a:spcBef>
                <a:spcPts val="1200"/>
              </a:spcBef>
              <a:spcAft>
                <a:spcPts val="0"/>
              </a:spcAft>
              <a:buClr>
                <a:schemeClr val="dk1"/>
              </a:buClr>
              <a:buSzPts val="1800"/>
              <a:buChar char="•"/>
              <a:defRPr sz="1800">
                <a:latin typeface="Century Gothic"/>
                <a:ea typeface="Century Gothic"/>
                <a:cs typeface="Century Gothic"/>
                <a:sym typeface="Century Gothic"/>
              </a:defRPr>
            </a:lvl3pPr>
            <a:lvl4pPr marL="1828800" lvl="3" indent="-330200" algn="l">
              <a:lnSpc>
                <a:spcPct val="90000"/>
              </a:lnSpc>
              <a:spcBef>
                <a:spcPts val="1200"/>
              </a:spcBef>
              <a:spcAft>
                <a:spcPts val="0"/>
              </a:spcAft>
              <a:buClr>
                <a:schemeClr val="dk1"/>
              </a:buClr>
              <a:buSzPts val="1600"/>
              <a:buChar char="•"/>
              <a:defRPr sz="1600">
                <a:latin typeface="Century Gothic"/>
                <a:ea typeface="Century Gothic"/>
                <a:cs typeface="Century Gothic"/>
                <a:sym typeface="Century Gothic"/>
              </a:defRPr>
            </a:lvl4pPr>
            <a:lvl5pPr marL="2286000" lvl="4" indent="-330200" algn="l">
              <a:lnSpc>
                <a:spcPct val="90000"/>
              </a:lnSpc>
              <a:spcBef>
                <a:spcPts val="1200"/>
              </a:spcBef>
              <a:spcAft>
                <a:spcPts val="0"/>
              </a:spcAft>
              <a:buClr>
                <a:schemeClr val="dk1"/>
              </a:buClr>
              <a:buSzPts val="1600"/>
              <a:buChar char="•"/>
              <a:defRPr sz="1600">
                <a:latin typeface="Century Gothic"/>
                <a:ea typeface="Century Gothic"/>
                <a:cs typeface="Century Gothic"/>
                <a:sym typeface="Century Gothic"/>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1"/>
          <p:cNvSpPr txBox="1">
            <a:spLocks noGrp="1"/>
          </p:cNvSpPr>
          <p:nvPr>
            <p:ph type="dt" idx="10"/>
          </p:nvPr>
        </p:nvSpPr>
        <p:spPr>
          <a:xfrm>
            <a:off x="708212" y="6356349"/>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ftr" idx="11"/>
          </p:nvPr>
        </p:nvSpPr>
        <p:spPr>
          <a:xfrm>
            <a:off x="4038600" y="6356349"/>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8740590" y="6356350"/>
            <a:ext cx="2985244"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pic>
        <p:nvPicPr>
          <p:cNvPr id="21" name="Google Shape;21;p11"/>
          <p:cNvPicPr preferRelativeResize="0"/>
          <p:nvPr/>
        </p:nvPicPr>
        <p:blipFill rotWithShape="1">
          <a:blip r:embed="rId2">
            <a:alphaModFix/>
          </a:blip>
          <a:srcRect/>
          <a:stretch/>
        </p:blipFill>
        <p:spPr>
          <a:xfrm rot="5400000">
            <a:off x="-266091" y="1467235"/>
            <a:ext cx="1205223" cy="673044"/>
          </a:xfrm>
          <a:prstGeom prst="rect">
            <a:avLst/>
          </a:prstGeom>
          <a:noFill/>
          <a:ln>
            <a:noFill/>
          </a:ln>
        </p:spPr>
      </p:pic>
      <p:grpSp>
        <p:nvGrpSpPr>
          <p:cNvPr id="22" name="Google Shape;22;p11"/>
          <p:cNvGrpSpPr/>
          <p:nvPr/>
        </p:nvGrpSpPr>
        <p:grpSpPr>
          <a:xfrm>
            <a:off x="-18035" y="21099"/>
            <a:ext cx="12210035" cy="1285948"/>
            <a:chOff x="-18035" y="21099"/>
            <a:chExt cx="12210035" cy="1285948"/>
          </a:xfrm>
        </p:grpSpPr>
        <p:sp>
          <p:nvSpPr>
            <p:cNvPr id="23" name="Google Shape;23;p11"/>
            <p:cNvSpPr/>
            <p:nvPr/>
          </p:nvSpPr>
          <p:spPr>
            <a:xfrm>
              <a:off x="4485736" y="21099"/>
              <a:ext cx="7706264" cy="1285698"/>
            </a:xfrm>
            <a:prstGeom prst="rect">
              <a:avLst/>
            </a:prstGeom>
            <a:solidFill>
              <a:srgbClr val="EAF5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 name="Google Shape;24;p11" descr="Une image contenant eau, texte, capture d’écran, arbre&#10;&#10;Description générée automatiquement"/>
            <p:cNvPicPr preferRelativeResize="0"/>
            <p:nvPr/>
          </p:nvPicPr>
          <p:blipFill rotWithShape="1">
            <a:blip r:embed="rId3">
              <a:alphaModFix/>
            </a:blip>
            <a:srcRect r="24997"/>
            <a:stretch/>
          </p:blipFill>
          <p:spPr>
            <a:xfrm>
              <a:off x="-18035" y="21349"/>
              <a:ext cx="4503771" cy="1285698"/>
            </a:xfrm>
            <a:prstGeom prst="rect">
              <a:avLst/>
            </a:prstGeom>
            <a:noFill/>
            <a:ln>
              <a:noFill/>
            </a:ln>
          </p:spPr>
        </p:pic>
        <p:pic>
          <p:nvPicPr>
            <p:cNvPr id="25" name="Google Shape;25;p11" descr="Une image contenant eau, texte, capture d’écran, arbre&#10;&#10;Description générée automatiquement"/>
            <p:cNvPicPr preferRelativeResize="0"/>
            <p:nvPr/>
          </p:nvPicPr>
          <p:blipFill rotWithShape="1">
            <a:blip r:embed="rId3">
              <a:alphaModFix/>
            </a:blip>
            <a:srcRect l="71172" t="33111"/>
            <a:stretch/>
          </p:blipFill>
          <p:spPr>
            <a:xfrm>
              <a:off x="10460966" y="267419"/>
              <a:ext cx="1731034" cy="859990"/>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DAE662-76A7-45DA-80D6-4C7F040BCB16}"/>
              </a:ext>
            </a:extLst>
          </p:cNvPr>
          <p:cNvSpPr>
            <a:spLocks noGrp="1"/>
          </p:cNvSpPr>
          <p:nvPr>
            <p:ph type="title"/>
          </p:nvPr>
        </p:nvSpPr>
        <p:spPr>
          <a:xfrm>
            <a:off x="839205" y="1564584"/>
            <a:ext cx="10515600" cy="810968"/>
          </a:xfrm>
        </p:spPr>
        <p:txBody>
          <a:bodyPr/>
          <a:lstStyle>
            <a:lvl1pPr>
              <a:defRPr>
                <a:solidFill>
                  <a:srgbClr val="3A2E87"/>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4C5D7A23-7163-4754-A1FB-6D5CBBB256FE}"/>
              </a:ext>
            </a:extLst>
          </p:cNvPr>
          <p:cNvSpPr>
            <a:spLocks noGrp="1"/>
          </p:cNvSpPr>
          <p:nvPr>
            <p:ph sz="half" idx="1"/>
          </p:nvPr>
        </p:nvSpPr>
        <p:spPr>
          <a:xfrm>
            <a:off x="838200" y="2581275"/>
            <a:ext cx="5181600" cy="3595688"/>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a:extLst>
              <a:ext uri="{FF2B5EF4-FFF2-40B4-BE49-F238E27FC236}">
                <a16:creationId xmlns:a16="http://schemas.microsoft.com/office/drawing/2014/main" id="{3BC86876-4EFB-433B-BB44-3AA7B947E47C}"/>
              </a:ext>
            </a:extLst>
          </p:cNvPr>
          <p:cNvSpPr>
            <a:spLocks noGrp="1"/>
          </p:cNvSpPr>
          <p:nvPr>
            <p:ph sz="half" idx="2"/>
          </p:nvPr>
        </p:nvSpPr>
        <p:spPr>
          <a:xfrm>
            <a:off x="6172200" y="2581273"/>
            <a:ext cx="5181600" cy="3595689"/>
          </a:xfr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e la date 4">
            <a:extLst>
              <a:ext uri="{FF2B5EF4-FFF2-40B4-BE49-F238E27FC236}">
                <a16:creationId xmlns:a16="http://schemas.microsoft.com/office/drawing/2014/main" id="{2580ADCC-AEBD-41B0-87D1-24AFA797C1FC}"/>
              </a:ext>
            </a:extLst>
          </p:cNvPr>
          <p:cNvSpPr>
            <a:spLocks noGrp="1"/>
          </p:cNvSpPr>
          <p:nvPr>
            <p:ph type="dt" sz="half" idx="10"/>
          </p:nvPr>
        </p:nvSpPr>
        <p:spPr/>
        <p:txBody>
          <a:bodyPr/>
          <a:lstStyle/>
          <a:p>
            <a:fld id="{8F5DB53F-625C-476A-B557-C744E265FDD5}" type="datetimeFigureOut">
              <a:rPr lang="fr-FR" smtClean="0"/>
              <a:t>17/09/2024</a:t>
            </a:fld>
            <a:endParaRPr lang="fr-FR"/>
          </a:p>
        </p:txBody>
      </p:sp>
      <p:sp>
        <p:nvSpPr>
          <p:cNvPr id="6" name="Espace réservé du pied de page 5">
            <a:extLst>
              <a:ext uri="{FF2B5EF4-FFF2-40B4-BE49-F238E27FC236}">
                <a16:creationId xmlns:a16="http://schemas.microsoft.com/office/drawing/2014/main" id="{762CB1D6-5536-4501-A322-87659960919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CF75362-FDE9-4EC3-8258-86E4DD295477}"/>
              </a:ext>
            </a:extLst>
          </p:cNvPr>
          <p:cNvSpPr>
            <a:spLocks noGrp="1"/>
          </p:cNvSpPr>
          <p:nvPr>
            <p:ph type="sldNum" sz="quarter" idx="12"/>
          </p:nvPr>
        </p:nvSpPr>
        <p:spPr/>
        <p:txBody>
          <a:bodyPr/>
          <a:lstStyle/>
          <a:p>
            <a:fld id="{7F991F2D-C96E-4534-8316-A5BB9F1B0FE6}" type="slidenum">
              <a:rPr lang="fr-FR" smtClean="0"/>
              <a:t>‹N°›</a:t>
            </a:fld>
            <a:endParaRPr lang="fr-FR"/>
          </a:p>
        </p:txBody>
      </p:sp>
      <p:pic>
        <p:nvPicPr>
          <p:cNvPr id="12" name="Image 11">
            <a:extLst>
              <a:ext uri="{FF2B5EF4-FFF2-40B4-BE49-F238E27FC236}">
                <a16:creationId xmlns:a16="http://schemas.microsoft.com/office/drawing/2014/main" id="{CB475D82-A38D-471A-8D0E-5D19E3C6086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266091" y="1630754"/>
            <a:ext cx="1205223" cy="673044"/>
          </a:xfrm>
          <a:prstGeom prst="rect">
            <a:avLst/>
          </a:prstGeom>
        </p:spPr>
      </p:pic>
      <p:grpSp>
        <p:nvGrpSpPr>
          <p:cNvPr id="10" name="Groupe 9">
            <a:extLst>
              <a:ext uri="{FF2B5EF4-FFF2-40B4-BE49-F238E27FC236}">
                <a16:creationId xmlns:a16="http://schemas.microsoft.com/office/drawing/2014/main" id="{131DF103-3ABE-9399-ED8A-EE18F31F44C5}"/>
              </a:ext>
            </a:extLst>
          </p:cNvPr>
          <p:cNvGrpSpPr/>
          <p:nvPr userDrawn="1"/>
        </p:nvGrpSpPr>
        <p:grpSpPr>
          <a:xfrm>
            <a:off x="-18035" y="21099"/>
            <a:ext cx="12210035" cy="1285948"/>
            <a:chOff x="-18035" y="21099"/>
            <a:chExt cx="12210035" cy="1285948"/>
          </a:xfrm>
        </p:grpSpPr>
        <p:sp>
          <p:nvSpPr>
            <p:cNvPr id="11" name="Rectangle 10">
              <a:extLst>
                <a:ext uri="{FF2B5EF4-FFF2-40B4-BE49-F238E27FC236}">
                  <a16:creationId xmlns:a16="http://schemas.microsoft.com/office/drawing/2014/main" id="{0D43C8A1-A780-FABF-6AC8-424AD849D5D3}"/>
                </a:ext>
              </a:extLst>
            </p:cNvPr>
            <p:cNvSpPr/>
            <p:nvPr userDrawn="1"/>
          </p:nvSpPr>
          <p:spPr>
            <a:xfrm>
              <a:off x="4485736" y="21099"/>
              <a:ext cx="7706264" cy="1285698"/>
            </a:xfrm>
            <a:prstGeom prst="rect">
              <a:avLst/>
            </a:prstGeom>
            <a:solidFill>
              <a:srgbClr val="EAF5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descr="Une image contenant eau, texte, capture d’écran, arbre&#10;&#10;Description générée automatiquement">
              <a:extLst>
                <a:ext uri="{FF2B5EF4-FFF2-40B4-BE49-F238E27FC236}">
                  <a16:creationId xmlns:a16="http://schemas.microsoft.com/office/drawing/2014/main" id="{A41A57BE-A83A-51BC-948E-BCEF4253BEC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4997"/>
            <a:stretch/>
          </p:blipFill>
          <p:spPr>
            <a:xfrm>
              <a:off x="-18035" y="21349"/>
              <a:ext cx="4503771" cy="1285698"/>
            </a:xfrm>
            <a:prstGeom prst="rect">
              <a:avLst/>
            </a:prstGeom>
          </p:spPr>
        </p:pic>
        <p:pic>
          <p:nvPicPr>
            <p:cNvPr id="20" name="Image 19" descr="Une image contenant eau, texte, capture d’écran, arbre&#10;&#10;Description générée automatiquement">
              <a:extLst>
                <a:ext uri="{FF2B5EF4-FFF2-40B4-BE49-F238E27FC236}">
                  <a16:creationId xmlns:a16="http://schemas.microsoft.com/office/drawing/2014/main" id="{D3228FAC-BB6C-B70A-0D1F-E23D21F4FEB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1172" t="33111"/>
            <a:stretch/>
          </p:blipFill>
          <p:spPr>
            <a:xfrm>
              <a:off x="10460966" y="267419"/>
              <a:ext cx="1731034" cy="859990"/>
            </a:xfrm>
            <a:prstGeom prst="rect">
              <a:avLst/>
            </a:prstGeom>
          </p:spPr>
        </p:pic>
      </p:grpSp>
    </p:spTree>
    <p:extLst>
      <p:ext uri="{BB962C8B-B14F-4D97-AF65-F5344CB8AC3E}">
        <p14:creationId xmlns:p14="http://schemas.microsoft.com/office/powerpoint/2010/main" val="1949092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054D79-C708-4283-A80B-D577DD64FF44}"/>
              </a:ext>
            </a:extLst>
          </p:cNvPr>
          <p:cNvSpPr>
            <a:spLocks noGrp="1"/>
          </p:cNvSpPr>
          <p:nvPr>
            <p:ph type="title"/>
          </p:nvPr>
        </p:nvSpPr>
        <p:spPr>
          <a:xfrm>
            <a:off x="836612" y="1585910"/>
            <a:ext cx="10515600" cy="704849"/>
          </a:xfrm>
        </p:spPr>
        <p:txBody>
          <a:bodyPr/>
          <a:lstStyle>
            <a:lvl1pPr>
              <a:defRPr>
                <a:solidFill>
                  <a:srgbClr val="3A2E87"/>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C3A928FB-B6A0-4C80-8734-82E50CA6B000}"/>
              </a:ext>
            </a:extLst>
          </p:cNvPr>
          <p:cNvSpPr>
            <a:spLocks noGrp="1"/>
          </p:cNvSpPr>
          <p:nvPr>
            <p:ph type="body" idx="1"/>
          </p:nvPr>
        </p:nvSpPr>
        <p:spPr>
          <a:xfrm>
            <a:off x="836612" y="236219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4" name="Espace réservé du contenu 3">
            <a:extLst>
              <a:ext uri="{FF2B5EF4-FFF2-40B4-BE49-F238E27FC236}">
                <a16:creationId xmlns:a16="http://schemas.microsoft.com/office/drawing/2014/main" id="{A7AF5A2D-6F96-4C61-A44B-91328F936844}"/>
              </a:ext>
            </a:extLst>
          </p:cNvPr>
          <p:cNvSpPr>
            <a:spLocks noGrp="1"/>
          </p:cNvSpPr>
          <p:nvPr>
            <p:ph sz="half" idx="2"/>
          </p:nvPr>
        </p:nvSpPr>
        <p:spPr>
          <a:xfrm>
            <a:off x="839788" y="3186111"/>
            <a:ext cx="5157787" cy="300355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8378018-4B86-4DAA-A531-DE402CABBE41}"/>
              </a:ext>
            </a:extLst>
          </p:cNvPr>
          <p:cNvSpPr>
            <a:spLocks noGrp="1"/>
          </p:cNvSpPr>
          <p:nvPr>
            <p:ph type="body" sz="quarter" idx="3"/>
          </p:nvPr>
        </p:nvSpPr>
        <p:spPr>
          <a:xfrm>
            <a:off x="6169024" y="236219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7014D9AA-1722-4FD8-98DF-8EF408106246}"/>
              </a:ext>
            </a:extLst>
          </p:cNvPr>
          <p:cNvSpPr>
            <a:spLocks noGrp="1"/>
          </p:cNvSpPr>
          <p:nvPr>
            <p:ph sz="quarter" idx="4"/>
          </p:nvPr>
        </p:nvSpPr>
        <p:spPr>
          <a:xfrm>
            <a:off x="6172200" y="3186111"/>
            <a:ext cx="5183188" cy="3003551"/>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75E5217-3519-4385-913A-A5FB47C4F075}"/>
              </a:ext>
            </a:extLst>
          </p:cNvPr>
          <p:cNvSpPr>
            <a:spLocks noGrp="1"/>
          </p:cNvSpPr>
          <p:nvPr>
            <p:ph type="dt" sz="half" idx="10"/>
          </p:nvPr>
        </p:nvSpPr>
        <p:spPr/>
        <p:txBody>
          <a:bodyPr/>
          <a:lstStyle/>
          <a:p>
            <a:fld id="{8F5DB53F-625C-476A-B557-C744E265FDD5}" type="datetimeFigureOut">
              <a:rPr lang="fr-FR" smtClean="0"/>
              <a:t>17/09/2024</a:t>
            </a:fld>
            <a:endParaRPr lang="fr-FR"/>
          </a:p>
        </p:txBody>
      </p:sp>
      <p:sp>
        <p:nvSpPr>
          <p:cNvPr id="8" name="Espace réservé du pied de page 7">
            <a:extLst>
              <a:ext uri="{FF2B5EF4-FFF2-40B4-BE49-F238E27FC236}">
                <a16:creationId xmlns:a16="http://schemas.microsoft.com/office/drawing/2014/main" id="{A038134C-28F4-40F2-B46A-F559E0B192C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408A76D-214E-405E-ACB1-CB18C3B1151C}"/>
              </a:ext>
            </a:extLst>
          </p:cNvPr>
          <p:cNvSpPr>
            <a:spLocks noGrp="1"/>
          </p:cNvSpPr>
          <p:nvPr>
            <p:ph type="sldNum" sz="quarter" idx="12"/>
          </p:nvPr>
        </p:nvSpPr>
        <p:spPr/>
        <p:txBody>
          <a:bodyPr/>
          <a:lstStyle/>
          <a:p>
            <a:fld id="{7F991F2D-C96E-4534-8316-A5BB9F1B0FE6}" type="slidenum">
              <a:rPr lang="fr-FR" smtClean="0"/>
              <a:t>‹N°›</a:t>
            </a:fld>
            <a:endParaRPr lang="fr-FR"/>
          </a:p>
        </p:txBody>
      </p:sp>
      <p:pic>
        <p:nvPicPr>
          <p:cNvPr id="14" name="Image 13">
            <a:extLst>
              <a:ext uri="{FF2B5EF4-FFF2-40B4-BE49-F238E27FC236}">
                <a16:creationId xmlns:a16="http://schemas.microsoft.com/office/drawing/2014/main" id="{5944C793-39D7-4DB1-9321-200DBFA04D5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266089" y="1601811"/>
            <a:ext cx="1205223" cy="673044"/>
          </a:xfrm>
          <a:prstGeom prst="rect">
            <a:avLst/>
          </a:prstGeom>
        </p:spPr>
      </p:pic>
      <p:grpSp>
        <p:nvGrpSpPr>
          <p:cNvPr id="12" name="Groupe 11">
            <a:extLst>
              <a:ext uri="{FF2B5EF4-FFF2-40B4-BE49-F238E27FC236}">
                <a16:creationId xmlns:a16="http://schemas.microsoft.com/office/drawing/2014/main" id="{21273A4E-CE1D-C2C1-431F-4EA6506F874E}"/>
              </a:ext>
            </a:extLst>
          </p:cNvPr>
          <p:cNvGrpSpPr/>
          <p:nvPr userDrawn="1"/>
        </p:nvGrpSpPr>
        <p:grpSpPr>
          <a:xfrm>
            <a:off x="-18035" y="21099"/>
            <a:ext cx="12210035" cy="1285948"/>
            <a:chOff x="-18035" y="21099"/>
            <a:chExt cx="12210035" cy="1285948"/>
          </a:xfrm>
        </p:grpSpPr>
        <p:sp>
          <p:nvSpPr>
            <p:cNvPr id="13" name="Rectangle 12">
              <a:extLst>
                <a:ext uri="{FF2B5EF4-FFF2-40B4-BE49-F238E27FC236}">
                  <a16:creationId xmlns:a16="http://schemas.microsoft.com/office/drawing/2014/main" id="{E4F49DA3-D9C7-FCBF-ADA9-804AFF3BC0D9}"/>
                </a:ext>
              </a:extLst>
            </p:cNvPr>
            <p:cNvSpPr/>
            <p:nvPr userDrawn="1"/>
          </p:nvSpPr>
          <p:spPr>
            <a:xfrm>
              <a:off x="4485736" y="21099"/>
              <a:ext cx="7706264" cy="1285698"/>
            </a:xfrm>
            <a:prstGeom prst="rect">
              <a:avLst/>
            </a:prstGeom>
            <a:solidFill>
              <a:srgbClr val="EAF5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Image 20" descr="Une image contenant eau, texte, capture d’écran, arbre&#10;&#10;Description générée automatiquement">
              <a:extLst>
                <a:ext uri="{FF2B5EF4-FFF2-40B4-BE49-F238E27FC236}">
                  <a16:creationId xmlns:a16="http://schemas.microsoft.com/office/drawing/2014/main" id="{BEC7C775-58E2-D9A4-E2ED-7DC48E6523E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4997"/>
            <a:stretch/>
          </p:blipFill>
          <p:spPr>
            <a:xfrm>
              <a:off x="-18035" y="21349"/>
              <a:ext cx="4503771" cy="1285698"/>
            </a:xfrm>
            <a:prstGeom prst="rect">
              <a:avLst/>
            </a:prstGeom>
          </p:spPr>
        </p:pic>
        <p:pic>
          <p:nvPicPr>
            <p:cNvPr id="22" name="Image 21" descr="Une image contenant eau, texte, capture d’écran, arbre&#10;&#10;Description générée automatiquement">
              <a:extLst>
                <a:ext uri="{FF2B5EF4-FFF2-40B4-BE49-F238E27FC236}">
                  <a16:creationId xmlns:a16="http://schemas.microsoft.com/office/drawing/2014/main" id="{CF687862-BC05-583A-A593-94313F59200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1172" t="33111"/>
            <a:stretch/>
          </p:blipFill>
          <p:spPr>
            <a:xfrm>
              <a:off x="10460966" y="267419"/>
              <a:ext cx="1731034" cy="859990"/>
            </a:xfrm>
            <a:prstGeom prst="rect">
              <a:avLst/>
            </a:prstGeom>
          </p:spPr>
        </p:pic>
      </p:grpSp>
    </p:spTree>
    <p:extLst>
      <p:ext uri="{BB962C8B-B14F-4D97-AF65-F5344CB8AC3E}">
        <p14:creationId xmlns:p14="http://schemas.microsoft.com/office/powerpoint/2010/main" val="3048732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8DF6AC-CF62-456A-8484-90E8D63EC53F}"/>
              </a:ext>
            </a:extLst>
          </p:cNvPr>
          <p:cNvSpPr>
            <a:spLocks noGrp="1"/>
          </p:cNvSpPr>
          <p:nvPr>
            <p:ph type="title"/>
          </p:nvPr>
        </p:nvSpPr>
        <p:spPr>
          <a:xfrm>
            <a:off x="838200" y="1598067"/>
            <a:ext cx="10515600" cy="801154"/>
          </a:xfrm>
        </p:spPr>
        <p:txBody>
          <a:bodyPr/>
          <a:lstStyle>
            <a:lvl1pPr>
              <a:defRPr>
                <a:solidFill>
                  <a:srgbClr val="3A2E87"/>
                </a:solidFill>
              </a:defRPr>
            </a:lvl1pPr>
          </a:lstStyle>
          <a:p>
            <a:r>
              <a:rPr lang="fr-FR" dirty="0"/>
              <a:t>Modifiez le style du titre</a:t>
            </a:r>
          </a:p>
        </p:txBody>
      </p:sp>
      <p:sp>
        <p:nvSpPr>
          <p:cNvPr id="3" name="Espace réservé de la date 2">
            <a:extLst>
              <a:ext uri="{FF2B5EF4-FFF2-40B4-BE49-F238E27FC236}">
                <a16:creationId xmlns:a16="http://schemas.microsoft.com/office/drawing/2014/main" id="{6FD6A795-9374-4C5C-B350-7FD9B9CDA566}"/>
              </a:ext>
            </a:extLst>
          </p:cNvPr>
          <p:cNvSpPr>
            <a:spLocks noGrp="1"/>
          </p:cNvSpPr>
          <p:nvPr>
            <p:ph type="dt" sz="half" idx="10"/>
          </p:nvPr>
        </p:nvSpPr>
        <p:spPr/>
        <p:txBody>
          <a:bodyPr/>
          <a:lstStyle/>
          <a:p>
            <a:fld id="{8F5DB53F-625C-476A-B557-C744E265FDD5}" type="datetimeFigureOut">
              <a:rPr lang="fr-FR" smtClean="0"/>
              <a:t>17/09/2024</a:t>
            </a:fld>
            <a:endParaRPr lang="fr-FR"/>
          </a:p>
        </p:txBody>
      </p:sp>
      <p:sp>
        <p:nvSpPr>
          <p:cNvPr id="4" name="Espace réservé du pied de page 3">
            <a:extLst>
              <a:ext uri="{FF2B5EF4-FFF2-40B4-BE49-F238E27FC236}">
                <a16:creationId xmlns:a16="http://schemas.microsoft.com/office/drawing/2014/main" id="{8FE9D705-6729-4DA8-AA27-1F3EE417069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3FC4CBA-73DC-4A88-8B44-607A7B07DEA7}"/>
              </a:ext>
            </a:extLst>
          </p:cNvPr>
          <p:cNvSpPr>
            <a:spLocks noGrp="1"/>
          </p:cNvSpPr>
          <p:nvPr>
            <p:ph type="sldNum" sz="quarter" idx="12"/>
          </p:nvPr>
        </p:nvSpPr>
        <p:spPr/>
        <p:txBody>
          <a:bodyPr/>
          <a:lstStyle/>
          <a:p>
            <a:fld id="{7F991F2D-C96E-4534-8316-A5BB9F1B0FE6}" type="slidenum">
              <a:rPr lang="fr-FR" smtClean="0"/>
              <a:t>‹N°›</a:t>
            </a:fld>
            <a:endParaRPr lang="fr-FR"/>
          </a:p>
        </p:txBody>
      </p:sp>
      <p:pic>
        <p:nvPicPr>
          <p:cNvPr id="10" name="Image 9">
            <a:extLst>
              <a:ext uri="{FF2B5EF4-FFF2-40B4-BE49-F238E27FC236}">
                <a16:creationId xmlns:a16="http://schemas.microsoft.com/office/drawing/2014/main" id="{7CCD77B8-4914-40C7-9773-6E43F304261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266091" y="1659330"/>
            <a:ext cx="1205223" cy="673044"/>
          </a:xfrm>
          <a:prstGeom prst="rect">
            <a:avLst/>
          </a:prstGeom>
        </p:spPr>
      </p:pic>
      <p:grpSp>
        <p:nvGrpSpPr>
          <p:cNvPr id="8" name="Groupe 7">
            <a:extLst>
              <a:ext uri="{FF2B5EF4-FFF2-40B4-BE49-F238E27FC236}">
                <a16:creationId xmlns:a16="http://schemas.microsoft.com/office/drawing/2014/main" id="{7F777E12-32BB-3BB2-8F7A-95BCCEFAC5A9}"/>
              </a:ext>
            </a:extLst>
          </p:cNvPr>
          <p:cNvGrpSpPr/>
          <p:nvPr userDrawn="1"/>
        </p:nvGrpSpPr>
        <p:grpSpPr>
          <a:xfrm>
            <a:off x="-18035" y="21099"/>
            <a:ext cx="12210035" cy="1285948"/>
            <a:chOff x="-18035" y="21099"/>
            <a:chExt cx="12210035" cy="1285948"/>
          </a:xfrm>
        </p:grpSpPr>
        <p:sp>
          <p:nvSpPr>
            <p:cNvPr id="9" name="Rectangle 8">
              <a:extLst>
                <a:ext uri="{FF2B5EF4-FFF2-40B4-BE49-F238E27FC236}">
                  <a16:creationId xmlns:a16="http://schemas.microsoft.com/office/drawing/2014/main" id="{CF8A100F-C520-F05D-8269-F8EDBB1D8587}"/>
                </a:ext>
              </a:extLst>
            </p:cNvPr>
            <p:cNvSpPr/>
            <p:nvPr userDrawn="1"/>
          </p:nvSpPr>
          <p:spPr>
            <a:xfrm>
              <a:off x="4485736" y="21099"/>
              <a:ext cx="7706264" cy="1285698"/>
            </a:xfrm>
            <a:prstGeom prst="rect">
              <a:avLst/>
            </a:prstGeom>
            <a:solidFill>
              <a:srgbClr val="EAF5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descr="Une image contenant eau, texte, capture d’écran, arbre&#10;&#10;Description générée automatiquement">
              <a:extLst>
                <a:ext uri="{FF2B5EF4-FFF2-40B4-BE49-F238E27FC236}">
                  <a16:creationId xmlns:a16="http://schemas.microsoft.com/office/drawing/2014/main" id="{16C34F66-8F0C-2704-385D-725A6CDA853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4997"/>
            <a:stretch/>
          </p:blipFill>
          <p:spPr>
            <a:xfrm>
              <a:off x="-18035" y="21349"/>
              <a:ext cx="4503771" cy="1285698"/>
            </a:xfrm>
            <a:prstGeom prst="rect">
              <a:avLst/>
            </a:prstGeom>
          </p:spPr>
        </p:pic>
        <p:pic>
          <p:nvPicPr>
            <p:cNvPr id="18" name="Image 17" descr="Une image contenant eau, texte, capture d’écran, arbre&#10;&#10;Description générée automatiquement">
              <a:extLst>
                <a:ext uri="{FF2B5EF4-FFF2-40B4-BE49-F238E27FC236}">
                  <a16:creationId xmlns:a16="http://schemas.microsoft.com/office/drawing/2014/main" id="{3E6E1CBF-DB05-FCFE-681F-CBAF34DF097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1172" t="33111"/>
            <a:stretch/>
          </p:blipFill>
          <p:spPr>
            <a:xfrm>
              <a:off x="10460966" y="267419"/>
              <a:ext cx="1731034" cy="859990"/>
            </a:xfrm>
            <a:prstGeom prst="rect">
              <a:avLst/>
            </a:prstGeom>
          </p:spPr>
        </p:pic>
      </p:grpSp>
    </p:spTree>
    <p:extLst>
      <p:ext uri="{BB962C8B-B14F-4D97-AF65-F5344CB8AC3E}">
        <p14:creationId xmlns:p14="http://schemas.microsoft.com/office/powerpoint/2010/main" val="3064865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960D565-52D7-416D-A5A1-3BFF1EBBBF96}"/>
              </a:ext>
            </a:extLst>
          </p:cNvPr>
          <p:cNvSpPr>
            <a:spLocks noGrp="1"/>
          </p:cNvSpPr>
          <p:nvPr>
            <p:ph type="dt" sz="half" idx="10"/>
          </p:nvPr>
        </p:nvSpPr>
        <p:spPr/>
        <p:txBody>
          <a:bodyPr/>
          <a:lstStyle/>
          <a:p>
            <a:fld id="{8F5DB53F-625C-476A-B557-C744E265FDD5}" type="datetimeFigureOut">
              <a:rPr lang="fr-FR" smtClean="0"/>
              <a:t>17/09/2024</a:t>
            </a:fld>
            <a:endParaRPr lang="fr-FR"/>
          </a:p>
        </p:txBody>
      </p:sp>
      <p:sp>
        <p:nvSpPr>
          <p:cNvPr id="3" name="Espace réservé du pied de page 2">
            <a:extLst>
              <a:ext uri="{FF2B5EF4-FFF2-40B4-BE49-F238E27FC236}">
                <a16:creationId xmlns:a16="http://schemas.microsoft.com/office/drawing/2014/main" id="{05C298B4-3283-497E-AE65-7AEB3FFCFA5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246C213-F584-4F1B-9496-C8480F3E97F6}"/>
              </a:ext>
            </a:extLst>
          </p:cNvPr>
          <p:cNvSpPr>
            <a:spLocks noGrp="1"/>
          </p:cNvSpPr>
          <p:nvPr>
            <p:ph type="sldNum" sz="quarter" idx="12"/>
          </p:nvPr>
        </p:nvSpPr>
        <p:spPr/>
        <p:txBody>
          <a:bodyPr/>
          <a:lstStyle/>
          <a:p>
            <a:fld id="{7F991F2D-C96E-4534-8316-A5BB9F1B0FE6}" type="slidenum">
              <a:rPr lang="fr-FR" smtClean="0"/>
              <a:t>‹N°›</a:t>
            </a:fld>
            <a:endParaRPr lang="fr-FR"/>
          </a:p>
        </p:txBody>
      </p:sp>
      <p:grpSp>
        <p:nvGrpSpPr>
          <p:cNvPr id="7" name="Groupe 6">
            <a:extLst>
              <a:ext uri="{FF2B5EF4-FFF2-40B4-BE49-F238E27FC236}">
                <a16:creationId xmlns:a16="http://schemas.microsoft.com/office/drawing/2014/main" id="{ED4DB16A-968A-9C18-76AC-E209DE1607F7}"/>
              </a:ext>
            </a:extLst>
          </p:cNvPr>
          <p:cNvGrpSpPr/>
          <p:nvPr userDrawn="1"/>
        </p:nvGrpSpPr>
        <p:grpSpPr>
          <a:xfrm>
            <a:off x="-18035" y="21099"/>
            <a:ext cx="12210035" cy="1285948"/>
            <a:chOff x="-18035" y="21099"/>
            <a:chExt cx="12210035" cy="1285948"/>
          </a:xfrm>
        </p:grpSpPr>
        <p:sp>
          <p:nvSpPr>
            <p:cNvPr id="8" name="Rectangle 7">
              <a:extLst>
                <a:ext uri="{FF2B5EF4-FFF2-40B4-BE49-F238E27FC236}">
                  <a16:creationId xmlns:a16="http://schemas.microsoft.com/office/drawing/2014/main" id="{776F70AE-3FBC-FAAB-2ED3-E791AA2C1A02}"/>
                </a:ext>
              </a:extLst>
            </p:cNvPr>
            <p:cNvSpPr/>
            <p:nvPr userDrawn="1"/>
          </p:nvSpPr>
          <p:spPr>
            <a:xfrm>
              <a:off x="4485736" y="21099"/>
              <a:ext cx="7706264" cy="1285698"/>
            </a:xfrm>
            <a:prstGeom prst="rect">
              <a:avLst/>
            </a:prstGeom>
            <a:solidFill>
              <a:srgbClr val="EAF5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descr="Une image contenant eau, texte, capture d’écran, arbre&#10;&#10;Description générée automatiquement">
              <a:extLst>
                <a:ext uri="{FF2B5EF4-FFF2-40B4-BE49-F238E27FC236}">
                  <a16:creationId xmlns:a16="http://schemas.microsoft.com/office/drawing/2014/main" id="{17C7CA31-5358-715D-DB82-1E796672C3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4997"/>
            <a:stretch/>
          </p:blipFill>
          <p:spPr>
            <a:xfrm>
              <a:off x="-18035" y="21349"/>
              <a:ext cx="4503771" cy="1285698"/>
            </a:xfrm>
            <a:prstGeom prst="rect">
              <a:avLst/>
            </a:prstGeom>
          </p:spPr>
        </p:pic>
        <p:pic>
          <p:nvPicPr>
            <p:cNvPr id="16" name="Image 15" descr="Une image contenant eau, texte, capture d’écran, arbre&#10;&#10;Description générée automatiquement">
              <a:extLst>
                <a:ext uri="{FF2B5EF4-FFF2-40B4-BE49-F238E27FC236}">
                  <a16:creationId xmlns:a16="http://schemas.microsoft.com/office/drawing/2014/main" id="{671CE860-8A7C-0158-A999-0DA0977049A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1172" t="33111"/>
            <a:stretch/>
          </p:blipFill>
          <p:spPr>
            <a:xfrm>
              <a:off x="10460966" y="267419"/>
              <a:ext cx="1731034" cy="859990"/>
            </a:xfrm>
            <a:prstGeom prst="rect">
              <a:avLst/>
            </a:prstGeom>
          </p:spPr>
        </p:pic>
      </p:grpSp>
    </p:spTree>
    <p:extLst>
      <p:ext uri="{BB962C8B-B14F-4D97-AF65-F5344CB8AC3E}">
        <p14:creationId xmlns:p14="http://schemas.microsoft.com/office/powerpoint/2010/main" val="3599678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776DED-CAFF-4877-BF07-48690D841874}"/>
              </a:ext>
            </a:extLst>
          </p:cNvPr>
          <p:cNvSpPr>
            <a:spLocks noGrp="1"/>
          </p:cNvSpPr>
          <p:nvPr>
            <p:ph type="title"/>
          </p:nvPr>
        </p:nvSpPr>
        <p:spPr>
          <a:xfrm>
            <a:off x="836612" y="1546343"/>
            <a:ext cx="3932237" cy="1001584"/>
          </a:xfrm>
        </p:spPr>
        <p:txBody>
          <a:bodyPr anchor="b"/>
          <a:lstStyle>
            <a:lvl1pPr>
              <a:defRPr sz="3200">
                <a:solidFill>
                  <a:srgbClr val="3A2E87"/>
                </a:solidFill>
              </a:defRPr>
            </a:lvl1pPr>
          </a:lstStyle>
          <a:p>
            <a:r>
              <a:rPr lang="fr-FR" dirty="0"/>
              <a:t>Modifiez le style du titre</a:t>
            </a:r>
          </a:p>
        </p:txBody>
      </p:sp>
      <p:sp>
        <p:nvSpPr>
          <p:cNvPr id="3" name="Espace réservé pour une image  2">
            <a:extLst>
              <a:ext uri="{FF2B5EF4-FFF2-40B4-BE49-F238E27FC236}">
                <a16:creationId xmlns:a16="http://schemas.microsoft.com/office/drawing/2014/main" id="{A2399715-C683-47DE-97EC-9615BC15AD2A}"/>
              </a:ext>
            </a:extLst>
          </p:cNvPr>
          <p:cNvSpPr>
            <a:spLocks noGrp="1"/>
          </p:cNvSpPr>
          <p:nvPr>
            <p:ph type="pic" idx="1"/>
          </p:nvPr>
        </p:nvSpPr>
        <p:spPr>
          <a:xfrm>
            <a:off x="5183188" y="1732084"/>
            <a:ext cx="6172200" cy="41289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BA49654-F460-4351-8743-311B370FDEF2}"/>
              </a:ext>
            </a:extLst>
          </p:cNvPr>
          <p:cNvSpPr>
            <a:spLocks noGrp="1"/>
          </p:cNvSpPr>
          <p:nvPr>
            <p:ph type="body" sz="half" idx="2"/>
          </p:nvPr>
        </p:nvSpPr>
        <p:spPr>
          <a:xfrm>
            <a:off x="839788" y="3019424"/>
            <a:ext cx="3932237" cy="28495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sp>
        <p:nvSpPr>
          <p:cNvPr id="5" name="Espace réservé de la date 4">
            <a:extLst>
              <a:ext uri="{FF2B5EF4-FFF2-40B4-BE49-F238E27FC236}">
                <a16:creationId xmlns:a16="http://schemas.microsoft.com/office/drawing/2014/main" id="{DCA853A3-6D2F-41C8-953D-02CD63BD0D95}"/>
              </a:ext>
            </a:extLst>
          </p:cNvPr>
          <p:cNvSpPr>
            <a:spLocks noGrp="1"/>
          </p:cNvSpPr>
          <p:nvPr>
            <p:ph type="dt" sz="half" idx="10"/>
          </p:nvPr>
        </p:nvSpPr>
        <p:spPr/>
        <p:txBody>
          <a:bodyPr/>
          <a:lstStyle/>
          <a:p>
            <a:fld id="{8F5DB53F-625C-476A-B557-C744E265FDD5}" type="datetimeFigureOut">
              <a:rPr lang="fr-FR" smtClean="0"/>
              <a:t>17/09/2024</a:t>
            </a:fld>
            <a:endParaRPr lang="fr-FR"/>
          </a:p>
        </p:txBody>
      </p:sp>
      <p:sp>
        <p:nvSpPr>
          <p:cNvPr id="6" name="Espace réservé du pied de page 5">
            <a:extLst>
              <a:ext uri="{FF2B5EF4-FFF2-40B4-BE49-F238E27FC236}">
                <a16:creationId xmlns:a16="http://schemas.microsoft.com/office/drawing/2014/main" id="{B3C84546-241C-4321-B4BA-DD6B56B7C02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0F56C0F-6F0E-4E9F-94A7-E12111676C33}"/>
              </a:ext>
            </a:extLst>
          </p:cNvPr>
          <p:cNvSpPr>
            <a:spLocks noGrp="1"/>
          </p:cNvSpPr>
          <p:nvPr>
            <p:ph type="sldNum" sz="quarter" idx="12"/>
          </p:nvPr>
        </p:nvSpPr>
        <p:spPr/>
        <p:txBody>
          <a:bodyPr/>
          <a:lstStyle/>
          <a:p>
            <a:fld id="{7F991F2D-C96E-4534-8316-A5BB9F1B0FE6}" type="slidenum">
              <a:rPr lang="fr-FR" smtClean="0"/>
              <a:t>‹N°›</a:t>
            </a:fld>
            <a:endParaRPr lang="fr-FR"/>
          </a:p>
        </p:txBody>
      </p:sp>
      <p:pic>
        <p:nvPicPr>
          <p:cNvPr id="12" name="Image 11">
            <a:extLst>
              <a:ext uri="{FF2B5EF4-FFF2-40B4-BE49-F238E27FC236}">
                <a16:creationId xmlns:a16="http://schemas.microsoft.com/office/drawing/2014/main" id="{C768ABA8-5039-4077-84D1-9C5F549C697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266090" y="1643175"/>
            <a:ext cx="1205223" cy="673044"/>
          </a:xfrm>
          <a:prstGeom prst="rect">
            <a:avLst/>
          </a:prstGeom>
        </p:spPr>
      </p:pic>
      <p:grpSp>
        <p:nvGrpSpPr>
          <p:cNvPr id="10" name="Groupe 9">
            <a:extLst>
              <a:ext uri="{FF2B5EF4-FFF2-40B4-BE49-F238E27FC236}">
                <a16:creationId xmlns:a16="http://schemas.microsoft.com/office/drawing/2014/main" id="{15E40CDF-1A12-F0D6-E64E-B8DAAEC56F29}"/>
              </a:ext>
            </a:extLst>
          </p:cNvPr>
          <p:cNvGrpSpPr/>
          <p:nvPr userDrawn="1"/>
        </p:nvGrpSpPr>
        <p:grpSpPr>
          <a:xfrm>
            <a:off x="-18035" y="21099"/>
            <a:ext cx="12210035" cy="1285948"/>
            <a:chOff x="-18035" y="21099"/>
            <a:chExt cx="12210035" cy="1285948"/>
          </a:xfrm>
        </p:grpSpPr>
        <p:sp>
          <p:nvSpPr>
            <p:cNvPr id="11" name="Rectangle 10">
              <a:extLst>
                <a:ext uri="{FF2B5EF4-FFF2-40B4-BE49-F238E27FC236}">
                  <a16:creationId xmlns:a16="http://schemas.microsoft.com/office/drawing/2014/main" id="{B9091477-55CF-0535-9C9A-5FF939A0F5D3}"/>
                </a:ext>
              </a:extLst>
            </p:cNvPr>
            <p:cNvSpPr/>
            <p:nvPr userDrawn="1"/>
          </p:nvSpPr>
          <p:spPr>
            <a:xfrm>
              <a:off x="4485736" y="21099"/>
              <a:ext cx="7706264" cy="1285698"/>
            </a:xfrm>
            <a:prstGeom prst="rect">
              <a:avLst/>
            </a:prstGeom>
            <a:solidFill>
              <a:srgbClr val="EAF5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descr="Une image contenant eau, texte, capture d’écran, arbre&#10;&#10;Description générée automatiquement">
              <a:extLst>
                <a:ext uri="{FF2B5EF4-FFF2-40B4-BE49-F238E27FC236}">
                  <a16:creationId xmlns:a16="http://schemas.microsoft.com/office/drawing/2014/main" id="{4AA49381-38DC-F3FB-C337-658368CADCE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4997"/>
            <a:stretch/>
          </p:blipFill>
          <p:spPr>
            <a:xfrm>
              <a:off x="-18035" y="21349"/>
              <a:ext cx="4503771" cy="1285698"/>
            </a:xfrm>
            <a:prstGeom prst="rect">
              <a:avLst/>
            </a:prstGeom>
          </p:spPr>
        </p:pic>
        <p:pic>
          <p:nvPicPr>
            <p:cNvPr id="20" name="Image 19" descr="Une image contenant eau, texte, capture d’écran, arbre&#10;&#10;Description générée automatiquement">
              <a:extLst>
                <a:ext uri="{FF2B5EF4-FFF2-40B4-BE49-F238E27FC236}">
                  <a16:creationId xmlns:a16="http://schemas.microsoft.com/office/drawing/2014/main" id="{F3982709-32B5-A55B-E586-BA271C4CA07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1172" t="33111"/>
            <a:stretch/>
          </p:blipFill>
          <p:spPr>
            <a:xfrm>
              <a:off x="10460966" y="267419"/>
              <a:ext cx="1731034" cy="859990"/>
            </a:xfrm>
            <a:prstGeom prst="rect">
              <a:avLst/>
            </a:prstGeom>
          </p:spPr>
        </p:pic>
      </p:grpSp>
    </p:spTree>
    <p:extLst>
      <p:ext uri="{BB962C8B-B14F-4D97-AF65-F5344CB8AC3E}">
        <p14:creationId xmlns:p14="http://schemas.microsoft.com/office/powerpoint/2010/main" val="4237731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F401F3-B4B3-4754-80D7-C604CF4945E6}"/>
              </a:ext>
            </a:extLst>
          </p:cNvPr>
          <p:cNvSpPr>
            <a:spLocks noGrp="1"/>
          </p:cNvSpPr>
          <p:nvPr>
            <p:ph type="title"/>
          </p:nvPr>
        </p:nvSpPr>
        <p:spPr>
          <a:xfrm>
            <a:off x="838200" y="1603373"/>
            <a:ext cx="10515600" cy="773111"/>
          </a:xfrm>
        </p:spPr>
        <p:txBody>
          <a:bodyPr/>
          <a:lstStyle>
            <a:lvl1pPr>
              <a:defRPr>
                <a:solidFill>
                  <a:srgbClr val="3A2E87"/>
                </a:solidFill>
              </a:defRPr>
            </a:lvl1pPr>
          </a:lstStyle>
          <a:p>
            <a:r>
              <a:rPr lang="fr-FR" dirty="0"/>
              <a:t>Modifiez le style du titre</a:t>
            </a:r>
          </a:p>
        </p:txBody>
      </p:sp>
      <p:sp>
        <p:nvSpPr>
          <p:cNvPr id="3" name="Espace réservé du texte vertical 2">
            <a:extLst>
              <a:ext uri="{FF2B5EF4-FFF2-40B4-BE49-F238E27FC236}">
                <a16:creationId xmlns:a16="http://schemas.microsoft.com/office/drawing/2014/main" id="{E3B6DA61-186B-4AD5-ADC8-B0BC5077FB7E}"/>
              </a:ext>
            </a:extLst>
          </p:cNvPr>
          <p:cNvSpPr>
            <a:spLocks noGrp="1"/>
          </p:cNvSpPr>
          <p:nvPr>
            <p:ph type="body" orient="vert" idx="1"/>
          </p:nvPr>
        </p:nvSpPr>
        <p:spPr>
          <a:xfrm>
            <a:off x="838200" y="2476499"/>
            <a:ext cx="10515600" cy="3700463"/>
          </a:xfrm>
        </p:spPr>
        <p:txBody>
          <a:bodyPr vert="eaVert"/>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C6B3AA0F-C814-41A9-BC48-508E87A8F481}"/>
              </a:ext>
            </a:extLst>
          </p:cNvPr>
          <p:cNvSpPr>
            <a:spLocks noGrp="1"/>
          </p:cNvSpPr>
          <p:nvPr>
            <p:ph type="dt" sz="half" idx="10"/>
          </p:nvPr>
        </p:nvSpPr>
        <p:spPr/>
        <p:txBody>
          <a:bodyPr/>
          <a:lstStyle/>
          <a:p>
            <a:fld id="{8F5DB53F-625C-476A-B557-C744E265FDD5}" type="datetimeFigureOut">
              <a:rPr lang="fr-FR" smtClean="0"/>
              <a:t>17/09/2024</a:t>
            </a:fld>
            <a:endParaRPr lang="fr-FR"/>
          </a:p>
        </p:txBody>
      </p:sp>
      <p:sp>
        <p:nvSpPr>
          <p:cNvPr id="5" name="Espace réservé du pied de page 4">
            <a:extLst>
              <a:ext uri="{FF2B5EF4-FFF2-40B4-BE49-F238E27FC236}">
                <a16:creationId xmlns:a16="http://schemas.microsoft.com/office/drawing/2014/main" id="{5FD643C2-A9C0-4696-B9EB-1C66993296D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0504361-CF46-4238-9F2F-3C08B8290ACA}"/>
              </a:ext>
            </a:extLst>
          </p:cNvPr>
          <p:cNvSpPr>
            <a:spLocks noGrp="1"/>
          </p:cNvSpPr>
          <p:nvPr>
            <p:ph type="sldNum" sz="quarter" idx="12"/>
          </p:nvPr>
        </p:nvSpPr>
        <p:spPr/>
        <p:txBody>
          <a:bodyPr/>
          <a:lstStyle/>
          <a:p>
            <a:fld id="{7F991F2D-C96E-4534-8316-A5BB9F1B0FE6}" type="slidenum">
              <a:rPr lang="fr-FR" smtClean="0"/>
              <a:t>‹N°›</a:t>
            </a:fld>
            <a:endParaRPr lang="fr-FR"/>
          </a:p>
        </p:txBody>
      </p:sp>
      <p:pic>
        <p:nvPicPr>
          <p:cNvPr id="11" name="Image 10">
            <a:extLst>
              <a:ext uri="{FF2B5EF4-FFF2-40B4-BE49-F238E27FC236}">
                <a16:creationId xmlns:a16="http://schemas.microsoft.com/office/drawing/2014/main" id="{4811217B-41C7-4C74-8011-FC1EEFB0303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266091" y="1630755"/>
            <a:ext cx="1205223" cy="673044"/>
          </a:xfrm>
          <a:prstGeom prst="rect">
            <a:avLst/>
          </a:prstGeom>
        </p:spPr>
      </p:pic>
      <p:grpSp>
        <p:nvGrpSpPr>
          <p:cNvPr id="9" name="Groupe 8">
            <a:extLst>
              <a:ext uri="{FF2B5EF4-FFF2-40B4-BE49-F238E27FC236}">
                <a16:creationId xmlns:a16="http://schemas.microsoft.com/office/drawing/2014/main" id="{03139181-8137-FA04-82BD-26C67DBC9D29}"/>
              </a:ext>
            </a:extLst>
          </p:cNvPr>
          <p:cNvGrpSpPr/>
          <p:nvPr userDrawn="1"/>
        </p:nvGrpSpPr>
        <p:grpSpPr>
          <a:xfrm>
            <a:off x="-18035" y="21099"/>
            <a:ext cx="12210035" cy="1285948"/>
            <a:chOff x="-18035" y="21099"/>
            <a:chExt cx="12210035" cy="1285948"/>
          </a:xfrm>
        </p:grpSpPr>
        <p:sp>
          <p:nvSpPr>
            <p:cNvPr id="10" name="Rectangle 9">
              <a:extLst>
                <a:ext uri="{FF2B5EF4-FFF2-40B4-BE49-F238E27FC236}">
                  <a16:creationId xmlns:a16="http://schemas.microsoft.com/office/drawing/2014/main" id="{6969B699-B300-73F2-F44D-475CC8672B1B}"/>
                </a:ext>
              </a:extLst>
            </p:cNvPr>
            <p:cNvSpPr/>
            <p:nvPr userDrawn="1"/>
          </p:nvSpPr>
          <p:spPr>
            <a:xfrm>
              <a:off x="4485736" y="21099"/>
              <a:ext cx="7706264" cy="1285698"/>
            </a:xfrm>
            <a:prstGeom prst="rect">
              <a:avLst/>
            </a:prstGeom>
            <a:solidFill>
              <a:srgbClr val="EAF5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descr="Une image contenant eau, texte, capture d’écran, arbre&#10;&#10;Description générée automatiquement">
              <a:extLst>
                <a:ext uri="{FF2B5EF4-FFF2-40B4-BE49-F238E27FC236}">
                  <a16:creationId xmlns:a16="http://schemas.microsoft.com/office/drawing/2014/main" id="{0E46D32D-A7E9-DF53-2EF7-E90C336255A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4997"/>
            <a:stretch/>
          </p:blipFill>
          <p:spPr>
            <a:xfrm>
              <a:off x="-18035" y="21349"/>
              <a:ext cx="4503771" cy="1285698"/>
            </a:xfrm>
            <a:prstGeom prst="rect">
              <a:avLst/>
            </a:prstGeom>
          </p:spPr>
        </p:pic>
        <p:pic>
          <p:nvPicPr>
            <p:cNvPr id="19" name="Image 18" descr="Une image contenant eau, texte, capture d’écran, arbre&#10;&#10;Description générée automatiquement">
              <a:extLst>
                <a:ext uri="{FF2B5EF4-FFF2-40B4-BE49-F238E27FC236}">
                  <a16:creationId xmlns:a16="http://schemas.microsoft.com/office/drawing/2014/main" id="{68BBE6CE-E68E-5D02-7CC9-7F929B26515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1172" t="33111"/>
            <a:stretch/>
          </p:blipFill>
          <p:spPr>
            <a:xfrm>
              <a:off x="10460966" y="267419"/>
              <a:ext cx="1731034" cy="859990"/>
            </a:xfrm>
            <a:prstGeom prst="rect">
              <a:avLst/>
            </a:prstGeom>
          </p:spPr>
        </p:pic>
      </p:grpSp>
    </p:spTree>
    <p:extLst>
      <p:ext uri="{BB962C8B-B14F-4D97-AF65-F5344CB8AC3E}">
        <p14:creationId xmlns:p14="http://schemas.microsoft.com/office/powerpoint/2010/main" val="3208346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C384FC2-63BB-E2E1-32EE-BFA1867C295D}"/>
              </a:ext>
            </a:extLst>
          </p:cNvPr>
          <p:cNvSpPr>
            <a:spLocks noGrp="1"/>
          </p:cNvSpPr>
          <p:nvPr>
            <p:ph type="ctrTitle" hasCustomPrompt="1"/>
          </p:nvPr>
        </p:nvSpPr>
        <p:spPr>
          <a:xfrm>
            <a:off x="914400" y="2141034"/>
            <a:ext cx="10363200" cy="1368929"/>
          </a:xfrm>
        </p:spPr>
        <p:txBody>
          <a:bodyPr anchor="ctr">
            <a:normAutofit/>
          </a:bodyPr>
          <a:lstStyle>
            <a:lvl1pPr algn="ctr">
              <a:defRPr sz="2700" b="1"/>
            </a:lvl1pPr>
          </a:lstStyle>
          <a:p>
            <a:r>
              <a:rPr lang="fr-FR" dirty="0"/>
              <a:t>MODIFIEZ LE STYLE DU TITRE</a:t>
            </a:r>
            <a:endParaRPr lang="en-US" dirty="0"/>
          </a:p>
        </p:txBody>
      </p:sp>
      <p:sp>
        <p:nvSpPr>
          <p:cNvPr id="10" name="Subtitle 2">
            <a:extLst>
              <a:ext uri="{FF2B5EF4-FFF2-40B4-BE49-F238E27FC236}">
                <a16:creationId xmlns:a16="http://schemas.microsoft.com/office/drawing/2014/main" id="{61FADC1E-A3BD-FB05-16DE-A226E98E268C}"/>
              </a:ext>
            </a:extLst>
          </p:cNvPr>
          <p:cNvSpPr>
            <a:spLocks noGrp="1"/>
          </p:cNvSpPr>
          <p:nvPr>
            <p:ph type="subTitle" idx="1" hasCustomPrompt="1"/>
          </p:nvPr>
        </p:nvSpPr>
        <p:spPr>
          <a:xfrm>
            <a:off x="1524000" y="3602038"/>
            <a:ext cx="9144000" cy="1655762"/>
          </a:xfrm>
        </p:spPr>
        <p:txBody>
          <a:bodyPr/>
          <a:lstStyle>
            <a:lvl1pPr marL="0" indent="0" algn="ctr">
              <a:buNone/>
              <a:defRPr sz="24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a:t>
            </a:r>
            <a:endParaRPr lang="en-US" dirty="0"/>
          </a:p>
        </p:txBody>
      </p:sp>
    </p:spTree>
    <p:extLst>
      <p:ext uri="{BB962C8B-B14F-4D97-AF65-F5344CB8AC3E}">
        <p14:creationId xmlns:p14="http://schemas.microsoft.com/office/powerpoint/2010/main" val="612460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2_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5344282"/>
            <a:ext cx="10363200" cy="1362075"/>
          </a:xfrm>
        </p:spPr>
        <p:txBody>
          <a:bodyPr anchor="t">
            <a:normAutofit/>
          </a:bodyPr>
          <a:lstStyle>
            <a:lvl1pPr algn="l">
              <a:defRPr sz="2400" b="1" cap="all"/>
            </a:lvl1pPr>
          </a:lstStyle>
          <a:p>
            <a:r>
              <a:rPr lang="fr-FR"/>
              <a:t>Modifiez le style du titre</a:t>
            </a:r>
            <a:endParaRPr lang="fr-FR" dirty="0"/>
          </a:p>
        </p:txBody>
      </p:sp>
      <p:sp>
        <p:nvSpPr>
          <p:cNvPr id="3" name="Espace réservé du texte 2"/>
          <p:cNvSpPr>
            <a:spLocks noGrp="1"/>
          </p:cNvSpPr>
          <p:nvPr>
            <p:ph type="body" idx="1"/>
          </p:nvPr>
        </p:nvSpPr>
        <p:spPr>
          <a:xfrm>
            <a:off x="963084" y="3587285"/>
            <a:ext cx="10363200" cy="1500187"/>
          </a:xfrm>
          <a:prstGeom prst="rect">
            <a:avLst/>
          </a:prstGeom>
        </p:spPr>
        <p:txBody>
          <a:bodyPr anchor="b">
            <a:normAutofit/>
          </a:bodyPr>
          <a:lstStyle>
            <a:lvl1pPr marL="0" indent="0">
              <a:buNone/>
              <a:defRPr sz="2000">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fr-FR"/>
              <a:t>Cliquez pour modifier les styles du texte du masque</a:t>
            </a:r>
          </a:p>
        </p:txBody>
      </p:sp>
      <p:sp>
        <p:nvSpPr>
          <p:cNvPr id="4" name="Espace réservé du numéro de diapositive 5">
            <a:extLst>
              <a:ext uri="{FF2B5EF4-FFF2-40B4-BE49-F238E27FC236}">
                <a16:creationId xmlns:a16="http://schemas.microsoft.com/office/drawing/2014/main" id="{8F3CA0D8-3872-2C43-8748-5C3ABDA1B6A8}"/>
              </a:ext>
            </a:extLst>
          </p:cNvPr>
          <p:cNvSpPr>
            <a:spLocks noGrp="1"/>
          </p:cNvSpPr>
          <p:nvPr>
            <p:ph type="sldNum" sz="quarter" idx="4"/>
          </p:nvPr>
        </p:nvSpPr>
        <p:spPr>
          <a:xfrm>
            <a:off x="10321604" y="6571677"/>
            <a:ext cx="1814623" cy="269359"/>
          </a:xfrm>
          <a:prstGeom prst="rect">
            <a:avLst/>
          </a:prstGeom>
        </p:spPr>
        <p:txBody>
          <a:bodyPr anchor="ctr"/>
          <a:lstStyle>
            <a:lvl1pPr algn="r">
              <a:defRPr sz="1200">
                <a:solidFill>
                  <a:schemeClr val="tx1">
                    <a:lumMod val="65000"/>
                    <a:lumOff val="35000"/>
                  </a:schemeClr>
                </a:solidFill>
                <a:latin typeface="Arial" panose="020B0604020202020204" pitchFamily="34" charset="0"/>
                <a:cs typeface="Arial" panose="020B0604020202020204" pitchFamily="34" charset="0"/>
              </a:defRPr>
            </a:lvl1pPr>
          </a:lstStyle>
          <a:p>
            <a:fld id="{30594ABD-4C6C-4AD6-9781-80E6B98FAEA1}" type="slidenum">
              <a:rPr lang="fr-FR" smtClean="0"/>
              <a:t>‹N°›</a:t>
            </a:fld>
            <a:endParaRPr lang="fr-FR"/>
          </a:p>
        </p:txBody>
      </p:sp>
    </p:spTree>
    <p:extLst>
      <p:ext uri="{BB962C8B-B14F-4D97-AF65-F5344CB8AC3E}">
        <p14:creationId xmlns:p14="http://schemas.microsoft.com/office/powerpoint/2010/main" val="2285253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_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fr-FR" dirty="0"/>
              <a:t>MODIFIEZ LE STYLE DU TITRE</a:t>
            </a:r>
            <a:endParaRPr lang="en-US" dirty="0"/>
          </a:p>
        </p:txBody>
      </p:sp>
      <p:sp>
        <p:nvSpPr>
          <p:cNvPr id="3" name="Content Placeholder 2"/>
          <p:cNvSpPr>
            <a:spLocks noGrp="1"/>
          </p:cNvSpPr>
          <p:nvPr>
            <p:ph idx="1"/>
          </p:nvPr>
        </p:nvSpPr>
        <p:spPr>
          <a:xfrm>
            <a:off x="960582" y="1201290"/>
            <a:ext cx="10902644" cy="5136447"/>
          </a:xfrm>
        </p:spPr>
        <p:txBody>
          <a:bodyPr lIns="36000" tIns="36000" rIns="36000" bIns="36000">
            <a:noAutofit/>
          </a:bodyPr>
          <a:lstStyle>
            <a:lvl1pPr marL="363538" indent="-363538">
              <a:tabLst/>
              <a:defRPr b="1"/>
            </a:lvl1pPr>
            <a:lvl2pPr marL="584200" indent="-266700">
              <a:tabLst/>
              <a:defRPr/>
            </a:lvl2pPr>
            <a:lvl3pPr marL="846138" indent="-222250">
              <a:tabLst/>
              <a:defRPr/>
            </a:lvl3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Slide Number Placeholder 5"/>
          <p:cNvSpPr>
            <a:spLocks noGrp="1"/>
          </p:cNvSpPr>
          <p:nvPr>
            <p:ph type="sldNum" sz="quarter" idx="12"/>
          </p:nvPr>
        </p:nvSpPr>
        <p:spPr>
          <a:xfrm>
            <a:off x="11589100" y="6492875"/>
            <a:ext cx="602900" cy="365125"/>
          </a:xfrm>
        </p:spPr>
        <p:txBody>
          <a:bodyPr/>
          <a:lstStyle/>
          <a:p>
            <a:fld id="{30594ABD-4C6C-4AD6-9781-80E6B98FAEA1}" type="slidenum">
              <a:rPr lang="fr-FR" smtClean="0"/>
              <a:t>‹N°›</a:t>
            </a:fld>
            <a:endParaRPr lang="fr-FR"/>
          </a:p>
        </p:txBody>
      </p:sp>
      <p:sp>
        <p:nvSpPr>
          <p:cNvPr id="4" name="Rectangle 3">
            <a:extLst>
              <a:ext uri="{FF2B5EF4-FFF2-40B4-BE49-F238E27FC236}">
                <a16:creationId xmlns:a16="http://schemas.microsoft.com/office/drawing/2014/main" id="{2868FE58-729D-8FAA-31B6-E2B4A0041D2E}"/>
              </a:ext>
            </a:extLst>
          </p:cNvPr>
          <p:cNvSpPr/>
          <p:nvPr/>
        </p:nvSpPr>
        <p:spPr>
          <a:xfrm>
            <a:off x="0" y="6337738"/>
            <a:ext cx="1103586" cy="5202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0518534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_deux contenus ho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fr-FR" dirty="0"/>
              <a:t>MODIFIEZ LE STYLE DU TITRE</a:t>
            </a:r>
            <a:endParaRPr lang="en-US" dirty="0"/>
          </a:p>
        </p:txBody>
      </p:sp>
      <p:sp>
        <p:nvSpPr>
          <p:cNvPr id="3" name="Content Placeholder 2"/>
          <p:cNvSpPr>
            <a:spLocks noGrp="1"/>
          </p:cNvSpPr>
          <p:nvPr>
            <p:ph idx="1"/>
          </p:nvPr>
        </p:nvSpPr>
        <p:spPr>
          <a:xfrm>
            <a:off x="998484" y="1118169"/>
            <a:ext cx="10972800" cy="2015273"/>
          </a:xfrm>
        </p:spPr>
        <p:txBody>
          <a:bodyPr lIns="36000" tIns="36000" rIns="36000" bIns="36000">
            <a:noAutofit/>
          </a:bodyPr>
          <a:lstStyle>
            <a:lvl1pPr marL="363538" indent="-363538">
              <a:tabLst/>
              <a:defRPr/>
            </a:lvl1pPr>
            <a:lvl2pPr marL="584200" indent="-266700">
              <a:tabLst/>
              <a:defRPr/>
            </a:lvl2pPr>
            <a:lvl3pPr marL="846138" indent="-222250">
              <a:tabLst/>
              <a:defRPr/>
            </a:lvl3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Slide Number Placeholder 5"/>
          <p:cNvSpPr>
            <a:spLocks noGrp="1"/>
          </p:cNvSpPr>
          <p:nvPr>
            <p:ph type="sldNum" sz="quarter" idx="12"/>
          </p:nvPr>
        </p:nvSpPr>
        <p:spPr>
          <a:xfrm>
            <a:off x="11492089" y="6477566"/>
            <a:ext cx="699911" cy="365125"/>
          </a:xfrm>
        </p:spPr>
        <p:txBody>
          <a:bodyPr/>
          <a:lstStyle/>
          <a:p>
            <a:fld id="{30594ABD-4C6C-4AD6-9781-80E6B98FAEA1}" type="slidenum">
              <a:rPr lang="fr-FR" smtClean="0"/>
              <a:t>‹N°›</a:t>
            </a:fld>
            <a:endParaRPr lang="fr-FR"/>
          </a:p>
        </p:txBody>
      </p:sp>
      <p:sp>
        <p:nvSpPr>
          <p:cNvPr id="4" name="Rectangle 3">
            <a:extLst>
              <a:ext uri="{FF2B5EF4-FFF2-40B4-BE49-F238E27FC236}">
                <a16:creationId xmlns:a16="http://schemas.microsoft.com/office/drawing/2014/main" id="{CB28BFFE-2543-1699-DE80-28F08B8C2FD5}"/>
              </a:ext>
            </a:extLst>
          </p:cNvPr>
          <p:cNvSpPr/>
          <p:nvPr/>
        </p:nvSpPr>
        <p:spPr>
          <a:xfrm>
            <a:off x="0" y="6337738"/>
            <a:ext cx="1103586" cy="5202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Content Placeholder 2">
            <a:extLst>
              <a:ext uri="{FF2B5EF4-FFF2-40B4-BE49-F238E27FC236}">
                <a16:creationId xmlns:a16="http://schemas.microsoft.com/office/drawing/2014/main" id="{2499763E-59AB-F73D-46BE-E04AA38591DD}"/>
              </a:ext>
            </a:extLst>
          </p:cNvPr>
          <p:cNvSpPr>
            <a:spLocks noGrp="1"/>
          </p:cNvSpPr>
          <p:nvPr>
            <p:ph idx="13"/>
          </p:nvPr>
        </p:nvSpPr>
        <p:spPr>
          <a:xfrm>
            <a:off x="998484" y="3996160"/>
            <a:ext cx="10972800" cy="2015273"/>
          </a:xfrm>
        </p:spPr>
        <p:txBody>
          <a:bodyPr lIns="36000" tIns="36000" rIns="36000" bIns="36000">
            <a:noAutofit/>
          </a:bodyPr>
          <a:lstStyle>
            <a:lvl1pPr marL="363538" indent="-363538">
              <a:tabLst/>
              <a:defRPr/>
            </a:lvl1pPr>
            <a:lvl2pPr marL="584200" indent="-266700">
              <a:tabLst/>
              <a:defRPr/>
            </a:lvl2pPr>
            <a:lvl3pPr marL="846138" indent="-222250">
              <a:tabLst/>
              <a:defRPr/>
            </a:lvl3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523518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6"/>
        <p:cNvGrpSpPr/>
        <p:nvPr/>
      </p:nvGrpSpPr>
      <p:grpSpPr>
        <a:xfrm>
          <a:off x="0" y="0"/>
          <a:ext cx="0" cy="0"/>
          <a:chOff x="0" y="0"/>
          <a:chExt cx="0" cy="0"/>
        </a:xfrm>
      </p:grpSpPr>
      <p:sp>
        <p:nvSpPr>
          <p:cNvPr id="27" name="Google Shape;27;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A2E87"/>
              </a:buClr>
              <a:buSzPts val="6000"/>
              <a:buFont typeface="Century Gothic"/>
              <a:buNone/>
              <a:defRPr sz="6000">
                <a:solidFill>
                  <a:srgbClr val="3A2E8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1200"/>
              </a:spcBef>
              <a:spcAft>
                <a:spcPts val="0"/>
              </a:spcAft>
              <a:buClr>
                <a:srgbClr val="888888"/>
              </a:buClr>
              <a:buSzPts val="2000"/>
              <a:buNone/>
              <a:defRPr sz="2000">
                <a:solidFill>
                  <a:srgbClr val="888888"/>
                </a:solidFill>
              </a:defRPr>
            </a:lvl2pPr>
            <a:lvl3pPr marL="1371600" lvl="2" indent="-228600" algn="l">
              <a:lnSpc>
                <a:spcPct val="90000"/>
              </a:lnSpc>
              <a:spcBef>
                <a:spcPts val="1200"/>
              </a:spcBef>
              <a:spcAft>
                <a:spcPts val="0"/>
              </a:spcAft>
              <a:buClr>
                <a:srgbClr val="888888"/>
              </a:buClr>
              <a:buSzPts val="1800"/>
              <a:buNone/>
              <a:defRPr sz="1800">
                <a:solidFill>
                  <a:srgbClr val="888888"/>
                </a:solidFill>
              </a:defRPr>
            </a:lvl3pPr>
            <a:lvl4pPr marL="1828800" lvl="3" indent="-228600" algn="l">
              <a:lnSpc>
                <a:spcPct val="90000"/>
              </a:lnSpc>
              <a:spcBef>
                <a:spcPts val="1200"/>
              </a:spcBef>
              <a:spcAft>
                <a:spcPts val="0"/>
              </a:spcAft>
              <a:buClr>
                <a:srgbClr val="888888"/>
              </a:buClr>
              <a:buSzPts val="1600"/>
              <a:buNone/>
              <a:defRPr sz="1600">
                <a:solidFill>
                  <a:srgbClr val="888888"/>
                </a:solidFill>
              </a:defRPr>
            </a:lvl4pPr>
            <a:lvl5pPr marL="2286000" lvl="4" indent="-228600" algn="l">
              <a:lnSpc>
                <a:spcPct val="90000"/>
              </a:lnSpc>
              <a:spcBef>
                <a:spcPts val="1200"/>
              </a:spcBef>
              <a:spcAft>
                <a:spcPts val="0"/>
              </a:spcAft>
              <a:buClr>
                <a:srgbClr val="888888"/>
              </a:buClr>
              <a:buSzPts val="1600"/>
              <a:buNone/>
              <a:defRPr sz="1600">
                <a:solidFill>
                  <a:srgbClr val="888888"/>
                </a:solidFill>
              </a:defRPr>
            </a:lvl5pPr>
            <a:lvl6pPr marL="2743200" lvl="5" indent="-228600" algn="l">
              <a:lnSpc>
                <a:spcPct val="90000"/>
              </a:lnSpc>
              <a:spcBef>
                <a:spcPts val="12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9" name="Google Shape;2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pic>
        <p:nvPicPr>
          <p:cNvPr id="32" name="Google Shape;32;p13"/>
          <p:cNvPicPr preferRelativeResize="0"/>
          <p:nvPr/>
        </p:nvPicPr>
        <p:blipFill rotWithShape="1">
          <a:blip r:embed="rId2">
            <a:alphaModFix/>
          </a:blip>
          <a:srcRect/>
          <a:stretch/>
        </p:blipFill>
        <p:spPr>
          <a:xfrm rot="5400000">
            <a:off x="-633933" y="3770039"/>
            <a:ext cx="2002973" cy="735106"/>
          </a:xfrm>
          <a:prstGeom prst="rect">
            <a:avLst/>
          </a:prstGeom>
          <a:noFill/>
          <a:ln>
            <a:noFill/>
          </a:ln>
        </p:spPr>
      </p:pic>
      <p:grpSp>
        <p:nvGrpSpPr>
          <p:cNvPr id="33" name="Google Shape;33;p13"/>
          <p:cNvGrpSpPr/>
          <p:nvPr/>
        </p:nvGrpSpPr>
        <p:grpSpPr>
          <a:xfrm>
            <a:off x="-18035" y="21099"/>
            <a:ext cx="12210035" cy="1285948"/>
            <a:chOff x="-18035" y="21099"/>
            <a:chExt cx="12210035" cy="1285948"/>
          </a:xfrm>
        </p:grpSpPr>
        <p:sp>
          <p:nvSpPr>
            <p:cNvPr id="34" name="Google Shape;34;p13"/>
            <p:cNvSpPr/>
            <p:nvPr/>
          </p:nvSpPr>
          <p:spPr>
            <a:xfrm>
              <a:off x="4485736" y="21099"/>
              <a:ext cx="7706264" cy="1285698"/>
            </a:xfrm>
            <a:prstGeom prst="rect">
              <a:avLst/>
            </a:prstGeom>
            <a:solidFill>
              <a:srgbClr val="EAF5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 name="Google Shape;35;p13" descr="Une image contenant eau, texte, capture d’écran, arbre&#10;&#10;Description générée automatiquement"/>
            <p:cNvPicPr preferRelativeResize="0"/>
            <p:nvPr/>
          </p:nvPicPr>
          <p:blipFill rotWithShape="1">
            <a:blip r:embed="rId3">
              <a:alphaModFix/>
            </a:blip>
            <a:srcRect r="24997"/>
            <a:stretch/>
          </p:blipFill>
          <p:spPr>
            <a:xfrm>
              <a:off x="-18035" y="21349"/>
              <a:ext cx="4503771" cy="1285698"/>
            </a:xfrm>
            <a:prstGeom prst="rect">
              <a:avLst/>
            </a:prstGeom>
            <a:noFill/>
            <a:ln>
              <a:noFill/>
            </a:ln>
          </p:spPr>
        </p:pic>
        <p:pic>
          <p:nvPicPr>
            <p:cNvPr id="36" name="Google Shape;36;p13" descr="Une image contenant eau, texte, capture d’écran, arbre&#10;&#10;Description générée automatiquement"/>
            <p:cNvPicPr preferRelativeResize="0"/>
            <p:nvPr/>
          </p:nvPicPr>
          <p:blipFill rotWithShape="1">
            <a:blip r:embed="rId3">
              <a:alphaModFix/>
            </a:blip>
            <a:srcRect l="71172" t="33111"/>
            <a:stretch/>
          </p:blipFill>
          <p:spPr>
            <a:xfrm>
              <a:off x="10460966" y="267419"/>
              <a:ext cx="1731034" cy="859990"/>
            </a:xfrm>
            <a:prstGeom prst="rect">
              <a:avLst/>
            </a:prstGeom>
            <a:noFill/>
            <a:ln>
              <a:noFill/>
            </a:ln>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5_Deux contenusve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fr-FR" dirty="0"/>
              <a:t>MODIFIEZ LE STYLE DU TITRE</a:t>
            </a:r>
            <a:endParaRPr lang="en-US" dirty="0"/>
          </a:p>
        </p:txBody>
      </p:sp>
      <p:sp>
        <p:nvSpPr>
          <p:cNvPr id="4" name="Content Placeholder 3"/>
          <p:cNvSpPr>
            <a:spLocks noGrp="1"/>
          </p:cNvSpPr>
          <p:nvPr>
            <p:ph sz="half" idx="2"/>
          </p:nvPr>
        </p:nvSpPr>
        <p:spPr>
          <a:xfrm>
            <a:off x="6350871" y="1169845"/>
            <a:ext cx="5580000" cy="4351338"/>
          </a:xfrm>
        </p:spPr>
        <p:txBody>
          <a:bodyPr>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Slide Number Placeholder 6"/>
          <p:cNvSpPr>
            <a:spLocks noGrp="1"/>
          </p:cNvSpPr>
          <p:nvPr>
            <p:ph type="sldNum" sz="quarter" idx="12"/>
          </p:nvPr>
        </p:nvSpPr>
        <p:spPr>
          <a:xfrm>
            <a:off x="11589100" y="6492875"/>
            <a:ext cx="602900" cy="365125"/>
          </a:xfrm>
        </p:spPr>
        <p:txBody>
          <a:bodyPr/>
          <a:lstStyle/>
          <a:p>
            <a:fld id="{30594ABD-4C6C-4AD6-9781-80E6B98FAEA1}" type="slidenum">
              <a:rPr lang="fr-FR" smtClean="0"/>
              <a:t>‹N°›</a:t>
            </a:fld>
            <a:endParaRPr lang="fr-FR"/>
          </a:p>
        </p:txBody>
      </p:sp>
      <p:sp>
        <p:nvSpPr>
          <p:cNvPr id="5" name="Rectangle 4">
            <a:extLst>
              <a:ext uri="{FF2B5EF4-FFF2-40B4-BE49-F238E27FC236}">
                <a16:creationId xmlns:a16="http://schemas.microsoft.com/office/drawing/2014/main" id="{C31183A1-38EF-B6E4-7AB5-DB44306F7789}"/>
              </a:ext>
            </a:extLst>
          </p:cNvPr>
          <p:cNvSpPr/>
          <p:nvPr/>
        </p:nvSpPr>
        <p:spPr>
          <a:xfrm>
            <a:off x="0" y="6337738"/>
            <a:ext cx="1103586" cy="5202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Content Placeholder 2"/>
          <p:cNvSpPr>
            <a:spLocks noGrp="1"/>
          </p:cNvSpPr>
          <p:nvPr>
            <p:ph sz="half" idx="1"/>
          </p:nvPr>
        </p:nvSpPr>
        <p:spPr>
          <a:xfrm>
            <a:off x="878033" y="1169845"/>
            <a:ext cx="5400000" cy="4351338"/>
          </a:xfrm>
        </p:spPr>
        <p:txBody>
          <a:bodyPr>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3707326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6_Titre seu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fr-FR" dirty="0"/>
              <a:t>MODIFIEZ LE STYLE DU TITRE</a:t>
            </a:r>
            <a:endParaRPr lang="en-US" dirty="0"/>
          </a:p>
        </p:txBody>
      </p:sp>
      <p:sp>
        <p:nvSpPr>
          <p:cNvPr id="5" name="Slide Number Placeholder 4"/>
          <p:cNvSpPr>
            <a:spLocks noGrp="1"/>
          </p:cNvSpPr>
          <p:nvPr>
            <p:ph type="sldNum" sz="quarter" idx="12"/>
          </p:nvPr>
        </p:nvSpPr>
        <p:spPr>
          <a:xfrm>
            <a:off x="11589100" y="6492875"/>
            <a:ext cx="602900" cy="365125"/>
          </a:xfrm>
        </p:spPr>
        <p:txBody>
          <a:bodyPr/>
          <a:lstStyle/>
          <a:p>
            <a:fld id="{30594ABD-4C6C-4AD6-9781-80E6B98FAEA1}" type="slidenum">
              <a:rPr lang="fr-FR" smtClean="0"/>
              <a:t>‹N°›</a:t>
            </a:fld>
            <a:endParaRPr lang="fr-FR"/>
          </a:p>
        </p:txBody>
      </p:sp>
      <p:sp>
        <p:nvSpPr>
          <p:cNvPr id="3" name="Rectangle 2">
            <a:extLst>
              <a:ext uri="{FF2B5EF4-FFF2-40B4-BE49-F238E27FC236}">
                <a16:creationId xmlns:a16="http://schemas.microsoft.com/office/drawing/2014/main" id="{E457FF77-A0E2-AE22-3EB1-A3495A59506A}"/>
              </a:ext>
            </a:extLst>
          </p:cNvPr>
          <p:cNvSpPr/>
          <p:nvPr/>
        </p:nvSpPr>
        <p:spPr>
          <a:xfrm>
            <a:off x="0" y="6337738"/>
            <a:ext cx="1103586" cy="5202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159308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7_V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49E575-D5E2-340C-E7D2-DC126260A621}"/>
              </a:ext>
            </a:extLst>
          </p:cNvPr>
          <p:cNvSpPr/>
          <p:nvPr/>
        </p:nvSpPr>
        <p:spPr>
          <a:xfrm>
            <a:off x="0" y="6337738"/>
            <a:ext cx="1103586" cy="5202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Slide Number Placeholder 5">
            <a:extLst>
              <a:ext uri="{FF2B5EF4-FFF2-40B4-BE49-F238E27FC236}">
                <a16:creationId xmlns:a16="http://schemas.microsoft.com/office/drawing/2014/main" id="{86F17463-FD9E-9070-0F1D-2A3395A86D5B}"/>
              </a:ext>
            </a:extLst>
          </p:cNvPr>
          <p:cNvSpPr>
            <a:spLocks noGrp="1"/>
          </p:cNvSpPr>
          <p:nvPr>
            <p:ph type="sldNum" sz="quarter" idx="4"/>
          </p:nvPr>
        </p:nvSpPr>
        <p:spPr>
          <a:xfrm>
            <a:off x="11589100" y="6492875"/>
            <a:ext cx="602900" cy="365125"/>
          </a:xfrm>
          <a:prstGeom prst="rect">
            <a:avLst/>
          </a:prstGeom>
          <a:effectLst/>
        </p:spPr>
        <p:txBody>
          <a:bodyPr vert="horz" lIns="91440" tIns="45720" rIns="91440" bIns="45720" rtlCol="0" anchor="ctr"/>
          <a:lstStyle>
            <a:lvl1pPr algn="ctr">
              <a:defRPr sz="1200" b="0" cap="none" spc="0">
                <a:ln w="0"/>
                <a:solidFill>
                  <a:schemeClr val="tx1"/>
                </a:solidFill>
                <a:effectLst>
                  <a:outerShdw blurRad="38100" dist="19050" dir="2700000" algn="tl" rotWithShape="0">
                    <a:schemeClr val="dk1">
                      <a:alpha val="40000"/>
                    </a:schemeClr>
                  </a:outerShdw>
                </a:effectLst>
                <a:latin typeface="+mn-lt"/>
              </a:defRPr>
            </a:lvl1pPr>
          </a:lstStyle>
          <a:p>
            <a:fld id="{30594ABD-4C6C-4AD6-9781-80E6B98FAEA1}" type="slidenum">
              <a:rPr lang="fr-FR" smtClean="0"/>
              <a:t>‹N°›</a:t>
            </a:fld>
            <a:endParaRPr lang="fr-FR"/>
          </a:p>
        </p:txBody>
      </p:sp>
    </p:spTree>
    <p:extLst>
      <p:ext uri="{BB962C8B-B14F-4D97-AF65-F5344CB8AC3E}">
        <p14:creationId xmlns:p14="http://schemas.microsoft.com/office/powerpoint/2010/main" val="3912049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Titr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C384FC2-63BB-E2E1-32EE-BFA1867C295D}"/>
              </a:ext>
            </a:extLst>
          </p:cNvPr>
          <p:cNvSpPr>
            <a:spLocks noGrp="1"/>
          </p:cNvSpPr>
          <p:nvPr>
            <p:ph type="ctrTitle" hasCustomPrompt="1"/>
          </p:nvPr>
        </p:nvSpPr>
        <p:spPr>
          <a:xfrm>
            <a:off x="914400" y="2141034"/>
            <a:ext cx="10363200" cy="1368929"/>
          </a:xfrm>
        </p:spPr>
        <p:txBody>
          <a:bodyPr anchor="ctr">
            <a:normAutofit/>
          </a:bodyPr>
          <a:lstStyle>
            <a:lvl1pPr algn="ctr">
              <a:defRPr sz="2700" b="1"/>
            </a:lvl1pPr>
          </a:lstStyle>
          <a:p>
            <a:r>
              <a:rPr lang="fr-FR" dirty="0"/>
              <a:t>MODIFIEZ LE STYLE DU TITRE</a:t>
            </a:r>
            <a:endParaRPr lang="en-US" dirty="0"/>
          </a:p>
        </p:txBody>
      </p:sp>
      <p:sp>
        <p:nvSpPr>
          <p:cNvPr id="10" name="Subtitle 2">
            <a:extLst>
              <a:ext uri="{FF2B5EF4-FFF2-40B4-BE49-F238E27FC236}">
                <a16:creationId xmlns:a16="http://schemas.microsoft.com/office/drawing/2014/main" id="{61FADC1E-A3BD-FB05-16DE-A226E98E268C}"/>
              </a:ext>
            </a:extLst>
          </p:cNvPr>
          <p:cNvSpPr>
            <a:spLocks noGrp="1"/>
          </p:cNvSpPr>
          <p:nvPr>
            <p:ph type="subTitle" idx="1"/>
          </p:nvPr>
        </p:nvSpPr>
        <p:spPr>
          <a:xfrm>
            <a:off x="1524000" y="3602038"/>
            <a:ext cx="9144000" cy="1655762"/>
          </a:xfrm>
        </p:spPr>
        <p:txBody>
          <a:bodyPr/>
          <a:lstStyle>
            <a:lvl1pPr marL="0" indent="0" algn="ctr">
              <a:buNone/>
              <a:defRPr sz="24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Tree>
    <p:extLst>
      <p:ext uri="{BB962C8B-B14F-4D97-AF65-F5344CB8AC3E}">
        <p14:creationId xmlns:p14="http://schemas.microsoft.com/office/powerpoint/2010/main" val="29654847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41034"/>
            <a:ext cx="10363200" cy="1368929"/>
          </a:xfrm>
        </p:spPr>
        <p:txBody>
          <a:bodyPr anchor="ctr">
            <a:normAutofit/>
          </a:bodyPr>
          <a:lstStyle>
            <a:lvl1pPr algn="ctr">
              <a:defRPr sz="2700" b="1"/>
            </a:lvl1pPr>
          </a:lstStyle>
          <a:p>
            <a:r>
              <a:rPr lang="fr-FR" dirty="0"/>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Tree>
    <p:extLst>
      <p:ext uri="{BB962C8B-B14F-4D97-AF65-F5344CB8AC3E}">
        <p14:creationId xmlns:p14="http://schemas.microsoft.com/office/powerpoint/2010/main" val="17151001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7983" y="5204629"/>
            <a:ext cx="8499598" cy="828786"/>
          </a:xfrm>
        </p:spPr>
        <p:txBody>
          <a:bodyPr>
            <a:normAutofit/>
          </a:bodyPr>
          <a:lstStyle>
            <a:lvl1pPr algn="l">
              <a:defRPr sz="2400" b="1"/>
            </a:lvl1pPr>
          </a:lstStyle>
          <a:p>
            <a:r>
              <a:rPr lang="fr-FR" dirty="0"/>
              <a:t>MODIFIEZ LE STYLE DU TITRE</a:t>
            </a:r>
            <a:endParaRPr lang="en-US" dirty="0"/>
          </a:p>
        </p:txBody>
      </p:sp>
      <p:sp>
        <p:nvSpPr>
          <p:cNvPr id="6" name="Slide Number Placeholder 5"/>
          <p:cNvSpPr>
            <a:spLocks noGrp="1"/>
          </p:cNvSpPr>
          <p:nvPr>
            <p:ph type="sldNum" sz="quarter" idx="12"/>
          </p:nvPr>
        </p:nvSpPr>
        <p:spPr>
          <a:xfrm>
            <a:off x="11589100" y="6492875"/>
            <a:ext cx="602900" cy="365125"/>
          </a:xfrm>
        </p:spPr>
        <p:txBody>
          <a:bodyPr/>
          <a:lstStyle/>
          <a:p>
            <a:fld id="{30594ABD-4C6C-4AD6-9781-80E6B98FAEA1}" type="slidenum">
              <a:rPr lang="fr-FR" smtClean="0"/>
              <a:t>‹N°›</a:t>
            </a:fld>
            <a:endParaRPr lang="fr-FR"/>
          </a:p>
        </p:txBody>
      </p:sp>
      <p:sp>
        <p:nvSpPr>
          <p:cNvPr id="7" name="Espace réservé du texte 2">
            <a:extLst>
              <a:ext uri="{FF2B5EF4-FFF2-40B4-BE49-F238E27FC236}">
                <a16:creationId xmlns:a16="http://schemas.microsoft.com/office/drawing/2014/main" id="{6F00EC62-6B01-61CB-6C1A-FF451CA0C965}"/>
              </a:ext>
            </a:extLst>
          </p:cNvPr>
          <p:cNvSpPr txBox="1">
            <a:spLocks/>
          </p:cNvSpPr>
          <p:nvPr/>
        </p:nvSpPr>
        <p:spPr>
          <a:xfrm>
            <a:off x="934748" y="3939682"/>
            <a:ext cx="7772400" cy="1125140"/>
          </a:xfrm>
          <a:prstGeom prst="rect">
            <a:avLst/>
          </a:prstGeom>
        </p:spPr>
        <p:txBody>
          <a:bodyPr anchor="b"/>
          <a:lstStyle>
            <a:lvl1pPr marL="0" marR="0" indent="0" algn="just" defTabSz="914400" rtl="0" eaLnBrk="1" fontAlgn="auto" latinLnBrk="0" hangingPunct="1">
              <a:lnSpc>
                <a:spcPct val="90000"/>
              </a:lnSpc>
              <a:spcBef>
                <a:spcPts val="1000"/>
              </a:spcBef>
              <a:spcAft>
                <a:spcPts val="0"/>
              </a:spcAft>
              <a:buClrTx/>
              <a:buSzTx/>
              <a:buFont typeface="Franklin Gothic Demi Italique"/>
              <a:buNone/>
              <a:tabLst/>
              <a:defRPr lang="fr-FR" sz="2000" kern="1200" noProof="0">
                <a:solidFill>
                  <a:schemeClr val="tx1">
                    <a:tint val="75000"/>
                  </a:schemeClr>
                </a:solidFill>
                <a:latin typeface="Arial" panose="020B0604020202020204" pitchFamily="34" charset="0"/>
                <a:ea typeface="+mn-ea"/>
                <a:cs typeface="Arial" panose="020B0604020202020204" pitchFamily="34" charset="0"/>
              </a:defRPr>
            </a:lvl1pPr>
            <a:lvl2pPr marL="457200" indent="0" algn="just" defTabSz="914400" rtl="0" eaLnBrk="1" latinLnBrk="0" hangingPunct="1">
              <a:lnSpc>
                <a:spcPct val="90000"/>
              </a:lnSpc>
              <a:spcBef>
                <a:spcPts val="1100"/>
              </a:spcBef>
              <a:spcAft>
                <a:spcPts val="600"/>
              </a:spcAft>
              <a:buFont typeface="Apple Symbols" panose="02000000000000000000" pitchFamily="2" charset="-79"/>
              <a:buNone/>
              <a:tabLst/>
              <a:defRPr lang="fr-FR" sz="1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just" defTabSz="914400" rtl="0" eaLnBrk="1" latinLnBrk="0" hangingPunct="1">
              <a:lnSpc>
                <a:spcPct val="90000"/>
              </a:lnSpc>
              <a:spcBef>
                <a:spcPts val="500"/>
              </a:spcBef>
              <a:buFont typeface="Police système Courant"/>
              <a:buNone/>
              <a:tabLst/>
              <a:defRPr sz="16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just" defTabSz="914400" rtl="0" eaLnBrk="1" latinLnBrk="0" hangingPunct="1">
              <a:lnSpc>
                <a:spcPct val="90000"/>
              </a:lnSpc>
              <a:spcBef>
                <a:spcPts val="500"/>
              </a:spcBef>
              <a:buFont typeface="Arial Italique"/>
              <a:buNone/>
              <a:tabLst/>
              <a:defRPr sz="1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just" defTabSz="914400" rtl="0" eaLnBrk="1" latinLnBrk="0" hangingPunct="1">
              <a:lnSpc>
                <a:spcPct val="90000"/>
              </a:lnSpc>
              <a:spcBef>
                <a:spcPts val="500"/>
              </a:spcBef>
              <a:buFont typeface="Courier New" panose="02070309020205020404" pitchFamily="49" charset="0"/>
              <a:buNone/>
              <a:tabLst/>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Franklin Gothic Demi Italique"/>
              <a:buNone/>
              <a:tabLst/>
              <a:defRPr/>
            </a:pPr>
            <a:r>
              <a:rPr kumimoji="0" lang="fr-FR" sz="2000" b="0" i="0" u="none" strike="noStrike" kern="1200" cap="none" spc="0" normalizeH="0" baseline="0" noProof="0" dirty="0">
                <a:ln>
                  <a:noFill/>
                </a:ln>
                <a:solidFill>
                  <a:sysClr val="windowText" lastClr="000000">
                    <a:tint val="75000"/>
                  </a:sysClr>
                </a:solidFill>
                <a:effectLst/>
                <a:uLnTx/>
                <a:uFillTx/>
                <a:latin typeface="Arial" panose="020B0604020202020204" pitchFamily="34" charset="0"/>
                <a:ea typeface="+mn-ea"/>
                <a:cs typeface="Arial" panose="020B0604020202020204" pitchFamily="34" charset="0"/>
              </a:rPr>
              <a:t>Cliquez pour modifier les styles du texte du masque</a:t>
            </a:r>
          </a:p>
        </p:txBody>
      </p:sp>
      <p:sp>
        <p:nvSpPr>
          <p:cNvPr id="8" name="Espace réservé du texte 2">
            <a:extLst>
              <a:ext uri="{FF2B5EF4-FFF2-40B4-BE49-F238E27FC236}">
                <a16:creationId xmlns:a16="http://schemas.microsoft.com/office/drawing/2014/main" id="{228B6534-0BB6-609A-BE58-F64686FC5BF7}"/>
              </a:ext>
            </a:extLst>
          </p:cNvPr>
          <p:cNvSpPr>
            <a:spLocks noGrp="1"/>
          </p:cNvSpPr>
          <p:nvPr>
            <p:ph type="body" idx="1"/>
          </p:nvPr>
        </p:nvSpPr>
        <p:spPr>
          <a:xfrm>
            <a:off x="722313" y="2046228"/>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2335900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37"/>
        <p:cNvGrpSpPr/>
        <p:nvPr/>
      </p:nvGrpSpPr>
      <p:grpSpPr>
        <a:xfrm>
          <a:off x="0" y="0"/>
          <a:ext cx="0" cy="0"/>
          <a:chOff x="0" y="0"/>
          <a:chExt cx="0" cy="0"/>
        </a:xfrm>
      </p:grpSpPr>
      <p:sp>
        <p:nvSpPr>
          <p:cNvPr id="38" name="Google Shape;38;p14"/>
          <p:cNvSpPr txBox="1">
            <a:spLocks noGrp="1"/>
          </p:cNvSpPr>
          <p:nvPr>
            <p:ph type="title"/>
          </p:nvPr>
        </p:nvSpPr>
        <p:spPr>
          <a:xfrm>
            <a:off x="836612" y="1585910"/>
            <a:ext cx="10515600" cy="70484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A2E87"/>
              </a:buClr>
              <a:buSzPts val="4000"/>
              <a:buFont typeface="Century Gothic"/>
              <a:buNone/>
              <a:defRPr>
                <a:solidFill>
                  <a:srgbClr val="3A2E8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4"/>
          <p:cNvSpPr txBox="1">
            <a:spLocks noGrp="1"/>
          </p:cNvSpPr>
          <p:nvPr>
            <p:ph type="body" idx="1"/>
          </p:nvPr>
        </p:nvSpPr>
        <p:spPr>
          <a:xfrm>
            <a:off x="836612" y="2362199"/>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1200"/>
              </a:spcBef>
              <a:spcAft>
                <a:spcPts val="0"/>
              </a:spcAft>
              <a:buClr>
                <a:schemeClr val="dk1"/>
              </a:buClr>
              <a:buSzPts val="2000"/>
              <a:buNone/>
              <a:defRPr sz="2000" b="1"/>
            </a:lvl2pPr>
            <a:lvl3pPr marL="1371600" lvl="2" indent="-228600" algn="l">
              <a:lnSpc>
                <a:spcPct val="90000"/>
              </a:lnSpc>
              <a:spcBef>
                <a:spcPts val="1200"/>
              </a:spcBef>
              <a:spcAft>
                <a:spcPts val="0"/>
              </a:spcAft>
              <a:buClr>
                <a:schemeClr val="dk1"/>
              </a:buClr>
              <a:buSzPts val="1800"/>
              <a:buNone/>
              <a:defRPr sz="1800" b="1"/>
            </a:lvl3pPr>
            <a:lvl4pPr marL="1828800" lvl="3" indent="-228600" algn="l">
              <a:lnSpc>
                <a:spcPct val="90000"/>
              </a:lnSpc>
              <a:spcBef>
                <a:spcPts val="1200"/>
              </a:spcBef>
              <a:spcAft>
                <a:spcPts val="0"/>
              </a:spcAft>
              <a:buClr>
                <a:schemeClr val="dk1"/>
              </a:buClr>
              <a:buSzPts val="1600"/>
              <a:buNone/>
              <a:defRPr sz="1600" b="1"/>
            </a:lvl4pPr>
            <a:lvl5pPr marL="2286000" lvl="4" indent="-228600" algn="l">
              <a:lnSpc>
                <a:spcPct val="90000"/>
              </a:lnSpc>
              <a:spcBef>
                <a:spcPts val="1200"/>
              </a:spcBef>
              <a:spcAft>
                <a:spcPts val="0"/>
              </a:spcAft>
              <a:buClr>
                <a:schemeClr val="dk1"/>
              </a:buClr>
              <a:buSzPts val="1600"/>
              <a:buNone/>
              <a:defRPr sz="1600" b="1"/>
            </a:lvl5pPr>
            <a:lvl6pPr marL="2743200" lvl="5" indent="-228600" algn="l">
              <a:lnSpc>
                <a:spcPct val="90000"/>
              </a:lnSpc>
              <a:spcBef>
                <a:spcPts val="12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14"/>
          <p:cNvSpPr txBox="1">
            <a:spLocks noGrp="1"/>
          </p:cNvSpPr>
          <p:nvPr>
            <p:ph type="body" idx="2"/>
          </p:nvPr>
        </p:nvSpPr>
        <p:spPr>
          <a:xfrm>
            <a:off x="839788" y="3186111"/>
            <a:ext cx="5157787" cy="300355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1200"/>
              </a:spcBef>
              <a:spcAft>
                <a:spcPts val="0"/>
              </a:spcAft>
              <a:buClr>
                <a:schemeClr val="dk1"/>
              </a:buClr>
              <a:buSzPts val="1800"/>
              <a:buChar char="•"/>
              <a:defRPr/>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4"/>
          <p:cNvSpPr txBox="1">
            <a:spLocks noGrp="1"/>
          </p:cNvSpPr>
          <p:nvPr>
            <p:ph type="body" idx="3"/>
          </p:nvPr>
        </p:nvSpPr>
        <p:spPr>
          <a:xfrm>
            <a:off x="6169024" y="2362199"/>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1200"/>
              </a:spcBef>
              <a:spcAft>
                <a:spcPts val="0"/>
              </a:spcAft>
              <a:buClr>
                <a:schemeClr val="dk1"/>
              </a:buClr>
              <a:buSzPts val="2000"/>
              <a:buNone/>
              <a:defRPr sz="2000" b="1"/>
            </a:lvl2pPr>
            <a:lvl3pPr marL="1371600" lvl="2" indent="-228600" algn="l">
              <a:lnSpc>
                <a:spcPct val="90000"/>
              </a:lnSpc>
              <a:spcBef>
                <a:spcPts val="1200"/>
              </a:spcBef>
              <a:spcAft>
                <a:spcPts val="0"/>
              </a:spcAft>
              <a:buClr>
                <a:schemeClr val="dk1"/>
              </a:buClr>
              <a:buSzPts val="1800"/>
              <a:buNone/>
              <a:defRPr sz="1800" b="1"/>
            </a:lvl3pPr>
            <a:lvl4pPr marL="1828800" lvl="3" indent="-228600" algn="l">
              <a:lnSpc>
                <a:spcPct val="90000"/>
              </a:lnSpc>
              <a:spcBef>
                <a:spcPts val="1200"/>
              </a:spcBef>
              <a:spcAft>
                <a:spcPts val="0"/>
              </a:spcAft>
              <a:buClr>
                <a:schemeClr val="dk1"/>
              </a:buClr>
              <a:buSzPts val="1600"/>
              <a:buNone/>
              <a:defRPr sz="1600" b="1"/>
            </a:lvl4pPr>
            <a:lvl5pPr marL="2286000" lvl="4" indent="-228600" algn="l">
              <a:lnSpc>
                <a:spcPct val="90000"/>
              </a:lnSpc>
              <a:spcBef>
                <a:spcPts val="1200"/>
              </a:spcBef>
              <a:spcAft>
                <a:spcPts val="0"/>
              </a:spcAft>
              <a:buClr>
                <a:schemeClr val="dk1"/>
              </a:buClr>
              <a:buSzPts val="1600"/>
              <a:buNone/>
              <a:defRPr sz="1600" b="1"/>
            </a:lvl5pPr>
            <a:lvl6pPr marL="2743200" lvl="5" indent="-228600" algn="l">
              <a:lnSpc>
                <a:spcPct val="90000"/>
              </a:lnSpc>
              <a:spcBef>
                <a:spcPts val="12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14"/>
          <p:cNvSpPr txBox="1">
            <a:spLocks noGrp="1"/>
          </p:cNvSpPr>
          <p:nvPr>
            <p:ph type="body" idx="4"/>
          </p:nvPr>
        </p:nvSpPr>
        <p:spPr>
          <a:xfrm>
            <a:off x="6172200" y="3186111"/>
            <a:ext cx="5183188" cy="300355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1200"/>
              </a:spcBef>
              <a:spcAft>
                <a:spcPts val="0"/>
              </a:spcAft>
              <a:buClr>
                <a:schemeClr val="dk1"/>
              </a:buClr>
              <a:buSzPts val="1800"/>
              <a:buChar char="•"/>
              <a:defRPr/>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pic>
        <p:nvPicPr>
          <p:cNvPr id="46" name="Google Shape;46;p14"/>
          <p:cNvPicPr preferRelativeResize="0"/>
          <p:nvPr/>
        </p:nvPicPr>
        <p:blipFill rotWithShape="1">
          <a:blip r:embed="rId2">
            <a:alphaModFix/>
          </a:blip>
          <a:srcRect/>
          <a:stretch/>
        </p:blipFill>
        <p:spPr>
          <a:xfrm rot="5400000">
            <a:off x="-266089" y="1601811"/>
            <a:ext cx="1205223" cy="673044"/>
          </a:xfrm>
          <a:prstGeom prst="rect">
            <a:avLst/>
          </a:prstGeom>
          <a:noFill/>
          <a:ln>
            <a:noFill/>
          </a:ln>
        </p:spPr>
      </p:pic>
      <p:grpSp>
        <p:nvGrpSpPr>
          <p:cNvPr id="47" name="Google Shape;47;p14"/>
          <p:cNvGrpSpPr/>
          <p:nvPr/>
        </p:nvGrpSpPr>
        <p:grpSpPr>
          <a:xfrm>
            <a:off x="-18035" y="21099"/>
            <a:ext cx="12210035" cy="1285948"/>
            <a:chOff x="-18035" y="21099"/>
            <a:chExt cx="12210035" cy="1285948"/>
          </a:xfrm>
        </p:grpSpPr>
        <p:sp>
          <p:nvSpPr>
            <p:cNvPr id="48" name="Google Shape;48;p14"/>
            <p:cNvSpPr/>
            <p:nvPr/>
          </p:nvSpPr>
          <p:spPr>
            <a:xfrm>
              <a:off x="4485736" y="21099"/>
              <a:ext cx="7706264" cy="1285698"/>
            </a:xfrm>
            <a:prstGeom prst="rect">
              <a:avLst/>
            </a:prstGeom>
            <a:solidFill>
              <a:srgbClr val="EAF5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9" name="Google Shape;49;p14" descr="Une image contenant eau, texte, capture d’écran, arbre&#10;&#10;Description générée automatiquement"/>
            <p:cNvPicPr preferRelativeResize="0"/>
            <p:nvPr/>
          </p:nvPicPr>
          <p:blipFill rotWithShape="1">
            <a:blip r:embed="rId3">
              <a:alphaModFix/>
            </a:blip>
            <a:srcRect r="24997"/>
            <a:stretch/>
          </p:blipFill>
          <p:spPr>
            <a:xfrm>
              <a:off x="-18035" y="21349"/>
              <a:ext cx="4503771" cy="1285698"/>
            </a:xfrm>
            <a:prstGeom prst="rect">
              <a:avLst/>
            </a:prstGeom>
            <a:noFill/>
            <a:ln>
              <a:noFill/>
            </a:ln>
          </p:spPr>
        </p:pic>
        <p:pic>
          <p:nvPicPr>
            <p:cNvPr id="50" name="Google Shape;50;p14" descr="Une image contenant eau, texte, capture d’écran, arbre&#10;&#10;Description générée automatiquement"/>
            <p:cNvPicPr preferRelativeResize="0"/>
            <p:nvPr/>
          </p:nvPicPr>
          <p:blipFill rotWithShape="1">
            <a:blip r:embed="rId3">
              <a:alphaModFix/>
            </a:blip>
            <a:srcRect l="71172" t="33111"/>
            <a:stretch/>
          </p:blipFill>
          <p:spPr>
            <a:xfrm>
              <a:off x="10460966" y="267419"/>
              <a:ext cx="1731034" cy="859990"/>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51"/>
        <p:cNvGrpSpPr/>
        <p:nvPr/>
      </p:nvGrpSpPr>
      <p:grpSpPr>
        <a:xfrm>
          <a:off x="0" y="0"/>
          <a:ext cx="0" cy="0"/>
          <a:chOff x="0" y="0"/>
          <a:chExt cx="0" cy="0"/>
        </a:xfrm>
      </p:grpSpPr>
      <p:sp>
        <p:nvSpPr>
          <p:cNvPr id="52" name="Google Shape;52;p15"/>
          <p:cNvSpPr txBox="1">
            <a:spLocks noGrp="1"/>
          </p:cNvSpPr>
          <p:nvPr>
            <p:ph type="title"/>
          </p:nvPr>
        </p:nvSpPr>
        <p:spPr>
          <a:xfrm>
            <a:off x="838200" y="1598067"/>
            <a:ext cx="10515600" cy="80115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A2E87"/>
              </a:buClr>
              <a:buSzPts val="4000"/>
              <a:buFont typeface="Century Gothic"/>
              <a:buNone/>
              <a:defRPr>
                <a:solidFill>
                  <a:srgbClr val="3A2E8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pic>
        <p:nvPicPr>
          <p:cNvPr id="56" name="Google Shape;56;p15"/>
          <p:cNvPicPr preferRelativeResize="0"/>
          <p:nvPr/>
        </p:nvPicPr>
        <p:blipFill rotWithShape="1">
          <a:blip r:embed="rId2">
            <a:alphaModFix/>
          </a:blip>
          <a:srcRect/>
          <a:stretch/>
        </p:blipFill>
        <p:spPr>
          <a:xfrm rot="5400000">
            <a:off x="-266091" y="1659330"/>
            <a:ext cx="1205223" cy="673044"/>
          </a:xfrm>
          <a:prstGeom prst="rect">
            <a:avLst/>
          </a:prstGeom>
          <a:noFill/>
          <a:ln>
            <a:noFill/>
          </a:ln>
        </p:spPr>
      </p:pic>
      <p:grpSp>
        <p:nvGrpSpPr>
          <p:cNvPr id="57" name="Google Shape;57;p15"/>
          <p:cNvGrpSpPr/>
          <p:nvPr/>
        </p:nvGrpSpPr>
        <p:grpSpPr>
          <a:xfrm>
            <a:off x="-18035" y="21099"/>
            <a:ext cx="12210035" cy="1285948"/>
            <a:chOff x="-18035" y="21099"/>
            <a:chExt cx="12210035" cy="1285948"/>
          </a:xfrm>
        </p:grpSpPr>
        <p:sp>
          <p:nvSpPr>
            <p:cNvPr id="58" name="Google Shape;58;p15"/>
            <p:cNvSpPr/>
            <p:nvPr/>
          </p:nvSpPr>
          <p:spPr>
            <a:xfrm>
              <a:off x="4485736" y="21099"/>
              <a:ext cx="7706264" cy="1285698"/>
            </a:xfrm>
            <a:prstGeom prst="rect">
              <a:avLst/>
            </a:prstGeom>
            <a:solidFill>
              <a:srgbClr val="EAF5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9" name="Google Shape;59;p15" descr="Une image contenant eau, texte, capture d’écran, arbre&#10;&#10;Description générée automatiquement"/>
            <p:cNvPicPr preferRelativeResize="0"/>
            <p:nvPr/>
          </p:nvPicPr>
          <p:blipFill rotWithShape="1">
            <a:blip r:embed="rId3">
              <a:alphaModFix/>
            </a:blip>
            <a:srcRect r="24997"/>
            <a:stretch/>
          </p:blipFill>
          <p:spPr>
            <a:xfrm>
              <a:off x="-18035" y="21349"/>
              <a:ext cx="4503771" cy="1285698"/>
            </a:xfrm>
            <a:prstGeom prst="rect">
              <a:avLst/>
            </a:prstGeom>
            <a:noFill/>
            <a:ln>
              <a:noFill/>
            </a:ln>
          </p:spPr>
        </p:pic>
        <p:pic>
          <p:nvPicPr>
            <p:cNvPr id="60" name="Google Shape;60;p15" descr="Une image contenant eau, texte, capture d’écran, arbre&#10;&#10;Description générée automatiquement"/>
            <p:cNvPicPr preferRelativeResize="0"/>
            <p:nvPr/>
          </p:nvPicPr>
          <p:blipFill rotWithShape="1">
            <a:blip r:embed="rId3">
              <a:alphaModFix/>
            </a:blip>
            <a:srcRect l="71172" t="33111"/>
            <a:stretch/>
          </p:blipFill>
          <p:spPr>
            <a:xfrm>
              <a:off x="10460966" y="267419"/>
              <a:ext cx="1731034" cy="859990"/>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61"/>
        <p:cNvGrpSpPr/>
        <p:nvPr/>
      </p:nvGrpSpPr>
      <p:grpSpPr>
        <a:xfrm>
          <a:off x="0" y="0"/>
          <a:ext cx="0" cy="0"/>
          <a:chOff x="0" y="0"/>
          <a:chExt cx="0" cy="0"/>
        </a:xfrm>
      </p:grpSpPr>
      <p:sp>
        <p:nvSpPr>
          <p:cNvPr id="62" name="Google Shape;6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grpSp>
        <p:nvGrpSpPr>
          <p:cNvPr id="65" name="Google Shape;65;p16"/>
          <p:cNvGrpSpPr/>
          <p:nvPr/>
        </p:nvGrpSpPr>
        <p:grpSpPr>
          <a:xfrm>
            <a:off x="-18035" y="21099"/>
            <a:ext cx="12210035" cy="1285948"/>
            <a:chOff x="-18035" y="21099"/>
            <a:chExt cx="12210035" cy="1285948"/>
          </a:xfrm>
        </p:grpSpPr>
        <p:sp>
          <p:nvSpPr>
            <p:cNvPr id="66" name="Google Shape;66;p16"/>
            <p:cNvSpPr/>
            <p:nvPr/>
          </p:nvSpPr>
          <p:spPr>
            <a:xfrm>
              <a:off x="4485736" y="21099"/>
              <a:ext cx="7706264" cy="1285698"/>
            </a:xfrm>
            <a:prstGeom prst="rect">
              <a:avLst/>
            </a:prstGeom>
            <a:solidFill>
              <a:srgbClr val="EAF5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7" name="Google Shape;67;p16" descr="Une image contenant eau, texte, capture d’écran, arbre&#10;&#10;Description générée automatiquement"/>
            <p:cNvPicPr preferRelativeResize="0"/>
            <p:nvPr/>
          </p:nvPicPr>
          <p:blipFill rotWithShape="1">
            <a:blip r:embed="rId2">
              <a:alphaModFix/>
            </a:blip>
            <a:srcRect r="24997"/>
            <a:stretch/>
          </p:blipFill>
          <p:spPr>
            <a:xfrm>
              <a:off x="-18035" y="21349"/>
              <a:ext cx="4503771" cy="1285698"/>
            </a:xfrm>
            <a:prstGeom prst="rect">
              <a:avLst/>
            </a:prstGeom>
            <a:noFill/>
            <a:ln>
              <a:noFill/>
            </a:ln>
          </p:spPr>
        </p:pic>
        <p:pic>
          <p:nvPicPr>
            <p:cNvPr id="68" name="Google Shape;68;p16" descr="Une image contenant eau, texte, capture d’écran, arbre&#10;&#10;Description générée automatiquement"/>
            <p:cNvPicPr preferRelativeResize="0"/>
            <p:nvPr/>
          </p:nvPicPr>
          <p:blipFill rotWithShape="1">
            <a:blip r:embed="rId2">
              <a:alphaModFix/>
            </a:blip>
            <a:srcRect l="71172" t="33111"/>
            <a:stretch/>
          </p:blipFill>
          <p:spPr>
            <a:xfrm>
              <a:off x="10460966" y="267419"/>
              <a:ext cx="1731034" cy="859990"/>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836612" y="1546343"/>
            <a:ext cx="3932237" cy="100158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A2E87"/>
              </a:buClr>
              <a:buSzPts val="3200"/>
              <a:buFont typeface="Century Gothic"/>
              <a:buNone/>
              <a:defRPr sz="3200">
                <a:solidFill>
                  <a:srgbClr val="3A2E8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7"/>
          <p:cNvSpPr>
            <a:spLocks noGrp="1"/>
          </p:cNvSpPr>
          <p:nvPr>
            <p:ph type="pic" idx="2"/>
          </p:nvPr>
        </p:nvSpPr>
        <p:spPr>
          <a:xfrm>
            <a:off x="5183188" y="1732084"/>
            <a:ext cx="6172200" cy="4128966"/>
          </a:xfrm>
          <a:prstGeom prst="rect">
            <a:avLst/>
          </a:prstGeom>
          <a:noFill/>
          <a:ln>
            <a:noFill/>
          </a:ln>
        </p:spPr>
      </p:sp>
      <p:sp>
        <p:nvSpPr>
          <p:cNvPr id="72" name="Google Shape;72;p17"/>
          <p:cNvSpPr txBox="1">
            <a:spLocks noGrp="1"/>
          </p:cNvSpPr>
          <p:nvPr>
            <p:ph type="body" idx="1"/>
          </p:nvPr>
        </p:nvSpPr>
        <p:spPr>
          <a:xfrm>
            <a:off x="839788" y="3019424"/>
            <a:ext cx="3932237" cy="28495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1200"/>
              </a:spcBef>
              <a:spcAft>
                <a:spcPts val="0"/>
              </a:spcAft>
              <a:buClr>
                <a:schemeClr val="dk1"/>
              </a:buClr>
              <a:buSzPts val="1400"/>
              <a:buNone/>
              <a:defRPr sz="1400"/>
            </a:lvl2pPr>
            <a:lvl3pPr marL="1371600" lvl="2" indent="-228600" algn="l">
              <a:lnSpc>
                <a:spcPct val="90000"/>
              </a:lnSpc>
              <a:spcBef>
                <a:spcPts val="1200"/>
              </a:spcBef>
              <a:spcAft>
                <a:spcPts val="0"/>
              </a:spcAft>
              <a:buClr>
                <a:schemeClr val="dk1"/>
              </a:buClr>
              <a:buSzPts val="1200"/>
              <a:buNone/>
              <a:defRPr sz="1200"/>
            </a:lvl3pPr>
            <a:lvl4pPr marL="1828800" lvl="3" indent="-228600" algn="l">
              <a:lnSpc>
                <a:spcPct val="90000"/>
              </a:lnSpc>
              <a:spcBef>
                <a:spcPts val="1200"/>
              </a:spcBef>
              <a:spcAft>
                <a:spcPts val="0"/>
              </a:spcAft>
              <a:buClr>
                <a:schemeClr val="dk1"/>
              </a:buClr>
              <a:buSzPts val="1000"/>
              <a:buNone/>
              <a:defRPr sz="1000"/>
            </a:lvl4pPr>
            <a:lvl5pPr marL="2286000" lvl="4" indent="-228600" algn="l">
              <a:lnSpc>
                <a:spcPct val="90000"/>
              </a:lnSpc>
              <a:spcBef>
                <a:spcPts val="1200"/>
              </a:spcBef>
              <a:spcAft>
                <a:spcPts val="0"/>
              </a:spcAft>
              <a:buClr>
                <a:schemeClr val="dk1"/>
              </a:buClr>
              <a:buSzPts val="1000"/>
              <a:buNone/>
              <a:defRPr sz="1000"/>
            </a:lvl5pPr>
            <a:lvl6pPr marL="2743200" lvl="5" indent="-228600" algn="l">
              <a:lnSpc>
                <a:spcPct val="90000"/>
              </a:lnSpc>
              <a:spcBef>
                <a:spcPts val="12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pic>
        <p:nvPicPr>
          <p:cNvPr id="76" name="Google Shape;76;p17"/>
          <p:cNvPicPr preferRelativeResize="0"/>
          <p:nvPr/>
        </p:nvPicPr>
        <p:blipFill rotWithShape="1">
          <a:blip r:embed="rId2">
            <a:alphaModFix/>
          </a:blip>
          <a:srcRect/>
          <a:stretch/>
        </p:blipFill>
        <p:spPr>
          <a:xfrm rot="5400000">
            <a:off x="-266090" y="1643175"/>
            <a:ext cx="1205223" cy="673044"/>
          </a:xfrm>
          <a:prstGeom prst="rect">
            <a:avLst/>
          </a:prstGeom>
          <a:noFill/>
          <a:ln>
            <a:noFill/>
          </a:ln>
        </p:spPr>
      </p:pic>
      <p:grpSp>
        <p:nvGrpSpPr>
          <p:cNvPr id="77" name="Google Shape;77;p17"/>
          <p:cNvGrpSpPr/>
          <p:nvPr/>
        </p:nvGrpSpPr>
        <p:grpSpPr>
          <a:xfrm>
            <a:off x="-18035" y="21099"/>
            <a:ext cx="12210035" cy="1285948"/>
            <a:chOff x="-18035" y="21099"/>
            <a:chExt cx="12210035" cy="1285948"/>
          </a:xfrm>
        </p:grpSpPr>
        <p:sp>
          <p:nvSpPr>
            <p:cNvPr id="78" name="Google Shape;78;p17"/>
            <p:cNvSpPr/>
            <p:nvPr/>
          </p:nvSpPr>
          <p:spPr>
            <a:xfrm>
              <a:off x="4485736" y="21099"/>
              <a:ext cx="7706264" cy="1285698"/>
            </a:xfrm>
            <a:prstGeom prst="rect">
              <a:avLst/>
            </a:prstGeom>
            <a:solidFill>
              <a:srgbClr val="EAF5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9" name="Google Shape;79;p17" descr="Une image contenant eau, texte, capture d’écran, arbre&#10;&#10;Description générée automatiquement"/>
            <p:cNvPicPr preferRelativeResize="0"/>
            <p:nvPr/>
          </p:nvPicPr>
          <p:blipFill rotWithShape="1">
            <a:blip r:embed="rId3">
              <a:alphaModFix/>
            </a:blip>
            <a:srcRect r="24997"/>
            <a:stretch/>
          </p:blipFill>
          <p:spPr>
            <a:xfrm>
              <a:off x="-18035" y="21349"/>
              <a:ext cx="4503771" cy="1285698"/>
            </a:xfrm>
            <a:prstGeom prst="rect">
              <a:avLst/>
            </a:prstGeom>
            <a:noFill/>
            <a:ln>
              <a:noFill/>
            </a:ln>
          </p:spPr>
        </p:pic>
        <p:pic>
          <p:nvPicPr>
            <p:cNvPr id="80" name="Google Shape;80;p17" descr="Une image contenant eau, texte, capture d’écran, arbre&#10;&#10;Description générée automatiquement"/>
            <p:cNvPicPr preferRelativeResize="0"/>
            <p:nvPr/>
          </p:nvPicPr>
          <p:blipFill rotWithShape="1">
            <a:blip r:embed="rId3">
              <a:alphaModFix/>
            </a:blip>
            <a:srcRect l="71172" t="33111"/>
            <a:stretch/>
          </p:blipFill>
          <p:spPr>
            <a:xfrm>
              <a:off x="10460966" y="267419"/>
              <a:ext cx="1731034" cy="859990"/>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838200" y="1603373"/>
            <a:ext cx="10515600" cy="77311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A2E87"/>
              </a:buClr>
              <a:buSzPts val="4000"/>
              <a:buFont typeface="Century Gothic"/>
              <a:buNone/>
              <a:defRPr>
                <a:solidFill>
                  <a:srgbClr val="3A2E87"/>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8"/>
          <p:cNvSpPr txBox="1">
            <a:spLocks noGrp="1"/>
          </p:cNvSpPr>
          <p:nvPr>
            <p:ph type="body" idx="1"/>
          </p:nvPr>
        </p:nvSpPr>
        <p:spPr>
          <a:xfrm rot="5400000">
            <a:off x="4245769" y="-931069"/>
            <a:ext cx="3700463"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1200"/>
              </a:spcBef>
              <a:spcAft>
                <a:spcPts val="0"/>
              </a:spcAft>
              <a:buClr>
                <a:schemeClr val="dk1"/>
              </a:buClr>
              <a:buSzPts val="1800"/>
              <a:buChar char="•"/>
              <a:defRPr/>
            </a:lvl2pPr>
            <a:lvl3pPr marL="1371600" lvl="2" indent="-342900" algn="l">
              <a:lnSpc>
                <a:spcPct val="90000"/>
              </a:lnSpc>
              <a:spcBef>
                <a:spcPts val="1200"/>
              </a:spcBef>
              <a:spcAft>
                <a:spcPts val="0"/>
              </a:spcAft>
              <a:buClr>
                <a:schemeClr val="dk1"/>
              </a:buClr>
              <a:buSzPts val="1800"/>
              <a:buChar char="•"/>
              <a:defRPr/>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pic>
        <p:nvPicPr>
          <p:cNvPr id="87" name="Google Shape;87;p18"/>
          <p:cNvPicPr preferRelativeResize="0"/>
          <p:nvPr/>
        </p:nvPicPr>
        <p:blipFill rotWithShape="1">
          <a:blip r:embed="rId2">
            <a:alphaModFix/>
          </a:blip>
          <a:srcRect/>
          <a:stretch/>
        </p:blipFill>
        <p:spPr>
          <a:xfrm rot="5400000">
            <a:off x="-266091" y="1630755"/>
            <a:ext cx="1205223" cy="673044"/>
          </a:xfrm>
          <a:prstGeom prst="rect">
            <a:avLst/>
          </a:prstGeom>
          <a:noFill/>
          <a:ln>
            <a:noFill/>
          </a:ln>
        </p:spPr>
      </p:pic>
      <p:grpSp>
        <p:nvGrpSpPr>
          <p:cNvPr id="88" name="Google Shape;88;p18"/>
          <p:cNvGrpSpPr/>
          <p:nvPr/>
        </p:nvGrpSpPr>
        <p:grpSpPr>
          <a:xfrm>
            <a:off x="-18035" y="21099"/>
            <a:ext cx="12210035" cy="1285948"/>
            <a:chOff x="-18035" y="21099"/>
            <a:chExt cx="12210035" cy="1285948"/>
          </a:xfrm>
        </p:grpSpPr>
        <p:sp>
          <p:nvSpPr>
            <p:cNvPr id="89" name="Google Shape;89;p18"/>
            <p:cNvSpPr/>
            <p:nvPr/>
          </p:nvSpPr>
          <p:spPr>
            <a:xfrm>
              <a:off x="4485736" y="21099"/>
              <a:ext cx="7706264" cy="1285698"/>
            </a:xfrm>
            <a:prstGeom prst="rect">
              <a:avLst/>
            </a:prstGeom>
            <a:solidFill>
              <a:srgbClr val="EAF5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0" name="Google Shape;90;p18" descr="Une image contenant eau, texte, capture d’écran, arbre&#10;&#10;Description générée automatiquement"/>
            <p:cNvPicPr preferRelativeResize="0"/>
            <p:nvPr/>
          </p:nvPicPr>
          <p:blipFill rotWithShape="1">
            <a:blip r:embed="rId3">
              <a:alphaModFix/>
            </a:blip>
            <a:srcRect r="24997"/>
            <a:stretch/>
          </p:blipFill>
          <p:spPr>
            <a:xfrm>
              <a:off x="-18035" y="21349"/>
              <a:ext cx="4503771" cy="1285698"/>
            </a:xfrm>
            <a:prstGeom prst="rect">
              <a:avLst/>
            </a:prstGeom>
            <a:noFill/>
            <a:ln>
              <a:noFill/>
            </a:ln>
          </p:spPr>
        </p:pic>
        <p:pic>
          <p:nvPicPr>
            <p:cNvPr id="91" name="Google Shape;91;p18" descr="Une image contenant eau, texte, capture d’écran, arbre&#10;&#10;Description générée automatiquement"/>
            <p:cNvPicPr preferRelativeResize="0"/>
            <p:nvPr/>
          </p:nvPicPr>
          <p:blipFill rotWithShape="1">
            <a:blip r:embed="rId3">
              <a:alphaModFix/>
            </a:blip>
            <a:srcRect l="71172" t="33111"/>
            <a:stretch/>
          </p:blipFill>
          <p:spPr>
            <a:xfrm>
              <a:off x="10460966" y="267419"/>
              <a:ext cx="1731034" cy="859990"/>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3BA5DE-03EA-45B5-B5C7-A0F390645A1A}"/>
              </a:ext>
            </a:extLst>
          </p:cNvPr>
          <p:cNvSpPr>
            <a:spLocks noGrp="1"/>
          </p:cNvSpPr>
          <p:nvPr>
            <p:ph type="title"/>
          </p:nvPr>
        </p:nvSpPr>
        <p:spPr>
          <a:xfrm>
            <a:off x="708211" y="1413231"/>
            <a:ext cx="11017623" cy="781050"/>
          </a:xfrm>
        </p:spPr>
        <p:txBody>
          <a:bodyPr>
            <a:normAutofit/>
          </a:bodyPr>
          <a:lstStyle>
            <a:lvl1pPr>
              <a:defRPr sz="3200">
                <a:solidFill>
                  <a:srgbClr val="3A2E87"/>
                </a:solidFill>
              </a:defRPr>
            </a:lvl1pPr>
          </a:lstStyle>
          <a:p>
            <a:r>
              <a:rPr lang="fr-FR" dirty="0"/>
              <a:t>Modifiez le style du titre</a:t>
            </a:r>
          </a:p>
        </p:txBody>
      </p:sp>
      <p:sp>
        <p:nvSpPr>
          <p:cNvPr id="3" name="Espace réservé du contenu 2">
            <a:extLst>
              <a:ext uri="{FF2B5EF4-FFF2-40B4-BE49-F238E27FC236}">
                <a16:creationId xmlns:a16="http://schemas.microsoft.com/office/drawing/2014/main" id="{510A09F9-5ABC-40D0-8D37-834D12752589}"/>
              </a:ext>
            </a:extLst>
          </p:cNvPr>
          <p:cNvSpPr>
            <a:spLocks noGrp="1"/>
          </p:cNvSpPr>
          <p:nvPr>
            <p:ph idx="1"/>
          </p:nvPr>
        </p:nvSpPr>
        <p:spPr>
          <a:xfrm>
            <a:off x="708212" y="2303253"/>
            <a:ext cx="11017622" cy="3873709"/>
          </a:xfrm>
        </p:spPr>
        <p:txBody>
          <a:bodyPr>
            <a:normAutofit/>
          </a:bodyPr>
          <a:lstStyle>
            <a:lvl1pPr>
              <a:defRPr sz="2400">
                <a:latin typeface="Century Gothic" panose="020B0502020202020204" pitchFamily="34" charset="0"/>
              </a:defRPr>
            </a:lvl1pPr>
            <a:lvl2pPr>
              <a:defRPr sz="2000">
                <a:latin typeface="Century Gothic" panose="020B0502020202020204" pitchFamily="34" charset="0"/>
              </a:defRPr>
            </a:lvl2pPr>
            <a:lvl3pPr>
              <a:defRPr sz="1800">
                <a:latin typeface="Century Gothic" panose="020B0502020202020204" pitchFamily="34" charset="0"/>
              </a:defRPr>
            </a:lvl3pPr>
            <a:lvl4pPr>
              <a:defRPr sz="1600">
                <a:latin typeface="Century Gothic" panose="020B0502020202020204" pitchFamily="34" charset="0"/>
              </a:defRPr>
            </a:lvl4pPr>
            <a:lvl5pPr>
              <a:defRPr sz="1600">
                <a:latin typeface="Century Gothic" panose="020B0502020202020204" pitchFamily="34" charset="0"/>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233F61DC-CC43-4BB5-B5EF-FC28C3C2D848}"/>
              </a:ext>
            </a:extLst>
          </p:cNvPr>
          <p:cNvSpPr>
            <a:spLocks noGrp="1"/>
          </p:cNvSpPr>
          <p:nvPr>
            <p:ph type="dt" sz="half" idx="10"/>
          </p:nvPr>
        </p:nvSpPr>
        <p:spPr>
          <a:xfrm>
            <a:off x="708212" y="6356349"/>
            <a:ext cx="2743200" cy="365125"/>
          </a:xfrm>
        </p:spPr>
        <p:txBody>
          <a:bodyPr/>
          <a:lstStyle/>
          <a:p>
            <a:fld id="{8F5DB53F-625C-476A-B557-C744E265FDD5}" type="datetimeFigureOut">
              <a:rPr lang="fr-FR" smtClean="0"/>
              <a:t>17/09/2024</a:t>
            </a:fld>
            <a:endParaRPr lang="fr-FR" dirty="0"/>
          </a:p>
        </p:txBody>
      </p:sp>
      <p:sp>
        <p:nvSpPr>
          <p:cNvPr id="5" name="Espace réservé du pied de page 4">
            <a:extLst>
              <a:ext uri="{FF2B5EF4-FFF2-40B4-BE49-F238E27FC236}">
                <a16:creationId xmlns:a16="http://schemas.microsoft.com/office/drawing/2014/main" id="{1C4AAF00-6527-4366-AD9D-A5C8324A3AD2}"/>
              </a:ext>
            </a:extLst>
          </p:cNvPr>
          <p:cNvSpPr>
            <a:spLocks noGrp="1"/>
          </p:cNvSpPr>
          <p:nvPr>
            <p:ph type="ftr" sz="quarter" idx="11"/>
          </p:nvPr>
        </p:nvSpPr>
        <p:spPr>
          <a:xfrm>
            <a:off x="4038600" y="6356349"/>
            <a:ext cx="4114800" cy="365125"/>
          </a:xfrm>
        </p:spPr>
        <p:txBody>
          <a:bodyPr/>
          <a:lstStyle/>
          <a:p>
            <a:endParaRPr lang="fr-FR" dirty="0"/>
          </a:p>
        </p:txBody>
      </p:sp>
      <p:sp>
        <p:nvSpPr>
          <p:cNvPr id="6" name="Espace réservé du numéro de diapositive 5">
            <a:extLst>
              <a:ext uri="{FF2B5EF4-FFF2-40B4-BE49-F238E27FC236}">
                <a16:creationId xmlns:a16="http://schemas.microsoft.com/office/drawing/2014/main" id="{D26B0825-5D22-42A3-A021-869B3D990A4C}"/>
              </a:ext>
            </a:extLst>
          </p:cNvPr>
          <p:cNvSpPr>
            <a:spLocks noGrp="1"/>
          </p:cNvSpPr>
          <p:nvPr>
            <p:ph type="sldNum" sz="quarter" idx="12"/>
          </p:nvPr>
        </p:nvSpPr>
        <p:spPr>
          <a:xfrm>
            <a:off x="8740590" y="6356350"/>
            <a:ext cx="2985244" cy="365125"/>
          </a:xfrm>
        </p:spPr>
        <p:txBody>
          <a:bodyPr/>
          <a:lstStyle/>
          <a:p>
            <a:fld id="{7F991F2D-C96E-4534-8316-A5BB9F1B0FE6}" type="slidenum">
              <a:rPr lang="fr-FR" smtClean="0"/>
              <a:t>‹N°›</a:t>
            </a:fld>
            <a:endParaRPr lang="fr-FR"/>
          </a:p>
        </p:txBody>
      </p:sp>
      <p:pic>
        <p:nvPicPr>
          <p:cNvPr id="15" name="Image 14">
            <a:extLst>
              <a:ext uri="{FF2B5EF4-FFF2-40B4-BE49-F238E27FC236}">
                <a16:creationId xmlns:a16="http://schemas.microsoft.com/office/drawing/2014/main" id="{6129CC6A-1C14-44C3-BE67-C9E37ACBB3C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266091" y="1467235"/>
            <a:ext cx="1205223" cy="673044"/>
          </a:xfrm>
          <a:prstGeom prst="rect">
            <a:avLst/>
          </a:prstGeom>
        </p:spPr>
      </p:pic>
      <p:grpSp>
        <p:nvGrpSpPr>
          <p:cNvPr id="8" name="Groupe 7">
            <a:extLst>
              <a:ext uri="{FF2B5EF4-FFF2-40B4-BE49-F238E27FC236}">
                <a16:creationId xmlns:a16="http://schemas.microsoft.com/office/drawing/2014/main" id="{AC3D2C75-A8AC-E302-8BB4-50F29DB8AB64}"/>
              </a:ext>
            </a:extLst>
          </p:cNvPr>
          <p:cNvGrpSpPr/>
          <p:nvPr userDrawn="1"/>
        </p:nvGrpSpPr>
        <p:grpSpPr>
          <a:xfrm>
            <a:off x="-18035" y="21099"/>
            <a:ext cx="12210035" cy="1285948"/>
            <a:chOff x="-18035" y="21099"/>
            <a:chExt cx="12210035" cy="1285948"/>
          </a:xfrm>
        </p:grpSpPr>
        <p:sp>
          <p:nvSpPr>
            <p:cNvPr id="23" name="Rectangle 22">
              <a:extLst>
                <a:ext uri="{FF2B5EF4-FFF2-40B4-BE49-F238E27FC236}">
                  <a16:creationId xmlns:a16="http://schemas.microsoft.com/office/drawing/2014/main" id="{576214ED-6967-EB85-74A9-D7103E1100D6}"/>
                </a:ext>
              </a:extLst>
            </p:cNvPr>
            <p:cNvSpPr/>
            <p:nvPr userDrawn="1"/>
          </p:nvSpPr>
          <p:spPr>
            <a:xfrm>
              <a:off x="4485736" y="21099"/>
              <a:ext cx="7706264" cy="1285698"/>
            </a:xfrm>
            <a:prstGeom prst="rect">
              <a:avLst/>
            </a:prstGeom>
            <a:solidFill>
              <a:srgbClr val="EAF5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descr="Une image contenant eau, texte, capture d’écran, arbre&#10;&#10;Description générée automatiquement">
              <a:extLst>
                <a:ext uri="{FF2B5EF4-FFF2-40B4-BE49-F238E27FC236}">
                  <a16:creationId xmlns:a16="http://schemas.microsoft.com/office/drawing/2014/main" id="{AD4D74D4-7AAA-FD94-71F9-62E6B93064A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4997"/>
            <a:stretch/>
          </p:blipFill>
          <p:spPr>
            <a:xfrm>
              <a:off x="-18035" y="21349"/>
              <a:ext cx="4503771" cy="1285698"/>
            </a:xfrm>
            <a:prstGeom prst="rect">
              <a:avLst/>
            </a:prstGeom>
          </p:spPr>
        </p:pic>
        <p:pic>
          <p:nvPicPr>
            <p:cNvPr id="7" name="Image 6" descr="Une image contenant eau, texte, capture d’écran, arbre&#10;&#10;Description générée automatiquement">
              <a:extLst>
                <a:ext uri="{FF2B5EF4-FFF2-40B4-BE49-F238E27FC236}">
                  <a16:creationId xmlns:a16="http://schemas.microsoft.com/office/drawing/2014/main" id="{0A50E5EB-B667-BCE7-32B1-0D6D5662CA6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1172" t="33111"/>
            <a:stretch/>
          </p:blipFill>
          <p:spPr>
            <a:xfrm>
              <a:off x="10460966" y="267419"/>
              <a:ext cx="1731034" cy="859990"/>
            </a:xfrm>
            <a:prstGeom prst="rect">
              <a:avLst/>
            </a:prstGeom>
          </p:spPr>
        </p:pic>
      </p:grpSp>
    </p:spTree>
    <p:extLst>
      <p:ext uri="{BB962C8B-B14F-4D97-AF65-F5344CB8AC3E}">
        <p14:creationId xmlns:p14="http://schemas.microsoft.com/office/powerpoint/2010/main" val="807710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5232AA-48C9-46C3-BEB6-5796EBE001AC}"/>
              </a:ext>
            </a:extLst>
          </p:cNvPr>
          <p:cNvSpPr>
            <a:spLocks noGrp="1"/>
          </p:cNvSpPr>
          <p:nvPr>
            <p:ph type="title"/>
          </p:nvPr>
        </p:nvSpPr>
        <p:spPr>
          <a:xfrm>
            <a:off x="831850" y="1709738"/>
            <a:ext cx="10515600" cy="2852737"/>
          </a:xfrm>
        </p:spPr>
        <p:txBody>
          <a:bodyPr anchor="b"/>
          <a:lstStyle>
            <a:lvl1pPr>
              <a:defRPr sz="6000">
                <a:solidFill>
                  <a:srgbClr val="3A2E87"/>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1643A3FA-A855-4AA7-A240-BC773658FE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sp>
        <p:nvSpPr>
          <p:cNvPr id="4" name="Espace réservé de la date 3">
            <a:extLst>
              <a:ext uri="{FF2B5EF4-FFF2-40B4-BE49-F238E27FC236}">
                <a16:creationId xmlns:a16="http://schemas.microsoft.com/office/drawing/2014/main" id="{DC8A6AB7-2DD7-4940-96D1-FC27CC457989}"/>
              </a:ext>
            </a:extLst>
          </p:cNvPr>
          <p:cNvSpPr>
            <a:spLocks noGrp="1"/>
          </p:cNvSpPr>
          <p:nvPr>
            <p:ph type="dt" sz="half" idx="10"/>
          </p:nvPr>
        </p:nvSpPr>
        <p:spPr/>
        <p:txBody>
          <a:bodyPr/>
          <a:lstStyle/>
          <a:p>
            <a:fld id="{8F5DB53F-625C-476A-B557-C744E265FDD5}" type="datetimeFigureOut">
              <a:rPr lang="fr-FR" smtClean="0"/>
              <a:t>17/09/2024</a:t>
            </a:fld>
            <a:endParaRPr lang="fr-FR"/>
          </a:p>
        </p:txBody>
      </p:sp>
      <p:sp>
        <p:nvSpPr>
          <p:cNvPr id="5" name="Espace réservé du pied de page 4">
            <a:extLst>
              <a:ext uri="{FF2B5EF4-FFF2-40B4-BE49-F238E27FC236}">
                <a16:creationId xmlns:a16="http://schemas.microsoft.com/office/drawing/2014/main" id="{811E175E-C422-40D2-8044-BE2A86DE067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92F5B69-AD3F-4928-B28F-EDDAA739E2E9}"/>
              </a:ext>
            </a:extLst>
          </p:cNvPr>
          <p:cNvSpPr>
            <a:spLocks noGrp="1"/>
          </p:cNvSpPr>
          <p:nvPr>
            <p:ph type="sldNum" sz="quarter" idx="12"/>
          </p:nvPr>
        </p:nvSpPr>
        <p:spPr/>
        <p:txBody>
          <a:bodyPr/>
          <a:lstStyle/>
          <a:p>
            <a:fld id="{7F991F2D-C96E-4534-8316-A5BB9F1B0FE6}" type="slidenum">
              <a:rPr lang="fr-FR" smtClean="0"/>
              <a:t>‹N°›</a:t>
            </a:fld>
            <a:endParaRPr lang="fr-FR"/>
          </a:p>
        </p:txBody>
      </p:sp>
      <p:pic>
        <p:nvPicPr>
          <p:cNvPr id="10" name="Image 9">
            <a:extLst>
              <a:ext uri="{FF2B5EF4-FFF2-40B4-BE49-F238E27FC236}">
                <a16:creationId xmlns:a16="http://schemas.microsoft.com/office/drawing/2014/main" id="{0F3080DE-2EB7-4473-BCC4-E55E8CB609D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5400000">
            <a:off x="-633933" y="3770039"/>
            <a:ext cx="2002973" cy="735106"/>
          </a:xfrm>
          <a:prstGeom prst="rect">
            <a:avLst/>
          </a:prstGeom>
        </p:spPr>
      </p:pic>
      <p:grpSp>
        <p:nvGrpSpPr>
          <p:cNvPr id="9" name="Groupe 8">
            <a:extLst>
              <a:ext uri="{FF2B5EF4-FFF2-40B4-BE49-F238E27FC236}">
                <a16:creationId xmlns:a16="http://schemas.microsoft.com/office/drawing/2014/main" id="{7B9CF09A-8902-FD0A-5725-4887DDC984BF}"/>
              </a:ext>
            </a:extLst>
          </p:cNvPr>
          <p:cNvGrpSpPr/>
          <p:nvPr userDrawn="1"/>
        </p:nvGrpSpPr>
        <p:grpSpPr>
          <a:xfrm>
            <a:off x="-18035" y="21099"/>
            <a:ext cx="12210035" cy="1285948"/>
            <a:chOff x="-18035" y="21099"/>
            <a:chExt cx="12210035" cy="1285948"/>
          </a:xfrm>
        </p:grpSpPr>
        <p:sp>
          <p:nvSpPr>
            <p:cNvPr id="11" name="Rectangle 10">
              <a:extLst>
                <a:ext uri="{FF2B5EF4-FFF2-40B4-BE49-F238E27FC236}">
                  <a16:creationId xmlns:a16="http://schemas.microsoft.com/office/drawing/2014/main" id="{71A95DF1-A8EC-B7B6-7393-585CF53B1F86}"/>
                </a:ext>
              </a:extLst>
            </p:cNvPr>
            <p:cNvSpPr/>
            <p:nvPr userDrawn="1"/>
          </p:nvSpPr>
          <p:spPr>
            <a:xfrm>
              <a:off x="4485736" y="21099"/>
              <a:ext cx="7706264" cy="1285698"/>
            </a:xfrm>
            <a:prstGeom prst="rect">
              <a:avLst/>
            </a:prstGeom>
            <a:solidFill>
              <a:srgbClr val="EAF5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descr="Une image contenant eau, texte, capture d’écran, arbre&#10;&#10;Description générée automatiquement">
              <a:extLst>
                <a:ext uri="{FF2B5EF4-FFF2-40B4-BE49-F238E27FC236}">
                  <a16:creationId xmlns:a16="http://schemas.microsoft.com/office/drawing/2014/main" id="{95B3F030-25BD-26DC-DAF7-8741DFCB537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4997"/>
            <a:stretch/>
          </p:blipFill>
          <p:spPr>
            <a:xfrm>
              <a:off x="-18035" y="21349"/>
              <a:ext cx="4503771" cy="1285698"/>
            </a:xfrm>
            <a:prstGeom prst="rect">
              <a:avLst/>
            </a:prstGeom>
          </p:spPr>
        </p:pic>
        <p:pic>
          <p:nvPicPr>
            <p:cNvPr id="19" name="Image 18" descr="Une image contenant eau, texte, capture d’écran, arbre&#10;&#10;Description générée automatiquement">
              <a:extLst>
                <a:ext uri="{FF2B5EF4-FFF2-40B4-BE49-F238E27FC236}">
                  <a16:creationId xmlns:a16="http://schemas.microsoft.com/office/drawing/2014/main" id="{350FF6A2-70E1-8146-D860-572ACB6C2FA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1172" t="33111"/>
            <a:stretch/>
          </p:blipFill>
          <p:spPr>
            <a:xfrm>
              <a:off x="10460966" y="267419"/>
              <a:ext cx="1731034" cy="859990"/>
            </a:xfrm>
            <a:prstGeom prst="rect">
              <a:avLst/>
            </a:prstGeom>
          </p:spPr>
        </p:pic>
      </p:grpSp>
    </p:spTree>
    <p:extLst>
      <p:ext uri="{BB962C8B-B14F-4D97-AF65-F5344CB8AC3E}">
        <p14:creationId xmlns:p14="http://schemas.microsoft.com/office/powerpoint/2010/main" val="2153314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6.jp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000"/>
              <a:buFont typeface="Century Gothic"/>
              <a:buNone/>
              <a:defRPr sz="40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1pPr>
            <a:lvl2pPr marL="914400" marR="0" lvl="1" indent="-355600" algn="l" rtl="0">
              <a:lnSpc>
                <a:spcPct val="90000"/>
              </a:lnSpc>
              <a:spcBef>
                <a:spcPts val="12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2pPr>
            <a:lvl3pPr marL="1371600" marR="0" lvl="2"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3pPr>
            <a:lvl4pPr marL="1828800" marR="0" lvl="3" indent="-330200" algn="l" rtl="0">
              <a:lnSpc>
                <a:spcPct val="90000"/>
              </a:lnSpc>
              <a:spcBef>
                <a:spcPts val="12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30200" algn="l" rtl="0">
              <a:lnSpc>
                <a:spcPct val="90000"/>
              </a:lnSpc>
              <a:spcBef>
                <a:spcPts val="120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4E466CD-3432-4195-9D5F-9116A3A38D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17B1154D-C75A-4486-8121-4145D63CAA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131B1337-D31B-4A1C-A6B7-6E5FA9BC7B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5DB53F-625C-476A-B557-C744E265FDD5}" type="datetimeFigureOut">
              <a:rPr lang="fr-FR" smtClean="0"/>
              <a:t>17/09/2024</a:t>
            </a:fld>
            <a:endParaRPr lang="fr-FR"/>
          </a:p>
        </p:txBody>
      </p:sp>
      <p:sp>
        <p:nvSpPr>
          <p:cNvPr id="5" name="Espace réservé du pied de page 4">
            <a:extLst>
              <a:ext uri="{FF2B5EF4-FFF2-40B4-BE49-F238E27FC236}">
                <a16:creationId xmlns:a16="http://schemas.microsoft.com/office/drawing/2014/main" id="{C59D3128-FAED-4C78-BFA0-3853F260E2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D505B27-075F-4688-A147-D922ED3717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91F2D-C96E-4534-8316-A5BB9F1B0FE6}" type="slidenum">
              <a:rPr lang="fr-FR" smtClean="0"/>
              <a:t>‹N°›</a:t>
            </a:fld>
            <a:endParaRPr lang="fr-FR"/>
          </a:p>
        </p:txBody>
      </p:sp>
    </p:spTree>
    <p:extLst>
      <p:ext uri="{BB962C8B-B14F-4D97-AF65-F5344CB8AC3E}">
        <p14:creationId xmlns:p14="http://schemas.microsoft.com/office/powerpoint/2010/main" val="248755257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Lst>
  <p:txStyles>
    <p:titleStyle>
      <a:lvl1pPr algn="l" defTabSz="914400" rtl="0" eaLnBrk="1" latinLnBrk="0" hangingPunct="1">
        <a:lnSpc>
          <a:spcPct val="90000"/>
        </a:lnSpc>
        <a:spcBef>
          <a:spcPct val="0"/>
        </a:spcBef>
        <a:buNone/>
        <a:defRPr sz="4000" b="1"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spcAft>
          <a:spcPts val="1200"/>
        </a:spcAft>
        <a:buFont typeface="Arial" panose="020B0604020202020204" pitchFamily="34" charset="0"/>
        <a:buChar char="•"/>
        <a:defRPr sz="2400" kern="1200">
          <a:solidFill>
            <a:schemeClr val="tx1"/>
          </a:solidFill>
          <a:latin typeface="Century Gothic "/>
          <a:ea typeface="+mn-ea"/>
          <a:cs typeface="+mn-cs"/>
        </a:defRPr>
      </a:lvl1pPr>
      <a:lvl2pPr marL="685800" indent="-228600" algn="l" defTabSz="914400" rtl="0" eaLnBrk="1" latinLnBrk="0" hangingPunct="1">
        <a:lnSpc>
          <a:spcPct val="90000"/>
        </a:lnSpc>
        <a:spcBef>
          <a:spcPts val="500"/>
        </a:spcBef>
        <a:spcAft>
          <a:spcPts val="1200"/>
        </a:spcAft>
        <a:buFont typeface="Arial" panose="020B0604020202020204" pitchFamily="34" charset="0"/>
        <a:buChar char="•"/>
        <a:defRPr sz="2000" kern="1200">
          <a:solidFill>
            <a:schemeClr val="tx1"/>
          </a:solidFill>
          <a:latin typeface="Century Gothic "/>
          <a:ea typeface="+mn-ea"/>
          <a:cs typeface="+mn-cs"/>
        </a:defRPr>
      </a:lvl2pPr>
      <a:lvl3pPr marL="11430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Century Gothic "/>
          <a:ea typeface="+mn-ea"/>
          <a:cs typeface="+mn-cs"/>
        </a:defRPr>
      </a:lvl3pPr>
      <a:lvl4pPr marL="1600200" indent="-228600" algn="l" defTabSz="914400" rtl="0" eaLnBrk="1" latinLnBrk="0" hangingPunct="1">
        <a:lnSpc>
          <a:spcPct val="90000"/>
        </a:lnSpc>
        <a:spcBef>
          <a:spcPts val="500"/>
        </a:spcBef>
        <a:spcAft>
          <a:spcPts val="1200"/>
        </a:spcAft>
        <a:buFont typeface="Arial" panose="020B0604020202020204" pitchFamily="34" charset="0"/>
        <a:buChar char="•"/>
        <a:defRPr sz="1600" kern="1200">
          <a:solidFill>
            <a:schemeClr val="tx1"/>
          </a:solidFill>
          <a:latin typeface="Century Gothic "/>
          <a:ea typeface="+mn-ea"/>
          <a:cs typeface="+mn-cs"/>
        </a:defRPr>
      </a:lvl4pPr>
      <a:lvl5pPr marL="2057400" indent="-228600" algn="l" defTabSz="914400" rtl="0" eaLnBrk="1" latinLnBrk="0" hangingPunct="1">
        <a:lnSpc>
          <a:spcPct val="90000"/>
        </a:lnSpc>
        <a:spcBef>
          <a:spcPts val="500"/>
        </a:spcBef>
        <a:spcAft>
          <a:spcPts val="1200"/>
        </a:spcAft>
        <a:buFont typeface="Arial" panose="020B0604020202020204" pitchFamily="34" charset="0"/>
        <a:buChar char="•"/>
        <a:defRPr sz="1600" kern="1200">
          <a:solidFill>
            <a:schemeClr val="tx1"/>
          </a:solidFill>
          <a:latin typeface="Century Gothic "/>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46201" y="50738"/>
            <a:ext cx="8499598" cy="828786"/>
          </a:xfrm>
          <a:prstGeom prst="rect">
            <a:avLst/>
          </a:prstGeom>
        </p:spPr>
        <p:txBody>
          <a:bodyPr vert="horz" lIns="36000" tIns="36000" rIns="36000" bIns="36000" rtlCol="0" anchor="ctr">
            <a:normAutofit/>
          </a:bodyPr>
          <a:lstStyle/>
          <a:p>
            <a:r>
              <a:rPr lang="fr-FR" dirty="0"/>
              <a:t>MODIFIEZ LE STYLE DU TITRE</a:t>
            </a:r>
            <a:endParaRPr lang="en-US" dirty="0"/>
          </a:p>
        </p:txBody>
      </p:sp>
      <p:sp>
        <p:nvSpPr>
          <p:cNvPr id="3" name="Text Placeholder 2"/>
          <p:cNvSpPr>
            <a:spLocks noGrp="1"/>
          </p:cNvSpPr>
          <p:nvPr>
            <p:ph type="body" idx="1"/>
          </p:nvPr>
        </p:nvSpPr>
        <p:spPr>
          <a:xfrm>
            <a:off x="960582" y="1201291"/>
            <a:ext cx="10902644" cy="4867020"/>
          </a:xfrm>
          <a:prstGeom prst="rect">
            <a:avLst/>
          </a:prstGeom>
        </p:spPr>
        <p:txBody>
          <a:bodyPr vert="horz" lIns="36000" tIns="36000" rIns="36000" bIns="36000" rtlCol="0">
            <a:normAutofit/>
          </a:bodyPr>
          <a:lstStyle/>
          <a:p>
            <a:pPr marL="363538" marR="0" lvl="0" indent="-363538" algn="l" defTabSz="914400" rtl="0" eaLnBrk="1" fontAlgn="auto" latinLnBrk="0" hangingPunct="1">
              <a:lnSpc>
                <a:spcPct val="90000"/>
              </a:lnSpc>
              <a:spcBef>
                <a:spcPts val="1000"/>
              </a:spcBef>
              <a:spcAft>
                <a:spcPts val="0"/>
              </a:spcAft>
              <a:buClrTx/>
              <a:buSzTx/>
              <a:buFont typeface="Franklin Gothic Demi Italique"/>
              <a:buChar char="►"/>
              <a:tabLst/>
              <a:defRPr/>
            </a:pPr>
            <a:r>
              <a:rPr kumimoji="0" lang="fr-FR"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Cliquez pour modifier les styles du texte du masque</a:t>
            </a:r>
          </a:p>
          <a:p>
            <a:pPr marL="584200" lvl="1" indent="-266700" algn="l" defTabSz="914400" rtl="0" eaLnBrk="1" latinLnBrk="0" hangingPunct="1">
              <a:lnSpc>
                <a:spcPct val="90000"/>
              </a:lnSpc>
              <a:spcBef>
                <a:spcPts val="1100"/>
              </a:spcBef>
              <a:spcAft>
                <a:spcPts val="600"/>
              </a:spcAft>
              <a:buFont typeface="Apple Symbols" panose="02000000000000000000" pitchFamily="2" charset="-79"/>
              <a:buChar char="▷"/>
              <a:tabLst/>
            </a:pPr>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6" name="Slide Number Placeholder 5"/>
          <p:cNvSpPr>
            <a:spLocks noGrp="1"/>
          </p:cNvSpPr>
          <p:nvPr>
            <p:ph type="sldNum" sz="quarter" idx="4"/>
          </p:nvPr>
        </p:nvSpPr>
        <p:spPr>
          <a:xfrm>
            <a:off x="11589100" y="6477462"/>
            <a:ext cx="602900" cy="365125"/>
          </a:xfrm>
          <a:prstGeom prst="rect">
            <a:avLst/>
          </a:prstGeom>
          <a:effectLst/>
        </p:spPr>
        <p:txBody>
          <a:bodyPr vert="horz" lIns="36000" tIns="36000" rIns="36000" bIns="36000" rtlCol="0" anchor="ctr"/>
          <a:lstStyle>
            <a:lvl1pPr algn="ctr">
              <a:defRPr sz="1200" b="0" cap="none" spc="0">
                <a:ln w="0">
                  <a:noFill/>
                </a:ln>
                <a:solidFill>
                  <a:schemeClr val="tx1"/>
                </a:solidFill>
                <a:effectLst>
                  <a:outerShdw blurRad="38100" dist="19050" dir="2700000" algn="tl" rotWithShape="0">
                    <a:schemeClr val="dk1">
                      <a:alpha val="40000"/>
                    </a:schemeClr>
                  </a:outerShdw>
                </a:effectLst>
                <a:latin typeface="+mn-lt"/>
              </a:defRPr>
            </a:lvl1pPr>
          </a:lstStyle>
          <a:p>
            <a:fld id="{30594ABD-4C6C-4AD6-9781-80E6B98FAEA1}" type="slidenum">
              <a:rPr lang="fr-FR" smtClean="0"/>
              <a:t>‹N°›</a:t>
            </a:fld>
            <a:endParaRPr lang="fr-FR"/>
          </a:p>
        </p:txBody>
      </p:sp>
      <p:sp>
        <p:nvSpPr>
          <p:cNvPr id="4" name="Espace réservé du pied de page 3">
            <a:extLst>
              <a:ext uri="{FF2B5EF4-FFF2-40B4-BE49-F238E27FC236}">
                <a16:creationId xmlns:a16="http://schemas.microsoft.com/office/drawing/2014/main" id="{36D2E5A9-2D7D-2C15-6FA6-364AAD83BC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Tree>
    <p:extLst>
      <p:ext uri="{BB962C8B-B14F-4D97-AF65-F5344CB8AC3E}">
        <p14:creationId xmlns:p14="http://schemas.microsoft.com/office/powerpoint/2010/main" val="387664266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Lst>
  <p:txStyles>
    <p:titleStyle>
      <a:lvl1pPr algn="ctr" defTabSz="914400" rtl="0" eaLnBrk="1" latinLnBrk="0" hangingPunct="1">
        <a:lnSpc>
          <a:spcPct val="90000"/>
        </a:lnSpc>
        <a:spcBef>
          <a:spcPct val="0"/>
        </a:spcBef>
        <a:buNone/>
        <a:defRPr sz="2000" b="1" kern="1200" cap="all" baseline="0">
          <a:solidFill>
            <a:schemeClr val="tx1"/>
          </a:solidFill>
          <a:latin typeface="Arial" panose="020B0604020202020204" pitchFamily="34" charset="0"/>
          <a:ea typeface="+mj-ea"/>
          <a:cs typeface="Arial" panose="020B0604020202020204" pitchFamily="34" charset="0"/>
        </a:defRPr>
      </a:lvl1pPr>
    </p:titleStyle>
    <p:bodyStyle>
      <a:lvl1pPr marL="228600" marR="0" indent="-228600" algn="just" defTabSz="914400" rtl="0" eaLnBrk="1" fontAlgn="auto" latinLnBrk="0" hangingPunct="1">
        <a:lnSpc>
          <a:spcPct val="90000"/>
        </a:lnSpc>
        <a:spcBef>
          <a:spcPts val="1000"/>
        </a:spcBef>
        <a:spcAft>
          <a:spcPts val="0"/>
        </a:spcAft>
        <a:buClrTx/>
        <a:buSzTx/>
        <a:buFont typeface="Franklin Gothic Demi Italique"/>
        <a:buChar char="►"/>
        <a:tabLst/>
        <a:defRPr lang="fr-FR" sz="2600" kern="1200" noProof="0" dirty="0" smtClean="0">
          <a:solidFill>
            <a:schemeClr val="tx1"/>
          </a:solidFill>
          <a:latin typeface="Arial" panose="020B0604020202020204" pitchFamily="34" charset="0"/>
          <a:ea typeface="+mn-ea"/>
          <a:cs typeface="Arial" panose="020B0604020202020204" pitchFamily="34" charset="0"/>
        </a:defRPr>
      </a:lvl1pPr>
      <a:lvl2pPr marL="539750" indent="-222250" algn="just" defTabSz="914400" rtl="0" eaLnBrk="1" latinLnBrk="0" hangingPunct="1">
        <a:lnSpc>
          <a:spcPct val="90000"/>
        </a:lnSpc>
        <a:spcBef>
          <a:spcPts val="1100"/>
        </a:spcBef>
        <a:spcAft>
          <a:spcPts val="600"/>
        </a:spcAft>
        <a:buFont typeface="Apple Symbols" panose="02000000000000000000" pitchFamily="2" charset="-79"/>
        <a:buChar char="▷"/>
        <a:tabLst/>
        <a:defRPr lang="fr-FR" sz="2400" kern="1200" dirty="0">
          <a:solidFill>
            <a:srgbClr val="404040"/>
          </a:solidFill>
          <a:latin typeface="Arial" panose="020B0604020202020204" pitchFamily="34" charset="0"/>
          <a:ea typeface="+mn-ea"/>
          <a:cs typeface="Arial" panose="020B0604020202020204" pitchFamily="34" charset="0"/>
        </a:defRPr>
      </a:lvl2pPr>
      <a:lvl3pPr marL="846138" indent="-222250" algn="just" defTabSz="914400" rtl="0" eaLnBrk="1" latinLnBrk="0" hangingPunct="1">
        <a:lnSpc>
          <a:spcPct val="90000"/>
        </a:lnSpc>
        <a:spcBef>
          <a:spcPts val="500"/>
        </a:spcBef>
        <a:buFont typeface="Police système Courant"/>
        <a:buChar char="&gt;"/>
        <a:tabLst/>
        <a:defRPr sz="2000" kern="1200">
          <a:solidFill>
            <a:srgbClr val="595959"/>
          </a:solidFill>
          <a:latin typeface="Arial" panose="020B0604020202020204" pitchFamily="34" charset="0"/>
          <a:ea typeface="+mn-ea"/>
          <a:cs typeface="Arial" panose="020B0604020202020204" pitchFamily="34" charset="0"/>
        </a:defRPr>
      </a:lvl3pPr>
      <a:lvl4pPr marL="1163638" indent="-222250" algn="just" defTabSz="914400" rtl="0" eaLnBrk="1" latinLnBrk="0" hangingPunct="1">
        <a:lnSpc>
          <a:spcPct val="90000"/>
        </a:lnSpc>
        <a:spcBef>
          <a:spcPts val="500"/>
        </a:spcBef>
        <a:buFont typeface="Arial Italique"/>
        <a:buChar char="●"/>
        <a:tabLst/>
        <a:defRPr sz="1800" kern="1200">
          <a:solidFill>
            <a:srgbClr val="595959"/>
          </a:solidFill>
          <a:latin typeface="Arial" panose="020B0604020202020204" pitchFamily="34" charset="0"/>
          <a:ea typeface="+mn-ea"/>
          <a:cs typeface="Arial" panose="020B0604020202020204" pitchFamily="34" charset="0"/>
        </a:defRPr>
      </a:lvl4pPr>
      <a:lvl5pPr marL="1470025" indent="-222250" algn="just" defTabSz="914400" rtl="0" eaLnBrk="1" latinLnBrk="0" hangingPunct="1">
        <a:lnSpc>
          <a:spcPct val="90000"/>
        </a:lnSpc>
        <a:spcBef>
          <a:spcPts val="500"/>
        </a:spcBef>
        <a:buFont typeface="Courier New" panose="02070309020205020404" pitchFamily="49" charset="0"/>
        <a:buChar char="o"/>
        <a:tabLst/>
        <a:defRPr sz="1800" kern="1200">
          <a:solidFill>
            <a:srgbClr val="59595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
          <p:cNvSpPr txBox="1"/>
          <p:nvPr/>
        </p:nvSpPr>
        <p:spPr>
          <a:xfrm>
            <a:off x="2711624" y="3645025"/>
            <a:ext cx="770485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fr-FR" sz="4400" b="1" i="0" u="none" strike="noStrike" cap="none">
                <a:solidFill>
                  <a:srgbClr val="FFFFFF"/>
                </a:solidFill>
                <a:latin typeface="Calibri"/>
                <a:ea typeface="Calibri"/>
                <a:cs typeface="Calibri"/>
                <a:sym typeface="Calibri"/>
              </a:rPr>
              <a:t>Réunion du 8 juin 2021</a:t>
            </a:r>
            <a:endParaRPr sz="1400" b="0" i="0" u="none" strike="noStrike" cap="none">
              <a:solidFill>
                <a:srgbClr val="000000"/>
              </a:solidFill>
              <a:latin typeface="Arial"/>
              <a:ea typeface="Arial"/>
              <a:cs typeface="Arial"/>
              <a:sym typeface="Arial"/>
            </a:endParaRPr>
          </a:p>
        </p:txBody>
      </p:sp>
      <p:pic>
        <p:nvPicPr>
          <p:cNvPr id="98" name="Google Shape;98;p1"/>
          <p:cNvPicPr preferRelativeResize="0"/>
          <p:nvPr/>
        </p:nvPicPr>
        <p:blipFill rotWithShape="1">
          <a:blip r:embed="rId3">
            <a:alphaModFix/>
          </a:blip>
          <a:srcRect b="3281"/>
          <a:stretch/>
        </p:blipFill>
        <p:spPr>
          <a:xfrm>
            <a:off x="0" y="14874"/>
            <a:ext cx="12192001" cy="6855701"/>
          </a:xfrm>
          <a:prstGeom prst="rect">
            <a:avLst/>
          </a:prstGeom>
          <a:noFill/>
          <a:ln>
            <a:noFill/>
          </a:ln>
        </p:spPr>
      </p:pic>
      <p:sp>
        <p:nvSpPr>
          <p:cNvPr id="99" name="Google Shape;99;p1"/>
          <p:cNvSpPr txBox="1">
            <a:spLocks noGrp="1"/>
          </p:cNvSpPr>
          <p:nvPr>
            <p:ph type="title"/>
          </p:nvPr>
        </p:nvSpPr>
        <p:spPr>
          <a:xfrm>
            <a:off x="125192" y="14885"/>
            <a:ext cx="10178100" cy="130915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A2E87"/>
              </a:buClr>
              <a:buSzPts val="3200"/>
              <a:buFont typeface="Century Gothic"/>
              <a:buNone/>
            </a:pPr>
            <a:r>
              <a:rPr lang="fr-FR" b="1" dirty="0">
                <a:solidFill>
                  <a:srgbClr val="3A2E87"/>
                </a:solidFill>
              </a:rPr>
              <a:t>Réunion du 20 juin 2024, Brignais</a:t>
            </a:r>
            <a:br>
              <a:rPr lang="fr-FR" b="1" dirty="0">
                <a:solidFill>
                  <a:srgbClr val="3A2E87"/>
                </a:solidFill>
              </a:rPr>
            </a:br>
            <a:r>
              <a:rPr lang="fr-FR" b="1" dirty="0">
                <a:solidFill>
                  <a:srgbClr val="3A2E87"/>
                </a:solidFill>
              </a:rPr>
              <a:t>Support de présentation et CR</a:t>
            </a:r>
            <a:endParaRPr dirty="0"/>
          </a:p>
        </p:txBody>
      </p:sp>
      <p:grpSp>
        <p:nvGrpSpPr>
          <p:cNvPr id="100" name="Google Shape;100;p1"/>
          <p:cNvGrpSpPr/>
          <p:nvPr/>
        </p:nvGrpSpPr>
        <p:grpSpPr>
          <a:xfrm>
            <a:off x="7910423" y="5771072"/>
            <a:ext cx="3512454" cy="854406"/>
            <a:chOff x="8471140" y="5771072"/>
            <a:chExt cx="3512454" cy="854406"/>
          </a:xfrm>
        </p:grpSpPr>
        <p:pic>
          <p:nvPicPr>
            <p:cNvPr id="101" name="Google Shape;101;p1"/>
            <p:cNvPicPr preferRelativeResize="0"/>
            <p:nvPr/>
          </p:nvPicPr>
          <p:blipFill rotWithShape="1">
            <a:blip r:embed="rId4">
              <a:alphaModFix/>
            </a:blip>
            <a:srcRect/>
            <a:stretch/>
          </p:blipFill>
          <p:spPr>
            <a:xfrm>
              <a:off x="10612767" y="5931153"/>
              <a:ext cx="1370827" cy="445436"/>
            </a:xfrm>
            <a:prstGeom prst="rect">
              <a:avLst/>
            </a:prstGeom>
            <a:noFill/>
            <a:ln>
              <a:noFill/>
            </a:ln>
          </p:spPr>
        </p:pic>
        <p:pic>
          <p:nvPicPr>
            <p:cNvPr id="102" name="Google Shape;102;p1"/>
            <p:cNvPicPr preferRelativeResize="0"/>
            <p:nvPr/>
          </p:nvPicPr>
          <p:blipFill rotWithShape="1">
            <a:blip r:embed="rId5">
              <a:alphaModFix/>
            </a:blip>
            <a:srcRect l="33110"/>
            <a:stretch/>
          </p:blipFill>
          <p:spPr>
            <a:xfrm>
              <a:off x="8471140" y="5771072"/>
              <a:ext cx="2057538" cy="854406"/>
            </a:xfrm>
            <a:prstGeom prst="rect">
              <a:avLst/>
            </a:prstGeom>
            <a:noFill/>
            <a:ln>
              <a:noFill/>
            </a:ln>
          </p:spPr>
        </p:pic>
      </p:grpSp>
      <p:pic>
        <p:nvPicPr>
          <p:cNvPr id="103" name="Google Shape;103;p1"/>
          <p:cNvPicPr preferRelativeResize="0"/>
          <p:nvPr/>
        </p:nvPicPr>
        <p:blipFill rotWithShape="1">
          <a:blip r:embed="rId6">
            <a:alphaModFix/>
          </a:blip>
          <a:srcRect/>
          <a:stretch/>
        </p:blipFill>
        <p:spPr>
          <a:xfrm>
            <a:off x="9363456" y="590896"/>
            <a:ext cx="1620632" cy="73314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p:nvPr/>
        </p:nvSpPr>
        <p:spPr>
          <a:xfrm>
            <a:off x="7536160" y="5229200"/>
            <a:ext cx="2970040" cy="16561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17" name="Google Shape;117;p3"/>
          <p:cNvPicPr preferRelativeResize="0"/>
          <p:nvPr/>
        </p:nvPicPr>
        <p:blipFill rotWithShape="1">
          <a:blip r:embed="rId3">
            <a:alphaModFix/>
          </a:blip>
          <a:srcRect b="3281"/>
          <a:stretch/>
        </p:blipFill>
        <p:spPr>
          <a:xfrm>
            <a:off x="-1" y="2299"/>
            <a:ext cx="12192001" cy="6855701"/>
          </a:xfrm>
          <a:prstGeom prst="rect">
            <a:avLst/>
          </a:prstGeom>
          <a:noFill/>
          <a:ln>
            <a:noFill/>
          </a:ln>
        </p:spPr>
      </p:pic>
      <p:sp>
        <p:nvSpPr>
          <p:cNvPr id="118" name="Google Shape;118;p3"/>
          <p:cNvSpPr/>
          <p:nvPr/>
        </p:nvSpPr>
        <p:spPr>
          <a:xfrm>
            <a:off x="6448784" y="2935820"/>
            <a:ext cx="5829343" cy="1656184"/>
          </a:xfrm>
          <a:prstGeom prst="homePlate">
            <a:avLst>
              <a:gd name="adj" fmla="val 31212"/>
            </a:avLst>
          </a:prstGeom>
          <a:solidFill>
            <a:srgbClr val="A6DAF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fr-FR" sz="3200" b="1" i="0" u="none" strike="noStrike" cap="small" dirty="0">
                <a:solidFill>
                  <a:srgbClr val="3A2E87"/>
                </a:solidFill>
                <a:latin typeface="Calibri"/>
                <a:ea typeface="Calibri"/>
                <a:cs typeface="Calibri"/>
                <a:sym typeface="Calibri"/>
              </a:rPr>
              <a:t>Point </a:t>
            </a:r>
            <a:r>
              <a:rPr lang="fr-FR" sz="3200" b="1" i="0" u="none" strike="noStrike" cap="small" dirty="0" err="1">
                <a:solidFill>
                  <a:srgbClr val="3A2E87"/>
                </a:solidFill>
                <a:latin typeface="Calibri"/>
                <a:ea typeface="Calibri"/>
                <a:cs typeface="Calibri"/>
                <a:sym typeface="Calibri"/>
              </a:rPr>
              <a:t>Reglementaire</a:t>
            </a:r>
            <a:r>
              <a:rPr lang="fr-FR" sz="3200" b="1" i="0" u="none" strike="noStrike" cap="small" dirty="0">
                <a:solidFill>
                  <a:srgbClr val="3A2E87"/>
                </a:solidFill>
                <a:latin typeface="Calibri"/>
                <a:ea typeface="Calibri"/>
                <a:cs typeface="Calibri"/>
                <a:sym typeface="Calibri"/>
              </a:rPr>
              <a:t> : Par Muriel - ASCOMADE</a:t>
            </a:r>
            <a:endParaRPr sz="1400" b="0" i="0" u="none" strike="noStrike" cap="none" dirty="0">
              <a:solidFill>
                <a:srgbClr val="000000"/>
              </a:solidFill>
              <a:latin typeface="Arial"/>
              <a:ea typeface="Arial"/>
              <a:cs typeface="Arial"/>
              <a:sym typeface="Arial"/>
            </a:endParaRPr>
          </a:p>
        </p:txBody>
      </p:sp>
      <p:sp>
        <p:nvSpPr>
          <p:cNvPr id="119" name="Google Shape;119;p3"/>
          <p:cNvSpPr txBox="1">
            <a:spLocks noGrp="1"/>
          </p:cNvSpPr>
          <p:nvPr>
            <p:ph type="title"/>
          </p:nvPr>
        </p:nvSpPr>
        <p:spPr>
          <a:xfrm>
            <a:off x="227767" y="481411"/>
            <a:ext cx="10178100" cy="720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A2E87"/>
              </a:buClr>
              <a:buSzPts val="3200"/>
              <a:buFont typeface="Century Gothic"/>
              <a:buNone/>
            </a:pPr>
            <a:r>
              <a:rPr lang="fr-FR" b="1">
                <a:solidFill>
                  <a:srgbClr val="3A2E87"/>
                </a:solidFill>
              </a:rPr>
              <a:t>Réunion du 20 juin 2024, Brignais</a:t>
            </a:r>
            <a:endParaRPr/>
          </a:p>
        </p:txBody>
      </p:sp>
      <p:grpSp>
        <p:nvGrpSpPr>
          <p:cNvPr id="120" name="Google Shape;120;p3"/>
          <p:cNvGrpSpPr/>
          <p:nvPr/>
        </p:nvGrpSpPr>
        <p:grpSpPr>
          <a:xfrm>
            <a:off x="8452835" y="5771072"/>
            <a:ext cx="2970042" cy="854406"/>
            <a:chOff x="8471139" y="5771072"/>
            <a:chExt cx="3512455" cy="854406"/>
          </a:xfrm>
        </p:grpSpPr>
        <p:pic>
          <p:nvPicPr>
            <p:cNvPr id="121" name="Google Shape;121;p3"/>
            <p:cNvPicPr preferRelativeResize="0"/>
            <p:nvPr/>
          </p:nvPicPr>
          <p:blipFill rotWithShape="1">
            <a:blip r:embed="rId4">
              <a:alphaModFix/>
            </a:blip>
            <a:srcRect/>
            <a:stretch/>
          </p:blipFill>
          <p:spPr>
            <a:xfrm>
              <a:off x="10612767" y="5931153"/>
              <a:ext cx="1370827" cy="445436"/>
            </a:xfrm>
            <a:prstGeom prst="rect">
              <a:avLst/>
            </a:prstGeom>
            <a:noFill/>
            <a:ln>
              <a:noFill/>
            </a:ln>
          </p:spPr>
        </p:pic>
        <p:pic>
          <p:nvPicPr>
            <p:cNvPr id="122" name="Google Shape;122;p3"/>
            <p:cNvPicPr preferRelativeResize="0"/>
            <p:nvPr/>
          </p:nvPicPr>
          <p:blipFill rotWithShape="1">
            <a:blip r:embed="rId5">
              <a:alphaModFix/>
            </a:blip>
            <a:srcRect l="33110"/>
            <a:stretch/>
          </p:blipFill>
          <p:spPr>
            <a:xfrm>
              <a:off x="8471139" y="5771072"/>
              <a:ext cx="2057537" cy="854406"/>
            </a:xfrm>
            <a:prstGeom prst="rect">
              <a:avLst/>
            </a:prstGeom>
            <a:noFill/>
            <a:ln>
              <a:noFill/>
            </a:ln>
          </p:spPr>
        </p:pic>
      </p:grpSp>
      <p:pic>
        <p:nvPicPr>
          <p:cNvPr id="123" name="Google Shape;123;p3"/>
          <p:cNvPicPr preferRelativeResize="0"/>
          <p:nvPr/>
        </p:nvPicPr>
        <p:blipFill rotWithShape="1">
          <a:blip r:embed="rId6">
            <a:alphaModFix/>
          </a:blip>
          <a:srcRect/>
          <a:stretch/>
        </p:blipFill>
        <p:spPr>
          <a:xfrm>
            <a:off x="9363456" y="590896"/>
            <a:ext cx="1620632" cy="733143"/>
          </a:xfrm>
          <a:prstGeom prst="rect">
            <a:avLst/>
          </a:prstGeom>
          <a:noFill/>
          <a:ln>
            <a:noFill/>
          </a:ln>
        </p:spPr>
      </p:pic>
    </p:spTree>
    <p:extLst>
      <p:ext uri="{BB962C8B-B14F-4D97-AF65-F5344CB8AC3E}">
        <p14:creationId xmlns:p14="http://schemas.microsoft.com/office/powerpoint/2010/main" val="3350267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51701E-E189-1B5E-1656-9CDD52F2F0DC}"/>
              </a:ext>
            </a:extLst>
          </p:cNvPr>
          <p:cNvSpPr>
            <a:spLocks noGrp="1"/>
          </p:cNvSpPr>
          <p:nvPr>
            <p:ph type="ctrTitle"/>
          </p:nvPr>
        </p:nvSpPr>
        <p:spPr>
          <a:xfrm>
            <a:off x="914400" y="2333288"/>
            <a:ext cx="10363200" cy="1368929"/>
          </a:xfrm>
        </p:spPr>
        <p:txBody>
          <a:bodyPr>
            <a:normAutofit fontScale="90000"/>
          </a:bodyPr>
          <a:lstStyle/>
          <a:p>
            <a:r>
              <a:rPr lang="fr-FR" dirty="0"/>
              <a:t>Groupe de travail gestion des effluents non domestiques – GRAIE</a:t>
            </a:r>
            <a:br>
              <a:rPr lang="fr-FR" dirty="0"/>
            </a:br>
            <a:br>
              <a:rPr lang="fr-FR" dirty="0"/>
            </a:br>
            <a:r>
              <a:rPr lang="fr-FR" dirty="0"/>
              <a:t>Point réglementation</a:t>
            </a:r>
          </a:p>
        </p:txBody>
      </p:sp>
      <p:sp>
        <p:nvSpPr>
          <p:cNvPr id="3" name="Sous-titre 2">
            <a:extLst>
              <a:ext uri="{FF2B5EF4-FFF2-40B4-BE49-F238E27FC236}">
                <a16:creationId xmlns:a16="http://schemas.microsoft.com/office/drawing/2014/main" id="{2CF27F47-7D7B-1CB4-3E78-8F880625A8D6}"/>
              </a:ext>
            </a:extLst>
          </p:cNvPr>
          <p:cNvSpPr>
            <a:spLocks noGrp="1"/>
          </p:cNvSpPr>
          <p:nvPr>
            <p:ph type="subTitle" idx="1"/>
          </p:nvPr>
        </p:nvSpPr>
        <p:spPr>
          <a:xfrm>
            <a:off x="1524000" y="4381080"/>
            <a:ext cx="9144000" cy="876719"/>
          </a:xfrm>
        </p:spPr>
        <p:txBody>
          <a:bodyPr/>
          <a:lstStyle/>
          <a:p>
            <a:r>
              <a:rPr lang="fr-FR" dirty="0"/>
              <a:t>20 juin 2024 – Brignais (69)</a:t>
            </a:r>
          </a:p>
        </p:txBody>
      </p:sp>
    </p:spTree>
    <p:extLst>
      <p:ext uri="{BB962C8B-B14F-4D97-AF65-F5344CB8AC3E}">
        <p14:creationId xmlns:p14="http://schemas.microsoft.com/office/powerpoint/2010/main" val="487291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FB9E47-6722-798F-FCFC-0DAE58AE2D9A}"/>
              </a:ext>
            </a:extLst>
          </p:cNvPr>
          <p:cNvSpPr>
            <a:spLocks noGrp="1"/>
          </p:cNvSpPr>
          <p:nvPr>
            <p:ph type="title"/>
          </p:nvPr>
        </p:nvSpPr>
        <p:spPr/>
        <p:txBody>
          <a:bodyPr>
            <a:normAutofit/>
          </a:bodyPr>
          <a:lstStyle/>
          <a:p>
            <a:r>
              <a:rPr lang="fr-FR" dirty="0"/>
              <a:t>Adoption texte Directive eaux résiduaires urbaines par le parlement et le conseil européens</a:t>
            </a:r>
          </a:p>
        </p:txBody>
      </p:sp>
      <p:sp>
        <p:nvSpPr>
          <p:cNvPr id="3" name="Espace réservé du contenu 2">
            <a:extLst>
              <a:ext uri="{FF2B5EF4-FFF2-40B4-BE49-F238E27FC236}">
                <a16:creationId xmlns:a16="http://schemas.microsoft.com/office/drawing/2014/main" id="{A09BA921-7C38-B72D-3E03-9A86E9942D3B}"/>
              </a:ext>
            </a:extLst>
          </p:cNvPr>
          <p:cNvSpPr>
            <a:spLocks noGrp="1"/>
          </p:cNvSpPr>
          <p:nvPr>
            <p:ph idx="1"/>
          </p:nvPr>
        </p:nvSpPr>
        <p:spPr/>
        <p:txBody>
          <a:bodyPr/>
          <a:lstStyle/>
          <a:p>
            <a:r>
              <a:rPr lang="fr-FR" dirty="0"/>
              <a:t>2019 évaluation qui a fait ressortir 3 importantes sources évitables de pollution des eaux résiduaires urbaines à l’échelle de l’ensemble des Etats</a:t>
            </a:r>
          </a:p>
          <a:p>
            <a:pPr lvl="1"/>
            <a:r>
              <a:rPr lang="fr-FR" dirty="0"/>
              <a:t>surcharges dues aux pluies d'orage et les rejets de polluants liés au ruissellement urbain</a:t>
            </a:r>
          </a:p>
          <a:p>
            <a:pPr lvl="1"/>
            <a:r>
              <a:rPr lang="fr-FR" dirty="0"/>
              <a:t>les systèmes individuels potentiellement défectueux</a:t>
            </a:r>
          </a:p>
          <a:p>
            <a:pPr lvl="1"/>
            <a:r>
              <a:rPr lang="fr-FR" dirty="0"/>
              <a:t>les petites agglomérations qui ne relèvent pas entièrement de la directive à l'heure actuelle</a:t>
            </a:r>
          </a:p>
          <a:p>
            <a:pPr lvl="1"/>
            <a:r>
              <a:rPr lang="fr-FR" dirty="0"/>
              <a:t> + enjeux énergétiques, adaptation dérèglement climatique et santé</a:t>
            </a:r>
          </a:p>
          <a:p>
            <a:endParaRPr lang="fr-FR" dirty="0"/>
          </a:p>
        </p:txBody>
      </p:sp>
    </p:spTree>
    <p:extLst>
      <p:ext uri="{BB962C8B-B14F-4D97-AF65-F5344CB8AC3E}">
        <p14:creationId xmlns:p14="http://schemas.microsoft.com/office/powerpoint/2010/main" val="2058529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FB9E47-6722-798F-FCFC-0DAE58AE2D9A}"/>
              </a:ext>
            </a:extLst>
          </p:cNvPr>
          <p:cNvSpPr>
            <a:spLocks noGrp="1"/>
          </p:cNvSpPr>
          <p:nvPr>
            <p:ph type="title"/>
          </p:nvPr>
        </p:nvSpPr>
        <p:spPr/>
        <p:txBody>
          <a:bodyPr>
            <a:normAutofit/>
          </a:bodyPr>
          <a:lstStyle/>
          <a:p>
            <a:r>
              <a:rPr lang="fr-FR" dirty="0"/>
              <a:t>Adoption texte Directive eaux résiduaires urbaines par le parlement et le conseil européens</a:t>
            </a:r>
          </a:p>
        </p:txBody>
      </p:sp>
      <p:sp>
        <p:nvSpPr>
          <p:cNvPr id="3" name="Espace réservé du contenu 2">
            <a:extLst>
              <a:ext uri="{FF2B5EF4-FFF2-40B4-BE49-F238E27FC236}">
                <a16:creationId xmlns:a16="http://schemas.microsoft.com/office/drawing/2014/main" id="{A09BA921-7C38-B72D-3E03-9A86E9942D3B}"/>
              </a:ext>
            </a:extLst>
          </p:cNvPr>
          <p:cNvSpPr>
            <a:spLocks noGrp="1"/>
          </p:cNvSpPr>
          <p:nvPr>
            <p:ph idx="1"/>
          </p:nvPr>
        </p:nvSpPr>
        <p:spPr/>
        <p:txBody>
          <a:bodyPr>
            <a:normAutofit/>
          </a:bodyPr>
          <a:lstStyle/>
          <a:p>
            <a:r>
              <a:rPr lang="fr-FR" sz="2400" b="0" dirty="0"/>
              <a:t>Champ d’application nouvelle DERU agglomérations ≥ 1 000 EH</a:t>
            </a:r>
          </a:p>
          <a:p>
            <a:r>
              <a:rPr lang="fr-FR" sz="2400" b="0" dirty="0"/>
              <a:t>Obligation assainissement collectif agglomérations ≥ 1 000 EH</a:t>
            </a:r>
          </a:p>
          <a:p>
            <a:pPr lvl="1"/>
            <a:r>
              <a:rPr lang="fr-FR" sz="2000" b="0" dirty="0"/>
              <a:t>SAUF justification pour utilisation par dérogation systèmes individuels</a:t>
            </a:r>
          </a:p>
          <a:p>
            <a:pPr lvl="1"/>
            <a:r>
              <a:rPr lang="fr-FR" sz="2000" b="0" dirty="0"/>
              <a:t>Délimitation agglomérations : seuil référence indicatif 10 à 25 EH par hectare (éventuellement combinée activités économiques)  = population considérée comme suffisamment concentrée</a:t>
            </a:r>
          </a:p>
          <a:p>
            <a:pPr lvl="1"/>
            <a:r>
              <a:rPr lang="fr-FR" sz="2000" b="0" dirty="0"/>
              <a:t>Pour systèmes de collecte existants </a:t>
            </a:r>
            <a:r>
              <a:rPr lang="fr-FR" sz="2000" b="0" dirty="0">
                <a:sym typeface="Wingdings" panose="05000000000000000000" pitchFamily="2" charset="2"/>
              </a:rPr>
              <a:t></a:t>
            </a:r>
            <a:r>
              <a:rPr lang="fr-FR" sz="2000" b="0" dirty="0"/>
              <a:t> s’assurer que toutes les sources EU domestiques connectées</a:t>
            </a:r>
          </a:p>
          <a:p>
            <a:endParaRPr lang="fr-FR" sz="2400" b="0" dirty="0"/>
          </a:p>
          <a:p>
            <a:r>
              <a:rPr lang="fr-FR" sz="2400" b="0" dirty="0" err="1"/>
              <a:t>Rmq</a:t>
            </a:r>
            <a:r>
              <a:rPr lang="fr-FR" sz="2400" b="0" dirty="0"/>
              <a:t> : systèmes individuels si système centralisé pas techniquement réalisable ou entraînerait des coûts excessifs MAIS même protection environnement et santé</a:t>
            </a:r>
          </a:p>
          <a:p>
            <a:endParaRPr lang="fr-FR" sz="2400" b="0" dirty="0"/>
          </a:p>
        </p:txBody>
      </p:sp>
    </p:spTree>
    <p:extLst>
      <p:ext uri="{BB962C8B-B14F-4D97-AF65-F5344CB8AC3E}">
        <p14:creationId xmlns:p14="http://schemas.microsoft.com/office/powerpoint/2010/main" val="3781894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8F095B-9D6D-BE5B-D1DC-3B79391340E3}"/>
              </a:ext>
            </a:extLst>
          </p:cNvPr>
          <p:cNvSpPr>
            <a:spLocks noGrp="1"/>
          </p:cNvSpPr>
          <p:nvPr>
            <p:ph type="title"/>
          </p:nvPr>
        </p:nvSpPr>
        <p:spPr/>
        <p:txBody>
          <a:bodyPr/>
          <a:lstStyle/>
          <a:p>
            <a:r>
              <a:rPr kumimoji="0" lang="fr-FR" sz="2000" b="1" i="0" u="none" strike="noStrike" kern="1200" cap="all"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Adoption texte Directive eaux résiduaires urbaines par le parlement et le conseil européens</a:t>
            </a:r>
            <a:endParaRPr lang="fr-FR" dirty="0"/>
          </a:p>
        </p:txBody>
      </p:sp>
      <p:sp>
        <p:nvSpPr>
          <p:cNvPr id="3" name="Espace réservé du contenu 2">
            <a:extLst>
              <a:ext uri="{FF2B5EF4-FFF2-40B4-BE49-F238E27FC236}">
                <a16:creationId xmlns:a16="http://schemas.microsoft.com/office/drawing/2014/main" id="{7C30F7C2-4D35-F8A5-804F-B51B0B6A0CAB}"/>
              </a:ext>
            </a:extLst>
          </p:cNvPr>
          <p:cNvSpPr>
            <a:spLocks noGrp="1"/>
          </p:cNvSpPr>
          <p:nvPr>
            <p:ph idx="1"/>
          </p:nvPr>
        </p:nvSpPr>
        <p:spPr>
          <a:xfrm>
            <a:off x="686456" y="879524"/>
            <a:ext cx="11321324" cy="5136447"/>
          </a:xfrm>
        </p:spPr>
        <p:txBody>
          <a:bodyPr>
            <a:normAutofit fontScale="92500" lnSpcReduction="20000"/>
          </a:bodyPr>
          <a:lstStyle/>
          <a:p>
            <a:r>
              <a:rPr lang="fr-FR" sz="2000" b="0" dirty="0"/>
              <a:t>Gestion eau de pluie et ruissellement urbain + enjeu pollution surcharges</a:t>
            </a:r>
          </a:p>
          <a:p>
            <a:pPr lvl="1"/>
            <a:r>
              <a:rPr lang="fr-FR" sz="2000" dirty="0"/>
              <a:t>Plan intégré de gestion des eaux urbaines résiduaires </a:t>
            </a:r>
          </a:p>
          <a:p>
            <a:pPr lvl="1"/>
            <a:r>
              <a:rPr lang="fr-FR" sz="2000" dirty="0"/>
              <a:t>Solutions fondées sur la nature</a:t>
            </a:r>
          </a:p>
          <a:p>
            <a:r>
              <a:rPr lang="fr-FR" sz="2000" b="0" dirty="0"/>
              <a:t>Enjeux traitement azote et phosphore</a:t>
            </a:r>
          </a:p>
          <a:p>
            <a:r>
              <a:rPr lang="fr-FR" sz="2000" b="0" dirty="0"/>
              <a:t>Objectifs de neutralité énergétique : </a:t>
            </a:r>
          </a:p>
          <a:p>
            <a:pPr lvl="1"/>
            <a:r>
              <a:rPr lang="fr-FR" sz="1800" b="0" dirty="0"/>
              <a:t>audit énergétique tous les 4 ans à compter de 2028 pour STEU &gt; 100 000 EH ; 2032 STEU [10 000 – 100 000 EH]</a:t>
            </a:r>
          </a:p>
          <a:p>
            <a:pPr lvl="1"/>
            <a:r>
              <a:rPr lang="fr-FR" sz="1800" b="0" dirty="0"/>
              <a:t>Couverture par énergie renouvelable 100% énergie utilisée par STEU &gt; 10 000 EH (énergie annuelle nationale)</a:t>
            </a:r>
          </a:p>
          <a:p>
            <a:r>
              <a:rPr lang="fr-FR" sz="2000" b="0" dirty="0" err="1"/>
              <a:t>ReUT</a:t>
            </a:r>
            <a:endParaRPr lang="fr-FR" sz="2000" b="0" dirty="0"/>
          </a:p>
          <a:p>
            <a:r>
              <a:rPr lang="fr-FR" sz="2000" b="0" dirty="0"/>
              <a:t>Enjeux traitement micropolluants</a:t>
            </a:r>
          </a:p>
          <a:p>
            <a:pPr lvl="1"/>
            <a:r>
              <a:rPr lang="fr-FR" sz="2000" dirty="0"/>
              <a:t>Traitement quaternaire STEU ≥ 150 000EH (si risques aussi pour ≥ 10 000 EH)</a:t>
            </a:r>
          </a:p>
          <a:p>
            <a:pPr lvl="1"/>
            <a:r>
              <a:rPr lang="fr-FR" sz="2000" dirty="0"/>
              <a:t>REP micropolluants :</a:t>
            </a:r>
          </a:p>
          <a:p>
            <a:pPr lvl="2"/>
            <a:r>
              <a:rPr lang="fr-FR" sz="1800" dirty="0"/>
              <a:t>Médicaments à usage humain relevant du champ d'application de la directive</a:t>
            </a:r>
          </a:p>
          <a:p>
            <a:pPr lvl="2"/>
            <a:r>
              <a:rPr lang="fr-FR" sz="1800" dirty="0"/>
              <a:t>Produits cosmétiques</a:t>
            </a:r>
          </a:p>
        </p:txBody>
      </p:sp>
      <p:sp>
        <p:nvSpPr>
          <p:cNvPr id="4" name="Espace réservé du numéro de diapositive 3">
            <a:extLst>
              <a:ext uri="{FF2B5EF4-FFF2-40B4-BE49-F238E27FC236}">
                <a16:creationId xmlns:a16="http://schemas.microsoft.com/office/drawing/2014/main" id="{4AF2492F-1E18-0B7B-CD7A-BC597724971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E8586AA-2B7C-41EC-BF12-E7B258A93A31}" type="slidenum">
              <a:rPr kumimoji="0" lang="fr-FR" sz="1200" b="0" i="0" u="none" strike="noStrike" kern="1200" cap="none" spc="0" normalizeH="0" baseline="0" noProof="0" smtClean="0">
                <a:ln w="0">
                  <a:noFill/>
                </a:ln>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w="0">
                <a:noFill/>
              </a:ln>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440183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8F095B-9D6D-BE5B-D1DC-3B79391340E3}"/>
              </a:ext>
            </a:extLst>
          </p:cNvPr>
          <p:cNvSpPr>
            <a:spLocks noGrp="1"/>
          </p:cNvSpPr>
          <p:nvPr>
            <p:ph type="title"/>
          </p:nvPr>
        </p:nvSpPr>
        <p:spPr/>
        <p:txBody>
          <a:bodyPr/>
          <a:lstStyle/>
          <a:p>
            <a:r>
              <a:rPr lang="fr-FR" dirty="0"/>
              <a:t>Adoption texte Directive eaux résiduaires urbaines par le parlement et le conseil européens</a:t>
            </a:r>
          </a:p>
        </p:txBody>
      </p:sp>
      <p:sp>
        <p:nvSpPr>
          <p:cNvPr id="3" name="Espace réservé du contenu 2">
            <a:extLst>
              <a:ext uri="{FF2B5EF4-FFF2-40B4-BE49-F238E27FC236}">
                <a16:creationId xmlns:a16="http://schemas.microsoft.com/office/drawing/2014/main" id="{7C30F7C2-4D35-F8A5-804F-B51B0B6A0CAB}"/>
              </a:ext>
            </a:extLst>
          </p:cNvPr>
          <p:cNvSpPr>
            <a:spLocks noGrp="1"/>
          </p:cNvSpPr>
          <p:nvPr>
            <p:ph idx="1"/>
          </p:nvPr>
        </p:nvSpPr>
        <p:spPr>
          <a:xfrm>
            <a:off x="937664" y="1024932"/>
            <a:ext cx="10902644" cy="2157404"/>
          </a:xfrm>
        </p:spPr>
        <p:txBody>
          <a:bodyPr/>
          <a:lstStyle/>
          <a:p>
            <a:r>
              <a:rPr lang="fr-FR" sz="2400" b="0" dirty="0"/>
              <a:t>Rejet d’eaux usées non-domestiques (article 14)</a:t>
            </a:r>
          </a:p>
          <a:p>
            <a:pPr lvl="2"/>
            <a:r>
              <a:rPr lang="fr-FR" sz="1800" dirty="0"/>
              <a:t>Altération du traitement</a:t>
            </a:r>
          </a:p>
          <a:p>
            <a:pPr lvl="2"/>
            <a:r>
              <a:rPr lang="fr-FR" sz="1800" dirty="0"/>
              <a:t>Contribution à la pollution des eaux réceptrices</a:t>
            </a:r>
          </a:p>
          <a:p>
            <a:pPr lvl="2"/>
            <a:r>
              <a:rPr lang="fr-FR" sz="1800" dirty="0"/>
              <a:t>Empêche la valorisation des boues et la réutilisation des eaux usées traitées</a:t>
            </a:r>
          </a:p>
          <a:p>
            <a:pPr lvl="2"/>
            <a:endParaRPr lang="fr-FR" sz="1800" dirty="0"/>
          </a:p>
          <a:p>
            <a:pPr marL="623888" lvl="2" indent="0">
              <a:buNone/>
            </a:pPr>
            <a:r>
              <a:rPr lang="fr-FR" sz="1800" dirty="0">
                <a:sym typeface="Wingdings" panose="05000000000000000000" pitchFamily="2" charset="2"/>
              </a:rPr>
              <a:t> autorisation réglementaire et suivi par l’autorité compétente</a:t>
            </a:r>
            <a:endParaRPr lang="fr-FR" sz="1800" dirty="0"/>
          </a:p>
          <a:p>
            <a:endParaRPr lang="fr-FR" sz="2400" b="0" dirty="0"/>
          </a:p>
        </p:txBody>
      </p:sp>
      <p:sp>
        <p:nvSpPr>
          <p:cNvPr id="4" name="Espace réservé du numéro de diapositive 3">
            <a:extLst>
              <a:ext uri="{FF2B5EF4-FFF2-40B4-BE49-F238E27FC236}">
                <a16:creationId xmlns:a16="http://schemas.microsoft.com/office/drawing/2014/main" id="{4AF2492F-1E18-0B7B-CD7A-BC597724971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E8586AA-2B7C-41EC-BF12-E7B258A93A31}" type="slidenum">
              <a:rPr kumimoji="0" lang="fr-FR" sz="1200" b="0" i="0" u="none" strike="noStrike" kern="1200" cap="none" spc="0" normalizeH="0" baseline="0" noProof="0" smtClean="0">
                <a:ln w="0">
                  <a:noFill/>
                </a:ln>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w="0">
                <a:noFill/>
              </a:ln>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pic>
        <p:nvPicPr>
          <p:cNvPr id="10" name="Image 9">
            <a:extLst>
              <a:ext uri="{FF2B5EF4-FFF2-40B4-BE49-F238E27FC236}">
                <a16:creationId xmlns:a16="http://schemas.microsoft.com/office/drawing/2014/main" id="{C1B33214-37A6-36A3-8BBF-803D90D3D1FA}"/>
              </a:ext>
            </a:extLst>
          </p:cNvPr>
          <p:cNvPicPr>
            <a:picLocks noChangeAspect="1"/>
          </p:cNvPicPr>
          <p:nvPr/>
        </p:nvPicPr>
        <p:blipFill>
          <a:blip r:embed="rId3"/>
          <a:stretch>
            <a:fillRect/>
          </a:stretch>
        </p:blipFill>
        <p:spPr>
          <a:xfrm>
            <a:off x="4043955" y="3131662"/>
            <a:ext cx="3718906" cy="3675600"/>
          </a:xfrm>
          <a:prstGeom prst="rect">
            <a:avLst/>
          </a:prstGeom>
        </p:spPr>
      </p:pic>
      <p:pic>
        <p:nvPicPr>
          <p:cNvPr id="14" name="Image 13">
            <a:extLst>
              <a:ext uri="{FF2B5EF4-FFF2-40B4-BE49-F238E27FC236}">
                <a16:creationId xmlns:a16="http://schemas.microsoft.com/office/drawing/2014/main" id="{74136277-5808-CC70-E2F5-522BA9CF93AF}"/>
              </a:ext>
            </a:extLst>
          </p:cNvPr>
          <p:cNvPicPr>
            <a:picLocks noChangeAspect="1"/>
          </p:cNvPicPr>
          <p:nvPr/>
        </p:nvPicPr>
        <p:blipFill>
          <a:blip r:embed="rId4"/>
          <a:stretch>
            <a:fillRect/>
          </a:stretch>
        </p:blipFill>
        <p:spPr>
          <a:xfrm>
            <a:off x="8121402" y="3182336"/>
            <a:ext cx="3934023" cy="2978458"/>
          </a:xfrm>
          <a:prstGeom prst="rect">
            <a:avLst/>
          </a:prstGeom>
        </p:spPr>
      </p:pic>
      <p:pic>
        <p:nvPicPr>
          <p:cNvPr id="16" name="Image 15">
            <a:extLst>
              <a:ext uri="{FF2B5EF4-FFF2-40B4-BE49-F238E27FC236}">
                <a16:creationId xmlns:a16="http://schemas.microsoft.com/office/drawing/2014/main" id="{5E2C962F-37C1-C3DF-2F23-9FE08ADCA7D1}"/>
              </a:ext>
            </a:extLst>
          </p:cNvPr>
          <p:cNvPicPr>
            <a:picLocks noChangeAspect="1"/>
          </p:cNvPicPr>
          <p:nvPr/>
        </p:nvPicPr>
        <p:blipFill>
          <a:blip r:embed="rId5"/>
          <a:stretch>
            <a:fillRect/>
          </a:stretch>
        </p:blipFill>
        <p:spPr>
          <a:xfrm>
            <a:off x="136575" y="3131662"/>
            <a:ext cx="3530449" cy="3675600"/>
          </a:xfrm>
          <a:prstGeom prst="rect">
            <a:avLst/>
          </a:prstGeom>
        </p:spPr>
      </p:pic>
    </p:spTree>
    <p:extLst>
      <p:ext uri="{BB962C8B-B14F-4D97-AF65-F5344CB8AC3E}">
        <p14:creationId xmlns:p14="http://schemas.microsoft.com/office/powerpoint/2010/main" val="3667650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DEA9D9-8E95-1175-6AB7-B017C873F968}"/>
              </a:ext>
            </a:extLst>
          </p:cNvPr>
          <p:cNvSpPr txBox="1">
            <a:spLocks/>
          </p:cNvSpPr>
          <p:nvPr/>
        </p:nvSpPr>
        <p:spPr>
          <a:xfrm>
            <a:off x="1846201" y="50738"/>
            <a:ext cx="8499598" cy="828786"/>
          </a:xfrm>
          <a:prstGeom prst="rect">
            <a:avLst/>
          </a:prstGeom>
        </p:spPr>
        <p:txBody>
          <a:bodyPr/>
          <a:lstStyle>
            <a:lvl1pPr algn="ctr" defTabSz="914400" rtl="0" eaLnBrk="1" latinLnBrk="0" hangingPunct="1">
              <a:lnSpc>
                <a:spcPct val="90000"/>
              </a:lnSpc>
              <a:spcBef>
                <a:spcPct val="0"/>
              </a:spcBef>
              <a:buNone/>
              <a:defRPr sz="2000" b="1" kern="1200" cap="all" baseline="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all" spc="0" normalizeH="0" baseline="0" noProof="0">
                <a:ln>
                  <a:noFill/>
                </a:ln>
                <a:solidFill>
                  <a:prstClr val="black"/>
                </a:solidFill>
                <a:effectLst/>
                <a:uLnTx/>
                <a:uFillTx/>
                <a:latin typeface="Arial" panose="020B0604020202020204" pitchFamily="34" charset="0"/>
                <a:ea typeface="+mj-ea"/>
                <a:cs typeface="Arial" panose="020B0604020202020204" pitchFamily="34" charset="0"/>
              </a:rPr>
              <a:t>Adoption texte Directive eaux résiduaires urbaines par le parlement et le conseil européens</a:t>
            </a:r>
            <a:endParaRPr kumimoji="0" lang="fr-FR" sz="2000" b="1" i="0" u="none" strike="noStrike" kern="1200" cap="all"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pic>
        <p:nvPicPr>
          <p:cNvPr id="4" name="Image 3">
            <a:extLst>
              <a:ext uri="{FF2B5EF4-FFF2-40B4-BE49-F238E27FC236}">
                <a16:creationId xmlns:a16="http://schemas.microsoft.com/office/drawing/2014/main" id="{DD1395AF-5878-03F0-C1DF-DCA1BF1B30D5}"/>
              </a:ext>
            </a:extLst>
          </p:cNvPr>
          <p:cNvPicPr>
            <a:picLocks noChangeAspect="1"/>
          </p:cNvPicPr>
          <p:nvPr/>
        </p:nvPicPr>
        <p:blipFill>
          <a:blip r:embed="rId3"/>
          <a:stretch>
            <a:fillRect/>
          </a:stretch>
        </p:blipFill>
        <p:spPr>
          <a:xfrm>
            <a:off x="1056542" y="879524"/>
            <a:ext cx="4481480" cy="3588779"/>
          </a:xfrm>
          <a:prstGeom prst="rect">
            <a:avLst/>
          </a:prstGeom>
        </p:spPr>
      </p:pic>
      <p:sp>
        <p:nvSpPr>
          <p:cNvPr id="5" name="Accolade ouvrante 4">
            <a:extLst>
              <a:ext uri="{FF2B5EF4-FFF2-40B4-BE49-F238E27FC236}">
                <a16:creationId xmlns:a16="http://schemas.microsoft.com/office/drawing/2014/main" id="{56A9BAED-678A-2482-EBB9-94866847483C}"/>
              </a:ext>
            </a:extLst>
          </p:cNvPr>
          <p:cNvSpPr/>
          <p:nvPr/>
        </p:nvSpPr>
        <p:spPr>
          <a:xfrm>
            <a:off x="1145512" y="1919235"/>
            <a:ext cx="452176" cy="2549068"/>
          </a:xfrm>
          <a:prstGeom prst="leftBrace">
            <a:avLst>
              <a:gd name="adj1" fmla="val 19444"/>
              <a:gd name="adj2" fmla="val 50000"/>
            </a:avLst>
          </a:prstGeom>
          <a:ln>
            <a:solidFill>
              <a:srgbClr val="006E7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4C374051-C115-157F-8F24-B6EC3966CC5A}"/>
              </a:ext>
            </a:extLst>
          </p:cNvPr>
          <p:cNvSpPr txBox="1"/>
          <p:nvPr/>
        </p:nvSpPr>
        <p:spPr>
          <a:xfrm>
            <a:off x="95461" y="2783392"/>
            <a:ext cx="1190730" cy="934478"/>
          </a:xfrm>
          <a:prstGeom prst="rect">
            <a:avLst/>
          </a:prstGeom>
          <a:noFill/>
        </p:spPr>
        <p:txBody>
          <a:bodyPr wrap="square" lIns="36000" tIns="36000" rIns="36000" b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Motifs réexamen et/ou abrogation</a:t>
            </a:r>
          </a:p>
        </p:txBody>
      </p:sp>
      <p:pic>
        <p:nvPicPr>
          <p:cNvPr id="8" name="Image 7">
            <a:extLst>
              <a:ext uri="{FF2B5EF4-FFF2-40B4-BE49-F238E27FC236}">
                <a16:creationId xmlns:a16="http://schemas.microsoft.com/office/drawing/2014/main" id="{56B30FB3-6BBE-D391-EF25-EC0E35295696}"/>
              </a:ext>
            </a:extLst>
          </p:cNvPr>
          <p:cNvPicPr>
            <a:picLocks noChangeAspect="1"/>
          </p:cNvPicPr>
          <p:nvPr/>
        </p:nvPicPr>
        <p:blipFill>
          <a:blip r:embed="rId4"/>
          <a:stretch>
            <a:fillRect/>
          </a:stretch>
        </p:blipFill>
        <p:spPr>
          <a:xfrm>
            <a:off x="5919700" y="879524"/>
            <a:ext cx="5948764" cy="3426488"/>
          </a:xfrm>
          <a:prstGeom prst="rect">
            <a:avLst/>
          </a:prstGeom>
        </p:spPr>
      </p:pic>
    </p:spTree>
    <p:extLst>
      <p:ext uri="{BB962C8B-B14F-4D97-AF65-F5344CB8AC3E}">
        <p14:creationId xmlns:p14="http://schemas.microsoft.com/office/powerpoint/2010/main" val="2943364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8F095B-9D6D-BE5B-D1DC-3B79391340E3}"/>
              </a:ext>
            </a:extLst>
          </p:cNvPr>
          <p:cNvSpPr>
            <a:spLocks noGrp="1"/>
          </p:cNvSpPr>
          <p:nvPr>
            <p:ph type="title"/>
          </p:nvPr>
        </p:nvSpPr>
        <p:spPr/>
        <p:txBody>
          <a:bodyPr/>
          <a:lstStyle/>
          <a:p>
            <a:r>
              <a:rPr lang="fr-FR" dirty="0"/>
              <a:t>Adoption texte Directive eaux résiduaires urbaines par le parlement et le conseil européens</a:t>
            </a:r>
          </a:p>
        </p:txBody>
      </p:sp>
      <p:sp>
        <p:nvSpPr>
          <p:cNvPr id="3" name="Espace réservé du contenu 2">
            <a:extLst>
              <a:ext uri="{FF2B5EF4-FFF2-40B4-BE49-F238E27FC236}">
                <a16:creationId xmlns:a16="http://schemas.microsoft.com/office/drawing/2014/main" id="{7C30F7C2-4D35-F8A5-804F-B51B0B6A0CAB}"/>
              </a:ext>
            </a:extLst>
          </p:cNvPr>
          <p:cNvSpPr>
            <a:spLocks noGrp="1"/>
          </p:cNvSpPr>
          <p:nvPr>
            <p:ph idx="1"/>
          </p:nvPr>
        </p:nvSpPr>
        <p:spPr>
          <a:xfrm>
            <a:off x="686456" y="914400"/>
            <a:ext cx="10902644" cy="4729782"/>
          </a:xfrm>
        </p:spPr>
        <p:txBody>
          <a:bodyPr/>
          <a:lstStyle/>
          <a:p>
            <a:r>
              <a:rPr lang="fr-FR" b="0" dirty="0"/>
              <a:t>Eaux usées non-domestiques biodégradables (article 16)</a:t>
            </a:r>
          </a:p>
          <a:p>
            <a:pPr lvl="2"/>
            <a:r>
              <a:rPr lang="fr-FR" dirty="0"/>
              <a:t>Obligation de traitement adapté</a:t>
            </a:r>
          </a:p>
          <a:p>
            <a:pPr marL="623888" lvl="2" indent="0">
              <a:buNone/>
            </a:pPr>
            <a:endParaRPr lang="fr-FR" dirty="0"/>
          </a:p>
          <a:p>
            <a:endParaRPr lang="fr-FR" b="0" dirty="0"/>
          </a:p>
        </p:txBody>
      </p:sp>
      <p:sp>
        <p:nvSpPr>
          <p:cNvPr id="4" name="Espace réservé du numéro de diapositive 3">
            <a:extLst>
              <a:ext uri="{FF2B5EF4-FFF2-40B4-BE49-F238E27FC236}">
                <a16:creationId xmlns:a16="http://schemas.microsoft.com/office/drawing/2014/main" id="{4AF2492F-1E18-0B7B-CD7A-BC5977249717}"/>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E8586AA-2B7C-41EC-BF12-E7B258A93A31}" type="slidenum">
              <a:rPr kumimoji="0" lang="fr-FR" sz="1200" b="0" i="0" u="none" strike="noStrike" kern="1200" cap="none" spc="0" normalizeH="0" baseline="0" noProof="0" smtClean="0">
                <a:ln w="0">
                  <a:noFill/>
                </a:ln>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dirty="0">
              <a:ln w="0">
                <a:noFill/>
              </a:ln>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pic>
        <p:nvPicPr>
          <p:cNvPr id="7" name="Image 6">
            <a:extLst>
              <a:ext uri="{FF2B5EF4-FFF2-40B4-BE49-F238E27FC236}">
                <a16:creationId xmlns:a16="http://schemas.microsoft.com/office/drawing/2014/main" id="{6BB696F9-D7A3-181F-E722-F03B5634C596}"/>
              </a:ext>
            </a:extLst>
          </p:cNvPr>
          <p:cNvPicPr>
            <a:picLocks noChangeAspect="1"/>
          </p:cNvPicPr>
          <p:nvPr/>
        </p:nvPicPr>
        <p:blipFill>
          <a:blip r:embed="rId3"/>
          <a:stretch>
            <a:fillRect/>
          </a:stretch>
        </p:blipFill>
        <p:spPr>
          <a:xfrm>
            <a:off x="602900" y="2039816"/>
            <a:ext cx="5199797" cy="2744142"/>
          </a:xfrm>
          <a:prstGeom prst="rect">
            <a:avLst/>
          </a:prstGeom>
        </p:spPr>
      </p:pic>
      <p:pic>
        <p:nvPicPr>
          <p:cNvPr id="11" name="Image 10">
            <a:extLst>
              <a:ext uri="{FF2B5EF4-FFF2-40B4-BE49-F238E27FC236}">
                <a16:creationId xmlns:a16="http://schemas.microsoft.com/office/drawing/2014/main" id="{92B9C85F-7A26-5B39-C1A3-D152D2C121CD}"/>
              </a:ext>
            </a:extLst>
          </p:cNvPr>
          <p:cNvPicPr>
            <a:picLocks noChangeAspect="1"/>
          </p:cNvPicPr>
          <p:nvPr/>
        </p:nvPicPr>
        <p:blipFill>
          <a:blip r:embed="rId4"/>
          <a:stretch>
            <a:fillRect/>
          </a:stretch>
        </p:blipFill>
        <p:spPr>
          <a:xfrm>
            <a:off x="1013471" y="4683477"/>
            <a:ext cx="4693994" cy="673709"/>
          </a:xfrm>
          <a:prstGeom prst="rect">
            <a:avLst/>
          </a:prstGeom>
        </p:spPr>
      </p:pic>
      <p:pic>
        <p:nvPicPr>
          <p:cNvPr id="13" name="Image 12">
            <a:extLst>
              <a:ext uri="{FF2B5EF4-FFF2-40B4-BE49-F238E27FC236}">
                <a16:creationId xmlns:a16="http://schemas.microsoft.com/office/drawing/2014/main" id="{83C7E7D4-19F5-7023-F13F-7BEE9414D077}"/>
              </a:ext>
            </a:extLst>
          </p:cNvPr>
          <p:cNvPicPr>
            <a:picLocks noChangeAspect="1"/>
          </p:cNvPicPr>
          <p:nvPr/>
        </p:nvPicPr>
        <p:blipFill>
          <a:blip r:embed="rId5"/>
          <a:stretch>
            <a:fillRect/>
          </a:stretch>
        </p:blipFill>
        <p:spPr>
          <a:xfrm>
            <a:off x="7293251" y="1487156"/>
            <a:ext cx="4597299" cy="4047130"/>
          </a:xfrm>
          <a:prstGeom prst="rect">
            <a:avLst/>
          </a:prstGeom>
        </p:spPr>
      </p:pic>
      <p:sp>
        <p:nvSpPr>
          <p:cNvPr id="14" name="ZoneTexte 13">
            <a:extLst>
              <a:ext uri="{FF2B5EF4-FFF2-40B4-BE49-F238E27FC236}">
                <a16:creationId xmlns:a16="http://schemas.microsoft.com/office/drawing/2014/main" id="{50B39417-0101-E37A-FE7E-67A9E4921273}"/>
              </a:ext>
            </a:extLst>
          </p:cNvPr>
          <p:cNvSpPr txBox="1"/>
          <p:nvPr/>
        </p:nvSpPr>
        <p:spPr>
          <a:xfrm>
            <a:off x="1120391" y="5753946"/>
            <a:ext cx="10200099" cy="923330"/>
          </a:xfrm>
          <a:prstGeom prst="rect">
            <a:avLst/>
          </a:prstGeom>
          <a:noFill/>
          <a:ln w="28575">
            <a:solidFill>
              <a:srgbClr val="006E7F"/>
            </a:solidFill>
          </a:ln>
        </p:spPr>
        <p:txBody>
          <a:bodyPr wrap="square" lIns="36000" tIns="36000" rIns="36000" bIns="36000"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Reste à transposer en droit français (18 mois pour le faire)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Uniquement les dispositions qui constituent une modification de fond par rapport à la précédente</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A priori quand directive indique des objectifs chiffrés </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doivent être repris</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9470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85D0B6-11D3-D5F8-381F-979EF68E9609}"/>
              </a:ext>
            </a:extLst>
          </p:cNvPr>
          <p:cNvSpPr>
            <a:spLocks noGrp="1"/>
          </p:cNvSpPr>
          <p:nvPr>
            <p:ph type="title"/>
          </p:nvPr>
        </p:nvSpPr>
        <p:spPr/>
        <p:txBody>
          <a:bodyPr/>
          <a:lstStyle/>
          <a:p>
            <a:r>
              <a:rPr lang="fr-FR" dirty="0"/>
              <a:t>Adoption texte Directive eaux résiduaires urbaines par le parlement et le conseil européens</a:t>
            </a:r>
          </a:p>
        </p:txBody>
      </p:sp>
      <p:sp>
        <p:nvSpPr>
          <p:cNvPr id="3" name="Espace réservé du contenu 2">
            <a:extLst>
              <a:ext uri="{FF2B5EF4-FFF2-40B4-BE49-F238E27FC236}">
                <a16:creationId xmlns:a16="http://schemas.microsoft.com/office/drawing/2014/main" id="{6EE5D3C0-3C67-4D07-929A-40AC8DCBCF60}"/>
              </a:ext>
            </a:extLst>
          </p:cNvPr>
          <p:cNvSpPr>
            <a:spLocks noGrp="1"/>
          </p:cNvSpPr>
          <p:nvPr>
            <p:ph idx="1"/>
          </p:nvPr>
        </p:nvSpPr>
        <p:spPr>
          <a:xfrm>
            <a:off x="960582" y="1587640"/>
            <a:ext cx="10902644" cy="4750097"/>
          </a:xfrm>
        </p:spPr>
        <p:txBody>
          <a:bodyPr>
            <a:normAutofit/>
          </a:bodyPr>
          <a:lstStyle/>
          <a:p>
            <a:r>
              <a:rPr lang="fr-FR" b="0" dirty="0"/>
              <a:t>Surveillance et question des PFAS agglo ≥ 10 000 EH :</a:t>
            </a:r>
          </a:p>
          <a:p>
            <a:pPr lvl="1"/>
            <a:r>
              <a:rPr lang="fr-FR" dirty="0"/>
              <a:t>Si rejet eau traitée dans une aire d’alimentation de captage AEP</a:t>
            </a:r>
          </a:p>
          <a:p>
            <a:pPr lvl="1"/>
            <a:r>
              <a:rPr lang="fr-FR" b="0" dirty="0"/>
              <a:t>En entrée et sortie STEU</a:t>
            </a:r>
          </a:p>
          <a:p>
            <a:pPr lvl="1"/>
            <a:r>
              <a:rPr lang="fr-FR" b="0" dirty="0"/>
              <a:t>Concentration et charges</a:t>
            </a:r>
          </a:p>
          <a:p>
            <a:pPr lvl="1"/>
            <a:r>
              <a:rPr lang="fr-FR" dirty="0"/>
              <a:t>Les 20 PFAS de la directive eau potable </a:t>
            </a:r>
            <a:endParaRPr lang="fr-FR" b="0" dirty="0"/>
          </a:p>
          <a:p>
            <a:endParaRPr lang="fr-FR" b="0" dirty="0"/>
          </a:p>
        </p:txBody>
      </p:sp>
      <p:sp>
        <p:nvSpPr>
          <p:cNvPr id="4" name="ZoneTexte 3">
            <a:extLst>
              <a:ext uri="{FF2B5EF4-FFF2-40B4-BE49-F238E27FC236}">
                <a16:creationId xmlns:a16="http://schemas.microsoft.com/office/drawing/2014/main" id="{87259546-FCA2-022B-0A92-AEC5249C7B3F}"/>
              </a:ext>
            </a:extLst>
          </p:cNvPr>
          <p:cNvSpPr txBox="1"/>
          <p:nvPr/>
        </p:nvSpPr>
        <p:spPr>
          <a:xfrm>
            <a:off x="753626" y="4983982"/>
            <a:ext cx="9592173" cy="1200329"/>
          </a:xfrm>
          <a:prstGeom prst="rect">
            <a:avLst/>
          </a:prstGeom>
          <a:noFill/>
        </p:spPr>
        <p:txBody>
          <a:bodyPr wrap="square" lIns="36000" tIns="36000" rIns="36000" bIns="36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Nota : la directive eau potable du 23/12/2020 transposée en 2022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Fixe des limites de qualité des PFAS dans l’eau destinée à la consommation humaine,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0,1 µg/l pour la « somme de 20 PFAS » ; 2µg/l pour les eaux brutes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Suivi systématique à compter du 01/01/2026 </a:t>
            </a:r>
          </a:p>
        </p:txBody>
      </p:sp>
    </p:spTree>
    <p:extLst>
      <p:ext uri="{BB962C8B-B14F-4D97-AF65-F5344CB8AC3E}">
        <p14:creationId xmlns:p14="http://schemas.microsoft.com/office/powerpoint/2010/main" val="287032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25495F-76DF-FC83-5321-B29A81220394}"/>
              </a:ext>
            </a:extLst>
          </p:cNvPr>
          <p:cNvSpPr>
            <a:spLocks noGrp="1"/>
          </p:cNvSpPr>
          <p:nvPr>
            <p:ph type="title"/>
          </p:nvPr>
        </p:nvSpPr>
        <p:spPr/>
        <p:txBody>
          <a:bodyPr/>
          <a:lstStyle/>
          <a:p>
            <a:r>
              <a:rPr lang="fr-FR" dirty="0"/>
              <a:t>Point d’étape décret SOCLE</a:t>
            </a:r>
          </a:p>
        </p:txBody>
      </p:sp>
      <p:sp>
        <p:nvSpPr>
          <p:cNvPr id="3" name="Espace réservé du contenu 2">
            <a:extLst>
              <a:ext uri="{FF2B5EF4-FFF2-40B4-BE49-F238E27FC236}">
                <a16:creationId xmlns:a16="http://schemas.microsoft.com/office/drawing/2014/main" id="{F1EEAB3C-B66C-6C91-B272-489A8EBFF864}"/>
              </a:ext>
            </a:extLst>
          </p:cNvPr>
          <p:cNvSpPr>
            <a:spLocks noGrp="1"/>
          </p:cNvSpPr>
          <p:nvPr>
            <p:ph idx="1"/>
          </p:nvPr>
        </p:nvSpPr>
        <p:spPr>
          <a:xfrm>
            <a:off x="803564" y="1168099"/>
            <a:ext cx="10972800" cy="5604085"/>
          </a:xfrm>
        </p:spPr>
        <p:txBody>
          <a:bodyPr>
            <a:normAutofit lnSpcReduction="10000"/>
          </a:bodyPr>
          <a:lstStyle/>
          <a:p>
            <a:pPr algn="just"/>
            <a:r>
              <a:rPr lang="fr-FR" dirty="0"/>
              <a:t>Feuille de route économie circulaire mesure 24 </a:t>
            </a:r>
          </a:p>
          <a:p>
            <a:pPr marL="609585" lvl="1" indent="0">
              <a:buNone/>
            </a:pPr>
            <a:r>
              <a:rPr lang="fr-FR" dirty="0">
                <a:sym typeface="Wingdings" panose="05000000000000000000" pitchFamily="2" charset="2"/>
              </a:rPr>
              <a:t> </a:t>
            </a:r>
            <a:r>
              <a:rPr lang="fr-FR" dirty="0"/>
              <a:t>Pour un pacte de confiance – Rapport d’Alain Marois (avril 2019)</a:t>
            </a:r>
          </a:p>
          <a:p>
            <a:pPr lvl="1" algn="just"/>
            <a:r>
              <a:rPr lang="fr-FR" dirty="0"/>
              <a:t>Résumé de son discours de présentation sur l’avenir des boues de STEP</a:t>
            </a:r>
          </a:p>
          <a:p>
            <a:pPr lvl="2" algn="just"/>
            <a:r>
              <a:rPr lang="fr-FR" dirty="0"/>
              <a:t>Un cadre est proposé pour les boues de STEP. Par </a:t>
            </a:r>
            <a:r>
              <a:rPr lang="fr-FR" b="1" dirty="0"/>
              <a:t>principe de réalisme, une dérogation est suggérée pour permettre leur compostage</a:t>
            </a:r>
            <a:r>
              <a:rPr lang="fr-FR" dirty="0"/>
              <a:t>. </a:t>
            </a:r>
            <a:r>
              <a:rPr lang="fr-FR" dirty="0">
                <a:solidFill>
                  <a:srgbClr val="FF0000"/>
                </a:solidFill>
              </a:rPr>
              <a:t>Pour autant</a:t>
            </a:r>
            <a:r>
              <a:rPr lang="fr-FR" dirty="0"/>
              <a:t>, </a:t>
            </a:r>
            <a:r>
              <a:rPr lang="fr-FR" dirty="0">
                <a:solidFill>
                  <a:srgbClr val="FF0000"/>
                </a:solidFill>
              </a:rPr>
              <a:t>transparence, traçabilité, information de l’utilisateur au consommateur final vont dans le sens de l’extinction progressive de cette filière </a:t>
            </a:r>
            <a:r>
              <a:rPr lang="fr-FR" dirty="0"/>
              <a:t>(comme pour celle des composts issus des TMB) à l’image de pratiques déjà engagées par nos voisins européens.</a:t>
            </a:r>
          </a:p>
          <a:p>
            <a:pPr lvl="2" algn="just"/>
            <a:r>
              <a:rPr lang="fr-FR" dirty="0">
                <a:solidFill>
                  <a:srgbClr val="FF0000"/>
                </a:solidFill>
              </a:rPr>
              <a:t>L’alternative finale ne doit pas être l’élimination systématique des boues de STEP mais bien la recherche d’une valorisation, agronomique, chimique ou énergétique</a:t>
            </a:r>
            <a:r>
              <a:rPr lang="fr-FR" dirty="0"/>
              <a:t>, à travers l’innovation et la mutation technologique de la filière.</a:t>
            </a:r>
          </a:p>
          <a:p>
            <a:pPr lvl="2" algn="just"/>
            <a:r>
              <a:rPr lang="fr-FR" dirty="0"/>
              <a:t>Une palette de mesures incitatives est proposée. Un cadre réglementaire devra marquer les étapes de cette phase transitoire afin d’éviter que les mutations nécessaires ne soient indéfiniment repoussées.</a:t>
            </a:r>
          </a:p>
          <a:p>
            <a:pPr lvl="2" algn="just"/>
            <a:r>
              <a:rPr lang="fr-FR" dirty="0"/>
              <a:t>Enfin, les évolutions réglementaires récentes dans d’autres pays européens pourraient à court terme menacer les sols de nos territoires en devenant un exutoire aux boues étrangères. Cette situation conforte ainsi ma position.</a:t>
            </a:r>
          </a:p>
        </p:txBody>
      </p:sp>
      <p:sp>
        <p:nvSpPr>
          <p:cNvPr id="4" name="Espace réservé du numéro de diapositive 3">
            <a:extLst>
              <a:ext uri="{FF2B5EF4-FFF2-40B4-BE49-F238E27FC236}">
                <a16:creationId xmlns:a16="http://schemas.microsoft.com/office/drawing/2014/main" id="{41DAEAD5-E7A6-39AD-4A17-9D0BB8C0F7F4}"/>
              </a:ext>
            </a:extLst>
          </p:cNvPr>
          <p:cNvSpPr>
            <a:spLocks noGrp="1"/>
          </p:cNvSpPr>
          <p:nvPr>
            <p:ph type="sldNum" sz="quarter" idx="4"/>
          </p:nvPr>
        </p:nvSpPr>
        <p:spPr>
          <a:xfrm>
            <a:off x="7783033" y="4920597"/>
            <a:ext cx="1360967" cy="202019"/>
          </a:xfrm>
          <a:prstGeom prst="rect">
            <a:avLst/>
          </a:prstGeom>
        </p:spPr>
        <p:txBody>
          <a:bodyPr lIns="36000" tIns="36000" rIns="36000" bIns="36000" anchor="ctr"/>
          <a:lstStyle>
            <a:defPPr>
              <a:defRPr lang="fr-FR"/>
            </a:defPPr>
            <a:lvl1pPr marL="0" algn="r" defTabSz="457200" rtl="0" eaLnBrk="1" latinLnBrk="0" hangingPunct="1">
              <a:defRPr sz="10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ED00CE2-D288-8240-8DDB-93973B975726}" type="slidenum">
              <a:rPr kumimoji="0" lang="fr-FR" sz="10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fr-FR" sz="10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03282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p:nvPr/>
        </p:nvSpPr>
        <p:spPr>
          <a:xfrm>
            <a:off x="0" y="1"/>
            <a:ext cx="12192000" cy="1321654"/>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0" name="Google Shape;110;p19"/>
          <p:cNvSpPr txBox="1">
            <a:spLocks noGrp="1"/>
          </p:cNvSpPr>
          <p:nvPr>
            <p:ph type="title"/>
          </p:nvPr>
        </p:nvSpPr>
        <p:spPr>
          <a:xfrm>
            <a:off x="895301" y="210305"/>
            <a:ext cx="11017623" cy="7810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A2E87"/>
              </a:buClr>
              <a:buSzPts val="3200"/>
              <a:buFont typeface="Century Gothic"/>
              <a:buNone/>
            </a:pPr>
            <a:r>
              <a:rPr lang="fr-FR" cap="none" dirty="0"/>
              <a:t>ORDRE DU JOUR</a:t>
            </a:r>
            <a:endParaRPr dirty="0"/>
          </a:p>
        </p:txBody>
      </p:sp>
      <p:sp>
        <p:nvSpPr>
          <p:cNvPr id="111" name="Google Shape;111;p19"/>
          <p:cNvSpPr txBox="1">
            <a:spLocks noGrp="1"/>
          </p:cNvSpPr>
          <p:nvPr>
            <p:ph type="body" idx="1"/>
          </p:nvPr>
        </p:nvSpPr>
        <p:spPr>
          <a:xfrm>
            <a:off x="735980" y="991355"/>
            <a:ext cx="11176944" cy="5217428"/>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000"/>
              </a:spcBef>
              <a:spcAft>
                <a:spcPts val="0"/>
              </a:spcAft>
              <a:buSzPts val="2400"/>
              <a:buNone/>
            </a:pPr>
            <a:r>
              <a:rPr lang="fr-FR" sz="2200" dirty="0">
                <a:solidFill>
                  <a:srgbClr val="1EF2B3"/>
                </a:solidFill>
                <a:latin typeface="Century Gothic"/>
                <a:ea typeface="Century Gothic"/>
                <a:cs typeface="Century Gothic"/>
                <a:sym typeface="Century Gothic"/>
              </a:rPr>
              <a:t>9h30	 </a:t>
            </a:r>
            <a:r>
              <a:rPr lang="fr-FR" sz="2200" dirty="0">
                <a:latin typeface="Century Gothic"/>
                <a:ea typeface="Century Gothic"/>
                <a:cs typeface="Century Gothic"/>
                <a:sym typeface="Century Gothic"/>
              </a:rPr>
              <a:t>Accueil et Introduction </a:t>
            </a:r>
            <a:br>
              <a:rPr lang="fr-FR" sz="2200" dirty="0">
                <a:latin typeface="Century Gothic"/>
                <a:ea typeface="Century Gothic"/>
                <a:cs typeface="Century Gothic"/>
                <a:sym typeface="Century Gothic"/>
              </a:rPr>
            </a:br>
            <a:r>
              <a:rPr lang="fr-FR" sz="2200" dirty="0">
                <a:latin typeface="Century Gothic"/>
                <a:ea typeface="Century Gothic"/>
                <a:cs typeface="Century Gothic"/>
                <a:sym typeface="Century Gothic"/>
              </a:rPr>
              <a:t> 	</a:t>
            </a:r>
            <a:r>
              <a:rPr lang="fr-FR" sz="2200" dirty="0"/>
              <a:t>Stéphane CLAUDET BOURGEOIS</a:t>
            </a:r>
            <a:r>
              <a:rPr lang="fr-FR" sz="2200" dirty="0">
                <a:latin typeface="Century Gothic"/>
                <a:ea typeface="Century Gothic"/>
                <a:cs typeface="Century Gothic"/>
                <a:sym typeface="Century Gothic"/>
              </a:rPr>
              <a:t>, </a:t>
            </a:r>
            <a:r>
              <a:rPr lang="fr-FR" sz="2000" dirty="0">
                <a:latin typeface="Century Gothic"/>
                <a:ea typeface="Century Gothic"/>
                <a:cs typeface="Century Gothic"/>
                <a:sym typeface="Century Gothic"/>
              </a:rPr>
              <a:t>Responsable service </a:t>
            </a:r>
            <a:r>
              <a:rPr lang="fr-FR" sz="2000" dirty="0"/>
              <a:t>assainissement</a:t>
            </a:r>
            <a:r>
              <a:rPr lang="fr-FR" sz="2000" dirty="0">
                <a:latin typeface="Century Gothic"/>
                <a:ea typeface="Century Gothic"/>
                <a:cs typeface="Century Gothic"/>
                <a:sym typeface="Century Gothic"/>
              </a:rPr>
              <a:t> du SYSEG</a:t>
            </a:r>
            <a:endParaRPr sz="2000" dirty="0"/>
          </a:p>
          <a:p>
            <a:pPr marL="0" lvl="0" indent="0" algn="l" rtl="0">
              <a:lnSpc>
                <a:spcPct val="120000"/>
              </a:lnSpc>
              <a:spcBef>
                <a:spcPts val="1000"/>
              </a:spcBef>
              <a:spcAft>
                <a:spcPts val="0"/>
              </a:spcAft>
              <a:buSzPts val="2400"/>
              <a:buNone/>
            </a:pPr>
            <a:r>
              <a:rPr lang="fr-FR" sz="2200" dirty="0">
                <a:solidFill>
                  <a:srgbClr val="1EF2B3"/>
                </a:solidFill>
                <a:latin typeface="Century Gothic"/>
                <a:ea typeface="Century Gothic"/>
                <a:cs typeface="Century Gothic"/>
                <a:sym typeface="Century Gothic"/>
              </a:rPr>
              <a:t>9h50	 </a:t>
            </a:r>
            <a:r>
              <a:rPr lang="fr-FR" sz="2200" dirty="0">
                <a:latin typeface="Century Gothic"/>
                <a:ea typeface="Century Gothic"/>
                <a:cs typeface="Century Gothic"/>
                <a:sym typeface="Century Gothic"/>
              </a:rPr>
              <a:t>Tour de table et actualités </a:t>
            </a:r>
            <a:endParaRPr dirty="0"/>
          </a:p>
          <a:p>
            <a:pPr marL="0" lvl="0" indent="0" algn="l" rtl="0">
              <a:lnSpc>
                <a:spcPct val="120000"/>
              </a:lnSpc>
              <a:spcBef>
                <a:spcPts val="1000"/>
              </a:spcBef>
              <a:spcAft>
                <a:spcPts val="0"/>
              </a:spcAft>
              <a:buSzPts val="2400"/>
              <a:buNone/>
            </a:pPr>
            <a:r>
              <a:rPr lang="fr-FR" sz="2200" dirty="0">
                <a:solidFill>
                  <a:srgbClr val="1EF2B3"/>
                </a:solidFill>
                <a:latin typeface="Century Gothic"/>
                <a:ea typeface="Century Gothic"/>
                <a:cs typeface="Century Gothic"/>
                <a:sym typeface="Century Gothic"/>
              </a:rPr>
              <a:t>11h00	 </a:t>
            </a:r>
            <a:r>
              <a:rPr lang="fr-FR" sz="2200" dirty="0">
                <a:latin typeface="Century Gothic"/>
                <a:ea typeface="Century Gothic"/>
                <a:cs typeface="Century Gothic"/>
                <a:sym typeface="Century Gothic"/>
              </a:rPr>
              <a:t>Retour sur le GT de Mars – Argumentaire/Pieuvre</a:t>
            </a:r>
            <a:endParaRPr dirty="0"/>
          </a:p>
          <a:p>
            <a:pPr marL="985838" lvl="0" indent="-985838" algn="l" rtl="0">
              <a:lnSpc>
                <a:spcPct val="120000"/>
              </a:lnSpc>
              <a:spcBef>
                <a:spcPts val="1000"/>
              </a:spcBef>
              <a:spcAft>
                <a:spcPts val="0"/>
              </a:spcAft>
              <a:buSzPts val="2400"/>
              <a:buNone/>
            </a:pPr>
            <a:r>
              <a:rPr lang="fr-FR" sz="2200" dirty="0">
                <a:solidFill>
                  <a:srgbClr val="1EF2B3"/>
                </a:solidFill>
                <a:latin typeface="Century Gothic"/>
                <a:ea typeface="Century Gothic"/>
                <a:cs typeface="Century Gothic"/>
                <a:sym typeface="Century Gothic"/>
              </a:rPr>
              <a:t>11h30	</a:t>
            </a:r>
            <a:r>
              <a:rPr lang="fr-FR" sz="2200" dirty="0">
                <a:latin typeface="Century Gothic"/>
                <a:ea typeface="Century Gothic"/>
                <a:cs typeface="Century Gothic"/>
                <a:sym typeface="Century Gothic"/>
              </a:rPr>
              <a:t>Point sur les évolutions réglementaires</a:t>
            </a:r>
            <a:endParaRPr dirty="0"/>
          </a:p>
          <a:p>
            <a:pPr marL="0" lvl="0" indent="0" algn="l" rtl="0">
              <a:lnSpc>
                <a:spcPct val="120000"/>
              </a:lnSpc>
              <a:spcBef>
                <a:spcPts val="1000"/>
              </a:spcBef>
              <a:spcAft>
                <a:spcPts val="0"/>
              </a:spcAft>
              <a:buSzPts val="2400"/>
              <a:buNone/>
            </a:pPr>
            <a:r>
              <a:rPr lang="fr-FR" sz="2000" dirty="0">
                <a:solidFill>
                  <a:srgbClr val="1EF2B3"/>
                </a:solidFill>
                <a:latin typeface="Century Gothic"/>
                <a:ea typeface="Century Gothic"/>
                <a:cs typeface="Century Gothic"/>
                <a:sym typeface="Century Gothic"/>
              </a:rPr>
              <a:t>PAUSE DÉJEUNER À 12h30</a:t>
            </a:r>
            <a:endParaRPr dirty="0"/>
          </a:p>
          <a:p>
            <a:pPr marL="1076325" lvl="0" indent="-1076325" algn="l" rtl="0">
              <a:lnSpc>
                <a:spcPct val="120000"/>
              </a:lnSpc>
              <a:spcBef>
                <a:spcPts val="1000"/>
              </a:spcBef>
              <a:spcAft>
                <a:spcPts val="0"/>
              </a:spcAft>
              <a:buSzPts val="2400"/>
              <a:buNone/>
            </a:pPr>
            <a:r>
              <a:rPr lang="fr-FR" sz="2200" dirty="0">
                <a:solidFill>
                  <a:srgbClr val="1EF2B3"/>
                </a:solidFill>
                <a:latin typeface="Century Gothic"/>
                <a:ea typeface="Century Gothic"/>
                <a:cs typeface="Century Gothic"/>
                <a:sym typeface="Century Gothic"/>
              </a:rPr>
              <a:t>13h30	</a:t>
            </a:r>
            <a:r>
              <a:rPr lang="fr-FR" sz="2200" dirty="0">
                <a:latin typeface="Century Gothic"/>
                <a:ea typeface="Century Gothic"/>
                <a:cs typeface="Century Gothic"/>
                <a:sym typeface="Century Gothic"/>
              </a:rPr>
              <a:t>REX Logiciel de gestion des Rejets Non Domestiques</a:t>
            </a:r>
            <a:endParaRPr dirty="0"/>
          </a:p>
          <a:p>
            <a:pPr marL="1076325" lvl="0" indent="-1076325" algn="l" rtl="0">
              <a:lnSpc>
                <a:spcPct val="120000"/>
              </a:lnSpc>
              <a:spcBef>
                <a:spcPts val="1000"/>
              </a:spcBef>
              <a:spcAft>
                <a:spcPts val="0"/>
              </a:spcAft>
              <a:buSzPts val="2400"/>
              <a:buNone/>
            </a:pPr>
            <a:r>
              <a:rPr lang="fr-FR" sz="2200" dirty="0">
                <a:solidFill>
                  <a:srgbClr val="1EF2B3"/>
                </a:solidFill>
                <a:latin typeface="Century Gothic"/>
                <a:ea typeface="Century Gothic"/>
                <a:cs typeface="Century Gothic"/>
                <a:sym typeface="Century Gothic"/>
              </a:rPr>
              <a:t>14h30	</a:t>
            </a:r>
            <a:r>
              <a:rPr lang="fr-FR" sz="2200" strike="sngStrike" dirty="0">
                <a:latin typeface="Century Gothic"/>
                <a:ea typeface="Century Gothic"/>
                <a:cs typeface="Century Gothic"/>
                <a:sym typeface="Century Gothic"/>
              </a:rPr>
              <a:t>Définition d’indicateurs pertinents pour les END</a:t>
            </a:r>
            <a:endParaRPr sz="2200" strike="sngStrike" dirty="0">
              <a:latin typeface="Century Gothic"/>
              <a:ea typeface="Century Gothic"/>
              <a:cs typeface="Century Gothic"/>
              <a:sym typeface="Century Gothic"/>
            </a:endParaRPr>
          </a:p>
          <a:p>
            <a:pPr marL="1076325" lvl="0" indent="-1076325" algn="l" rtl="0">
              <a:lnSpc>
                <a:spcPct val="120000"/>
              </a:lnSpc>
              <a:spcBef>
                <a:spcPts val="1000"/>
              </a:spcBef>
              <a:spcAft>
                <a:spcPts val="0"/>
              </a:spcAft>
              <a:buClr>
                <a:schemeClr val="dk1"/>
              </a:buClr>
              <a:buSzPts val="2400"/>
              <a:buFont typeface="Arial"/>
              <a:buNone/>
            </a:pPr>
            <a:r>
              <a:rPr lang="fr-FR" sz="2200" dirty="0">
                <a:solidFill>
                  <a:srgbClr val="1EF2B3"/>
                </a:solidFill>
              </a:rPr>
              <a:t>15h15 	</a:t>
            </a:r>
            <a:r>
              <a:rPr lang="fr-FR" sz="2200" dirty="0"/>
              <a:t>Les VLR – présentation de l’outil Graie</a:t>
            </a:r>
            <a:endParaRPr sz="2200" dirty="0"/>
          </a:p>
          <a:p>
            <a:pPr marL="1076325" lvl="0" indent="-1076325" algn="l" rtl="0">
              <a:lnSpc>
                <a:spcPct val="120000"/>
              </a:lnSpc>
              <a:spcBef>
                <a:spcPts val="1000"/>
              </a:spcBef>
              <a:spcAft>
                <a:spcPts val="0"/>
              </a:spcAft>
              <a:buSzPts val="2400"/>
              <a:buNone/>
            </a:pPr>
            <a:r>
              <a:rPr lang="fr-FR" sz="2200" dirty="0">
                <a:solidFill>
                  <a:srgbClr val="1EF2B3"/>
                </a:solidFill>
                <a:latin typeface="Century Gothic"/>
                <a:ea typeface="Century Gothic"/>
                <a:cs typeface="Century Gothic"/>
                <a:sym typeface="Century Gothic"/>
              </a:rPr>
              <a:t>15h4</a:t>
            </a:r>
            <a:r>
              <a:rPr lang="fr-FR" sz="2200" dirty="0">
                <a:solidFill>
                  <a:srgbClr val="1EF2B3"/>
                </a:solidFill>
              </a:rPr>
              <a:t>5</a:t>
            </a:r>
            <a:r>
              <a:rPr lang="fr-FR" sz="2200" dirty="0">
                <a:solidFill>
                  <a:srgbClr val="1EF2B3"/>
                </a:solidFill>
                <a:latin typeface="Century Gothic"/>
                <a:ea typeface="Century Gothic"/>
                <a:cs typeface="Century Gothic"/>
                <a:sym typeface="Century Gothic"/>
              </a:rPr>
              <a:t> 	</a:t>
            </a:r>
            <a:r>
              <a:rPr lang="fr-FR" sz="2200" dirty="0">
                <a:latin typeface="Century Gothic"/>
                <a:ea typeface="Century Gothic"/>
                <a:cs typeface="Century Gothic"/>
                <a:sym typeface="Century Gothic"/>
              </a:rPr>
              <a:t>L’animation du groupe - Point sur les chantiers en cours &amp; planning</a:t>
            </a:r>
            <a:endParaRPr dirty="0"/>
          </a:p>
          <a:p>
            <a:pPr marL="1076325" lvl="0" indent="-1076325" algn="l" rtl="0">
              <a:lnSpc>
                <a:spcPct val="120000"/>
              </a:lnSpc>
              <a:spcBef>
                <a:spcPts val="1800"/>
              </a:spcBef>
              <a:spcAft>
                <a:spcPts val="0"/>
              </a:spcAft>
              <a:buSzPts val="2400"/>
              <a:buNone/>
            </a:pPr>
            <a:r>
              <a:rPr lang="fr-FR" sz="2000" dirty="0">
                <a:solidFill>
                  <a:srgbClr val="1EF2B3"/>
                </a:solidFill>
                <a:latin typeface="Century Gothic"/>
                <a:ea typeface="Century Gothic"/>
                <a:cs typeface="Century Gothic"/>
                <a:sym typeface="Century Gothic"/>
              </a:rPr>
              <a:t>FIN DE LA RÉUNION À 16h30</a:t>
            </a:r>
            <a:endParaRPr sz="2400" dirty="0">
              <a:latin typeface="Century Gothic"/>
              <a:ea typeface="Century Gothic"/>
              <a:cs typeface="Century Gothic"/>
              <a:sym typeface="Century Gothic"/>
            </a:endParaRPr>
          </a:p>
          <a:p>
            <a:pPr marL="457200" lvl="0" indent="-228600" algn="l" rtl="0">
              <a:lnSpc>
                <a:spcPct val="90000"/>
              </a:lnSpc>
              <a:spcBef>
                <a:spcPts val="1000"/>
              </a:spcBef>
              <a:spcAft>
                <a:spcPts val="0"/>
              </a:spcAft>
              <a:buSzPts val="2400"/>
              <a:buNone/>
            </a:pPr>
            <a:endParaRPr sz="1200" dirty="0"/>
          </a:p>
          <a:p>
            <a:pPr marL="457200" lvl="0" indent="-228600" algn="l" rtl="0">
              <a:lnSpc>
                <a:spcPct val="90000"/>
              </a:lnSpc>
              <a:spcBef>
                <a:spcPts val="1000"/>
              </a:spcBef>
              <a:spcAft>
                <a:spcPts val="0"/>
              </a:spcAft>
              <a:buSzPts val="2400"/>
              <a:buNone/>
            </a:pPr>
            <a:endParaRPr sz="1400" dirty="0"/>
          </a:p>
          <a:p>
            <a:pPr marL="457200" lvl="0" indent="-228600" algn="l" rtl="0">
              <a:lnSpc>
                <a:spcPct val="90000"/>
              </a:lnSpc>
              <a:spcBef>
                <a:spcPts val="1000"/>
              </a:spcBef>
              <a:spcAft>
                <a:spcPts val="0"/>
              </a:spcAft>
              <a:buSzPts val="2400"/>
              <a:buNone/>
            </a:pPr>
            <a:endParaRPr sz="1400" dirty="0"/>
          </a:p>
          <a:p>
            <a:pPr marL="0" lvl="0" indent="0" algn="l" rtl="0">
              <a:lnSpc>
                <a:spcPct val="90000"/>
              </a:lnSpc>
              <a:spcBef>
                <a:spcPts val="1000"/>
              </a:spcBef>
              <a:spcAft>
                <a:spcPts val="0"/>
              </a:spcAft>
              <a:buSzPts val="2400"/>
              <a:buNone/>
            </a:pPr>
            <a:endParaRPr sz="1400" dirty="0"/>
          </a:p>
          <a:p>
            <a:pPr marL="457200" lvl="0" indent="-228600" algn="l" rtl="0">
              <a:lnSpc>
                <a:spcPct val="90000"/>
              </a:lnSpc>
              <a:spcBef>
                <a:spcPts val="1000"/>
              </a:spcBef>
              <a:spcAft>
                <a:spcPts val="0"/>
              </a:spcAft>
              <a:buSzPts val="2400"/>
              <a:buNone/>
            </a:pPr>
            <a:endParaRPr sz="1400" dirty="0"/>
          </a:p>
          <a:p>
            <a:pPr marL="0" lvl="0" indent="0" algn="l" rtl="0">
              <a:lnSpc>
                <a:spcPct val="90000"/>
              </a:lnSpc>
              <a:spcBef>
                <a:spcPts val="1000"/>
              </a:spcBef>
              <a:spcAft>
                <a:spcPts val="0"/>
              </a:spcAft>
              <a:buSzPts val="2400"/>
              <a:buNone/>
            </a:pPr>
            <a:endParaRPr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096E6C1-ADEE-E6FE-E8F1-F24E65504FF9}"/>
              </a:ext>
            </a:extLst>
          </p:cNvPr>
          <p:cNvSpPr>
            <a:spLocks noGrp="1"/>
          </p:cNvSpPr>
          <p:nvPr>
            <p:ph idx="1"/>
          </p:nvPr>
        </p:nvSpPr>
        <p:spPr>
          <a:xfrm>
            <a:off x="987906" y="803868"/>
            <a:ext cx="10902644" cy="4712987"/>
          </a:xfrm>
        </p:spPr>
        <p:txBody>
          <a:bodyPr/>
          <a:lstStyle/>
          <a:p>
            <a:r>
              <a:rPr lang="fr-FR" sz="2000" b="0" dirty="0"/>
              <a:t>Feuille de route économie circulaire mesure 24 </a:t>
            </a:r>
            <a:r>
              <a:rPr lang="fr-FR" sz="2000" b="0" dirty="0">
                <a:sym typeface="Wingdings" panose="05000000000000000000" pitchFamily="2" charset="2"/>
              </a:rPr>
              <a:t> </a:t>
            </a:r>
            <a:r>
              <a:rPr lang="fr-FR" sz="2000" b="0" dirty="0"/>
              <a:t>Pour un pacte de confiance – Rapport d’Alain Marois (avril 2019)</a:t>
            </a:r>
          </a:p>
          <a:p>
            <a:pPr lvl="1"/>
            <a:endParaRPr lang="fr-FR" sz="1800" b="0" dirty="0"/>
          </a:p>
          <a:p>
            <a:endParaRPr lang="fr-FR" sz="1800" b="0" dirty="0"/>
          </a:p>
        </p:txBody>
      </p:sp>
      <p:sp>
        <p:nvSpPr>
          <p:cNvPr id="4" name="Espace réservé du numéro de diapositive 3">
            <a:extLst>
              <a:ext uri="{FF2B5EF4-FFF2-40B4-BE49-F238E27FC236}">
                <a16:creationId xmlns:a16="http://schemas.microsoft.com/office/drawing/2014/main" id="{7E1E4FC2-0559-A636-448B-E9476AE67276}"/>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E8586AA-2B7C-41EC-BF12-E7B258A93A31}" type="slidenum">
              <a:rPr kumimoji="0" lang="fr-FR" sz="1200" b="0" i="0" u="none" strike="noStrike" kern="1200" cap="none" spc="0" normalizeH="0" baseline="0" noProof="0" smtClean="0">
                <a:ln w="0">
                  <a:noFill/>
                </a:ln>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dirty="0">
              <a:ln w="0">
                <a:noFill/>
              </a:ln>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pic>
        <p:nvPicPr>
          <p:cNvPr id="5" name="Image 4">
            <a:extLst>
              <a:ext uri="{FF2B5EF4-FFF2-40B4-BE49-F238E27FC236}">
                <a16:creationId xmlns:a16="http://schemas.microsoft.com/office/drawing/2014/main" id="{9946367E-F7C5-C817-3451-9E622C7F9B0A}"/>
              </a:ext>
            </a:extLst>
          </p:cNvPr>
          <p:cNvPicPr>
            <a:picLocks noChangeAspect="1"/>
          </p:cNvPicPr>
          <p:nvPr/>
        </p:nvPicPr>
        <p:blipFill>
          <a:blip r:embed="rId2"/>
          <a:stretch>
            <a:fillRect/>
          </a:stretch>
        </p:blipFill>
        <p:spPr>
          <a:xfrm>
            <a:off x="2342311" y="1859868"/>
            <a:ext cx="6731351" cy="4200932"/>
          </a:xfrm>
          <a:prstGeom prst="rect">
            <a:avLst/>
          </a:prstGeom>
        </p:spPr>
      </p:pic>
      <p:sp>
        <p:nvSpPr>
          <p:cNvPr id="9" name="Ellipse 8">
            <a:extLst>
              <a:ext uri="{FF2B5EF4-FFF2-40B4-BE49-F238E27FC236}">
                <a16:creationId xmlns:a16="http://schemas.microsoft.com/office/drawing/2014/main" id="{1AE7847F-616C-AD5B-E308-6AD3DE482705}"/>
              </a:ext>
            </a:extLst>
          </p:cNvPr>
          <p:cNvSpPr/>
          <p:nvPr/>
        </p:nvSpPr>
        <p:spPr>
          <a:xfrm>
            <a:off x="1463040" y="2996925"/>
            <a:ext cx="3383280" cy="3246437"/>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350675B4-68A2-CC74-A074-5991D5379BEC}"/>
              </a:ext>
            </a:extLst>
          </p:cNvPr>
          <p:cNvSpPr>
            <a:spLocks noGrp="1"/>
          </p:cNvSpPr>
          <p:nvPr>
            <p:ph type="title"/>
          </p:nvPr>
        </p:nvSpPr>
        <p:spPr>
          <a:xfrm>
            <a:off x="1846201" y="50738"/>
            <a:ext cx="8499598" cy="522018"/>
          </a:xfrm>
        </p:spPr>
        <p:txBody>
          <a:bodyPr/>
          <a:lstStyle/>
          <a:p>
            <a:r>
              <a:rPr lang="fr-FR" dirty="0"/>
              <a:t>Point d’étape décret SOCLE</a:t>
            </a:r>
          </a:p>
        </p:txBody>
      </p:sp>
    </p:spTree>
    <p:extLst>
      <p:ext uri="{BB962C8B-B14F-4D97-AF65-F5344CB8AC3E}">
        <p14:creationId xmlns:p14="http://schemas.microsoft.com/office/powerpoint/2010/main" val="3129518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3CC4AE-B020-5768-D42C-13B42EB4EF92}"/>
              </a:ext>
            </a:extLst>
          </p:cNvPr>
          <p:cNvSpPr>
            <a:spLocks noGrp="1"/>
          </p:cNvSpPr>
          <p:nvPr>
            <p:ph type="title"/>
          </p:nvPr>
        </p:nvSpPr>
        <p:spPr/>
        <p:txBody>
          <a:bodyPr/>
          <a:lstStyle/>
          <a:p>
            <a:r>
              <a:rPr lang="fr-FR" dirty="0"/>
              <a:t>Point d’étape décret SOCLE</a:t>
            </a:r>
          </a:p>
        </p:txBody>
      </p:sp>
      <p:sp>
        <p:nvSpPr>
          <p:cNvPr id="3" name="Espace réservé du contenu 2">
            <a:extLst>
              <a:ext uri="{FF2B5EF4-FFF2-40B4-BE49-F238E27FC236}">
                <a16:creationId xmlns:a16="http://schemas.microsoft.com/office/drawing/2014/main" id="{F8B7C56A-C15A-DD22-DE33-F57308C38694}"/>
              </a:ext>
            </a:extLst>
          </p:cNvPr>
          <p:cNvSpPr>
            <a:spLocks noGrp="1"/>
          </p:cNvSpPr>
          <p:nvPr>
            <p:ph idx="1"/>
          </p:nvPr>
        </p:nvSpPr>
        <p:spPr>
          <a:xfrm>
            <a:off x="803564" y="1168099"/>
            <a:ext cx="10972800" cy="4950272"/>
          </a:xfrm>
        </p:spPr>
        <p:txBody>
          <a:bodyPr>
            <a:normAutofit/>
          </a:bodyPr>
          <a:lstStyle/>
          <a:p>
            <a:pPr algn="just"/>
            <a:r>
              <a:rPr lang="fr-FR" b="0" dirty="0"/>
              <a:t>Loi AGEC du 10 février 2020</a:t>
            </a:r>
          </a:p>
          <a:p>
            <a:pPr lvl="1" algn="just"/>
            <a:r>
              <a:rPr lang="fr-FR" dirty="0"/>
              <a:t>Modifie l’art L255-12 du code rural et de la pêche maritime :</a:t>
            </a:r>
          </a:p>
          <a:p>
            <a:pPr lvl="2" algn="just"/>
            <a:r>
              <a:rPr lang="fr-FR" dirty="0"/>
              <a:t>Sortie des matières fertilisantes ou des supports de culture du statut de déchets </a:t>
            </a:r>
            <a:r>
              <a:rPr lang="fr-FR" b="1" dirty="0"/>
              <a:t>à l'exception de ceux issus de la transformation de boues de station d'épuration seules ou en mélange avec d'autres matières</a:t>
            </a:r>
          </a:p>
          <a:p>
            <a:pPr lvl="1" algn="just"/>
            <a:r>
              <a:rPr lang="fr-FR" dirty="0"/>
              <a:t>Décret du 11 février 2021 qui encadre les possibilités de mélange des boues (prescriptions techniques) en vue de leur épandage dans des unités d’entreposage</a:t>
            </a:r>
          </a:p>
          <a:p>
            <a:pPr lvl="2" algn="just"/>
            <a:r>
              <a:rPr lang="fr-FR" dirty="0"/>
              <a:t>Avec des boues provenant d’autres installations de traitement</a:t>
            </a:r>
          </a:p>
          <a:p>
            <a:pPr lvl="2" algn="just"/>
            <a:r>
              <a:rPr lang="fr-FR" dirty="0"/>
              <a:t>Avec d’autres déchets non dangereux : Le mélange de boues avec d'autres déchets est interdit, peut être autorisé si pris séparément conformes aux prescriptions techniques encadrant l’épandage ET qu’il vise à améliorer les caractéristiques agronomiques des boues à épandre</a:t>
            </a:r>
          </a:p>
          <a:p>
            <a:pPr lvl="2" algn="just"/>
            <a:endParaRPr lang="fr-FR" dirty="0"/>
          </a:p>
          <a:p>
            <a:pPr lvl="2" algn="just"/>
            <a:endParaRPr lang="fr-FR" dirty="0"/>
          </a:p>
        </p:txBody>
      </p:sp>
      <p:sp>
        <p:nvSpPr>
          <p:cNvPr id="4" name="Espace réservé du numéro de diapositive 3">
            <a:extLst>
              <a:ext uri="{FF2B5EF4-FFF2-40B4-BE49-F238E27FC236}">
                <a16:creationId xmlns:a16="http://schemas.microsoft.com/office/drawing/2014/main" id="{0002BEA7-E8B6-ACE8-A15E-06FD26DDA39A}"/>
              </a:ext>
            </a:extLst>
          </p:cNvPr>
          <p:cNvSpPr>
            <a:spLocks noGrp="1"/>
          </p:cNvSpPr>
          <p:nvPr>
            <p:ph type="sldNum" sz="quarter" idx="4"/>
          </p:nvPr>
        </p:nvSpPr>
        <p:spPr>
          <a:xfrm>
            <a:off x="7783033" y="4920597"/>
            <a:ext cx="1360967" cy="202019"/>
          </a:xfrm>
          <a:prstGeom prst="rect">
            <a:avLst/>
          </a:prstGeom>
        </p:spPr>
        <p:txBody>
          <a:bodyPr lIns="36000" tIns="36000" rIns="36000" bIns="36000" anchor="ctr"/>
          <a:lstStyle>
            <a:defPPr>
              <a:defRPr lang="fr-FR"/>
            </a:defPPr>
            <a:lvl1pPr marL="0" algn="r" defTabSz="457200" rtl="0" eaLnBrk="1" latinLnBrk="0" hangingPunct="1">
              <a:defRPr sz="10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ED00CE2-D288-8240-8DDB-93973B975726}" type="slidenum">
              <a:rPr kumimoji="0" lang="fr-FR" sz="10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fr-FR" sz="10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91213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3CC4AE-B020-5768-D42C-13B42EB4EF92}"/>
              </a:ext>
            </a:extLst>
          </p:cNvPr>
          <p:cNvSpPr>
            <a:spLocks noGrp="1"/>
          </p:cNvSpPr>
          <p:nvPr>
            <p:ph type="title"/>
          </p:nvPr>
        </p:nvSpPr>
        <p:spPr/>
        <p:txBody>
          <a:bodyPr/>
          <a:lstStyle/>
          <a:p>
            <a:r>
              <a:rPr lang="fr-FR" dirty="0"/>
              <a:t>Point d’étape décret SOCLE</a:t>
            </a:r>
          </a:p>
        </p:txBody>
      </p:sp>
      <p:sp>
        <p:nvSpPr>
          <p:cNvPr id="3" name="Espace réservé du contenu 2">
            <a:extLst>
              <a:ext uri="{FF2B5EF4-FFF2-40B4-BE49-F238E27FC236}">
                <a16:creationId xmlns:a16="http://schemas.microsoft.com/office/drawing/2014/main" id="{F8B7C56A-C15A-DD22-DE33-F57308C38694}"/>
              </a:ext>
            </a:extLst>
          </p:cNvPr>
          <p:cNvSpPr>
            <a:spLocks noGrp="1"/>
          </p:cNvSpPr>
          <p:nvPr>
            <p:ph idx="1"/>
          </p:nvPr>
        </p:nvSpPr>
        <p:spPr>
          <a:xfrm>
            <a:off x="803564" y="1168099"/>
            <a:ext cx="10972800" cy="4950272"/>
          </a:xfrm>
        </p:spPr>
        <p:txBody>
          <a:bodyPr>
            <a:normAutofit/>
          </a:bodyPr>
          <a:lstStyle/>
          <a:p>
            <a:pPr lvl="1" algn="just"/>
            <a:r>
              <a:rPr lang="fr-FR" dirty="0"/>
              <a:t>Décrets visant la révision référentiels réglementaires sur l'innocuité environnementale et sanitaire applicables, en vue de leur usage au sol, aux boues d'épuration, en particulier industrielles et urbaines, seules ou en mélanges, brutes ou transformées (si boues ne respectent pas les nouveaux seuils, épandage interdit)</a:t>
            </a:r>
          </a:p>
          <a:p>
            <a:pPr lvl="2" algn="just"/>
            <a:r>
              <a:rPr lang="fr-FR" dirty="0"/>
              <a:t>Attendus depuis juillet 2021 et après plusieurs versions, la consultation publique des nouveaux projets de textes encadrant l’innocuité et l’efficacité des matières fertilisantes et des supports de culture (décret SOCLE) s’est achevée fin 2023.</a:t>
            </a:r>
          </a:p>
          <a:p>
            <a:pPr lvl="2" algn="just"/>
            <a:endParaRPr lang="fr-FR" dirty="0"/>
          </a:p>
          <a:p>
            <a:pPr lvl="2" algn="just"/>
            <a:endParaRPr lang="fr-FR" dirty="0"/>
          </a:p>
        </p:txBody>
      </p:sp>
      <p:sp>
        <p:nvSpPr>
          <p:cNvPr id="4" name="Espace réservé du numéro de diapositive 3">
            <a:extLst>
              <a:ext uri="{FF2B5EF4-FFF2-40B4-BE49-F238E27FC236}">
                <a16:creationId xmlns:a16="http://schemas.microsoft.com/office/drawing/2014/main" id="{0002BEA7-E8B6-ACE8-A15E-06FD26DDA39A}"/>
              </a:ext>
            </a:extLst>
          </p:cNvPr>
          <p:cNvSpPr>
            <a:spLocks noGrp="1"/>
          </p:cNvSpPr>
          <p:nvPr>
            <p:ph type="sldNum" sz="quarter" idx="4"/>
          </p:nvPr>
        </p:nvSpPr>
        <p:spPr>
          <a:xfrm>
            <a:off x="10737248" y="6568526"/>
            <a:ext cx="1360967" cy="202019"/>
          </a:xfrm>
          <a:prstGeom prst="rect">
            <a:avLst/>
          </a:prstGeom>
        </p:spPr>
        <p:txBody>
          <a:bodyPr lIns="36000" tIns="36000" rIns="36000" bIns="36000" anchor="ctr"/>
          <a:lstStyle>
            <a:defPPr>
              <a:defRPr lang="fr-FR"/>
            </a:defPPr>
            <a:lvl1pPr marL="0" algn="r" defTabSz="457200" rtl="0" eaLnBrk="1" latinLnBrk="0" hangingPunct="1">
              <a:defRPr sz="10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ED00CE2-D288-8240-8DDB-93973B975726}" type="slidenum">
              <a:rPr kumimoji="0" lang="fr-FR" sz="10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fr-FR" sz="10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44065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3CC4AE-B020-5768-D42C-13B42EB4EF92}"/>
              </a:ext>
            </a:extLst>
          </p:cNvPr>
          <p:cNvSpPr>
            <a:spLocks noGrp="1"/>
          </p:cNvSpPr>
          <p:nvPr>
            <p:ph type="title"/>
          </p:nvPr>
        </p:nvSpPr>
        <p:spPr/>
        <p:txBody>
          <a:bodyPr/>
          <a:lstStyle/>
          <a:p>
            <a:r>
              <a:rPr lang="fr-FR" dirty="0"/>
              <a:t>Point d’étape décret SOCLE</a:t>
            </a:r>
          </a:p>
        </p:txBody>
      </p:sp>
      <p:sp>
        <p:nvSpPr>
          <p:cNvPr id="3" name="Espace réservé du contenu 2">
            <a:extLst>
              <a:ext uri="{FF2B5EF4-FFF2-40B4-BE49-F238E27FC236}">
                <a16:creationId xmlns:a16="http://schemas.microsoft.com/office/drawing/2014/main" id="{F8B7C56A-C15A-DD22-DE33-F57308C38694}"/>
              </a:ext>
            </a:extLst>
          </p:cNvPr>
          <p:cNvSpPr>
            <a:spLocks noGrp="1"/>
          </p:cNvSpPr>
          <p:nvPr>
            <p:ph idx="1"/>
          </p:nvPr>
        </p:nvSpPr>
        <p:spPr>
          <a:xfrm>
            <a:off x="1929284" y="1271622"/>
            <a:ext cx="9847080" cy="5392697"/>
          </a:xfrm>
        </p:spPr>
        <p:txBody>
          <a:bodyPr>
            <a:normAutofit/>
          </a:bodyPr>
          <a:lstStyle/>
          <a:p>
            <a:pPr lvl="2" algn="just">
              <a:spcBef>
                <a:spcPts val="600"/>
              </a:spcBef>
            </a:pPr>
            <a:r>
              <a:rPr lang="fr-FR" sz="2133" dirty="0"/>
              <a:t>1 décret qui prévoit des catégories différentes (A1, A2, B1 et B2) suivant les qualités agronomiques et d’innocuité au regard des usages qui peuvent y être associés </a:t>
            </a:r>
          </a:p>
          <a:p>
            <a:pPr lvl="3" algn="just">
              <a:spcBef>
                <a:spcPts val="600"/>
              </a:spcBef>
            </a:pPr>
            <a:r>
              <a:rPr lang="fr-FR" sz="2000" dirty="0"/>
              <a:t>1° Catégorie A1 : utilisation par des utilisateurs professionnels ou non professionnels. Les matières fabriquées à partir de déchet satisfont aux critères de sortie de statut de déchet définis par arrêté des ministres chargés de l’agriculture et de l’environnement ;</a:t>
            </a:r>
          </a:p>
          <a:p>
            <a:pPr lvl="3" algn="just">
              <a:spcBef>
                <a:spcPts val="1200"/>
              </a:spcBef>
            </a:pPr>
            <a:r>
              <a:rPr lang="fr-FR" sz="1867" dirty="0"/>
              <a:t>2° Catégorie A2 : utilisation réservée à un usage professionnel, en dehors d’un plan d’épandage ;</a:t>
            </a:r>
          </a:p>
          <a:p>
            <a:pPr lvl="3" algn="just">
              <a:spcBef>
                <a:spcPts val="600"/>
              </a:spcBef>
            </a:pPr>
            <a:r>
              <a:rPr lang="fr-FR" sz="1867" dirty="0"/>
              <a:t>3° Catégorie B1 : usage professionnel dans le cadre d’un plan d’épandage mentionné par le 5° de l’article L. 255-5 des matières listées à l’annexe.</a:t>
            </a:r>
          </a:p>
          <a:p>
            <a:pPr lvl="3" algn="just">
              <a:spcBef>
                <a:spcPts val="600"/>
              </a:spcBef>
            </a:pPr>
            <a:r>
              <a:rPr lang="fr-FR" sz="1867" dirty="0"/>
              <a:t>4° Catégorie B2 : usage professionnel dans le cadre d’un plan d’épandage mentionné par le 5° de l’article L. 255-5 de matières autres que celles de la catégorie B1</a:t>
            </a:r>
          </a:p>
        </p:txBody>
      </p:sp>
      <p:sp>
        <p:nvSpPr>
          <p:cNvPr id="4" name="Espace réservé du numéro de diapositive 3">
            <a:extLst>
              <a:ext uri="{FF2B5EF4-FFF2-40B4-BE49-F238E27FC236}">
                <a16:creationId xmlns:a16="http://schemas.microsoft.com/office/drawing/2014/main" id="{0002BEA7-E8B6-ACE8-A15E-06FD26DDA39A}"/>
              </a:ext>
            </a:extLst>
          </p:cNvPr>
          <p:cNvSpPr>
            <a:spLocks noGrp="1"/>
          </p:cNvSpPr>
          <p:nvPr>
            <p:ph type="sldNum" sz="quarter" idx="4"/>
          </p:nvPr>
        </p:nvSpPr>
        <p:spPr>
          <a:xfrm>
            <a:off x="10831033" y="6633311"/>
            <a:ext cx="1360967" cy="202019"/>
          </a:xfrm>
          <a:prstGeom prst="rect">
            <a:avLst/>
          </a:prstGeom>
        </p:spPr>
        <p:txBody>
          <a:bodyPr lIns="36000" tIns="36000" rIns="36000" bIns="36000" anchor="ctr"/>
          <a:lstStyle>
            <a:defPPr>
              <a:defRPr lang="fr-FR"/>
            </a:defPPr>
            <a:lvl1pPr marL="0" algn="r" defTabSz="457200" rtl="0" eaLnBrk="1" latinLnBrk="0" hangingPunct="1">
              <a:defRPr sz="10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ED00CE2-D288-8240-8DDB-93973B975726}" type="slidenum">
              <a:rPr kumimoji="0" lang="fr-FR" sz="10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fr-FR"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
        <p:nvSpPr>
          <p:cNvPr id="5" name="ZoneTexte 4">
            <a:extLst>
              <a:ext uri="{FF2B5EF4-FFF2-40B4-BE49-F238E27FC236}">
                <a16:creationId xmlns:a16="http://schemas.microsoft.com/office/drawing/2014/main" id="{D75FF8BD-D215-CA8B-6AC1-191E01C6B6CE}"/>
              </a:ext>
            </a:extLst>
          </p:cNvPr>
          <p:cNvSpPr txBox="1"/>
          <p:nvPr/>
        </p:nvSpPr>
        <p:spPr>
          <a:xfrm>
            <a:off x="599305" y="4711760"/>
            <a:ext cx="1923876" cy="671582"/>
          </a:xfrm>
          <a:prstGeom prst="rect">
            <a:avLst/>
          </a:prstGeom>
          <a:noFill/>
        </p:spPr>
        <p:txBody>
          <a:bodyPr wrap="square" lIns="48000" tIns="48000" rIns="48000" bIns="48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67" b="1" i="0" u="none" strike="noStrike" kern="1200" cap="none" spc="0" normalizeH="0" baseline="0" noProof="0" dirty="0">
                <a:ln>
                  <a:noFill/>
                </a:ln>
                <a:solidFill>
                  <a:srgbClr val="006D7F"/>
                </a:solidFill>
                <a:effectLst/>
                <a:uLnTx/>
                <a:uFillTx/>
                <a:latin typeface="Calibri" panose="020F0502020204030204"/>
                <a:ea typeface="+mn-ea"/>
                <a:cs typeface="+mn-cs"/>
                <a:sym typeface="Wingdings" panose="05000000000000000000" pitchFamily="2" charset="2"/>
              </a:rPr>
              <a:t></a:t>
            </a:r>
            <a:r>
              <a:rPr kumimoji="0" lang="fr-FR" sz="1867" b="1" i="0" u="none" strike="noStrike" kern="1200" cap="none" spc="0" normalizeH="0" baseline="0" noProof="0" dirty="0">
                <a:ln>
                  <a:noFill/>
                </a:ln>
                <a:solidFill>
                  <a:srgbClr val="006D7F"/>
                </a:solidFill>
                <a:effectLst/>
                <a:uLnTx/>
                <a:uFillTx/>
                <a:latin typeface="Calibri" panose="020F0502020204030204"/>
                <a:ea typeface="+mn-ea"/>
                <a:cs typeface="+mn-cs"/>
              </a:rPr>
              <a:t> Boues de STEU (y compris indus)</a:t>
            </a:r>
          </a:p>
        </p:txBody>
      </p:sp>
      <p:sp>
        <p:nvSpPr>
          <p:cNvPr id="6" name="ZoneTexte 5">
            <a:extLst>
              <a:ext uri="{FF2B5EF4-FFF2-40B4-BE49-F238E27FC236}">
                <a16:creationId xmlns:a16="http://schemas.microsoft.com/office/drawing/2014/main" id="{A1BF8035-F8A6-63B9-94FC-95933CD6DCE5}"/>
              </a:ext>
            </a:extLst>
          </p:cNvPr>
          <p:cNvSpPr txBox="1"/>
          <p:nvPr/>
        </p:nvSpPr>
        <p:spPr>
          <a:xfrm>
            <a:off x="247857" y="4058402"/>
            <a:ext cx="2626772" cy="384260"/>
          </a:xfrm>
          <a:prstGeom prst="rect">
            <a:avLst/>
          </a:prstGeom>
          <a:noFill/>
        </p:spPr>
        <p:txBody>
          <a:bodyPr wrap="square" lIns="48000" tIns="48000" rIns="48000" bIns="48000"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1867"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r>
              <a:rPr kumimoji="0" lang="fr-FR" sz="1867" b="0" i="0" u="none" strike="noStrike" kern="1200" cap="none" spc="0" normalizeH="0" baseline="0" noProof="0" dirty="0">
                <a:ln>
                  <a:noFill/>
                </a:ln>
                <a:solidFill>
                  <a:prstClr val="black"/>
                </a:solidFill>
                <a:effectLst/>
                <a:uLnTx/>
                <a:uFillTx/>
                <a:latin typeface="Calibri" panose="020F0502020204030204"/>
                <a:ea typeface="+mn-ea"/>
                <a:cs typeface="+mn-cs"/>
              </a:rPr>
              <a:t> « déchets » agricoles</a:t>
            </a:r>
          </a:p>
        </p:txBody>
      </p:sp>
    </p:spTree>
    <p:extLst>
      <p:ext uri="{BB962C8B-B14F-4D97-AF65-F5344CB8AC3E}">
        <p14:creationId xmlns:p14="http://schemas.microsoft.com/office/powerpoint/2010/main" val="935300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3CC4AE-B020-5768-D42C-13B42EB4EF92}"/>
              </a:ext>
            </a:extLst>
          </p:cNvPr>
          <p:cNvSpPr>
            <a:spLocks noGrp="1"/>
          </p:cNvSpPr>
          <p:nvPr>
            <p:ph type="title"/>
          </p:nvPr>
        </p:nvSpPr>
        <p:spPr/>
        <p:txBody>
          <a:bodyPr/>
          <a:lstStyle/>
          <a:p>
            <a:r>
              <a:rPr kumimoji="0" lang="fr-FR" sz="2000" b="1" i="0" u="none" strike="noStrike" kern="1200" cap="all"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Point d’étape décret SOCLE</a:t>
            </a:r>
            <a:endParaRPr lang="fr-FR" dirty="0"/>
          </a:p>
        </p:txBody>
      </p:sp>
      <p:sp>
        <p:nvSpPr>
          <p:cNvPr id="3" name="Espace réservé du contenu 2">
            <a:extLst>
              <a:ext uri="{FF2B5EF4-FFF2-40B4-BE49-F238E27FC236}">
                <a16:creationId xmlns:a16="http://schemas.microsoft.com/office/drawing/2014/main" id="{F8B7C56A-C15A-DD22-DE33-F57308C38694}"/>
              </a:ext>
            </a:extLst>
          </p:cNvPr>
          <p:cNvSpPr>
            <a:spLocks noGrp="1"/>
          </p:cNvSpPr>
          <p:nvPr>
            <p:ph idx="1"/>
          </p:nvPr>
        </p:nvSpPr>
        <p:spPr>
          <a:xfrm>
            <a:off x="803564" y="1000318"/>
            <a:ext cx="10972800" cy="5392697"/>
          </a:xfrm>
        </p:spPr>
        <p:txBody>
          <a:bodyPr>
            <a:normAutofit/>
          </a:bodyPr>
          <a:lstStyle/>
          <a:p>
            <a:pPr lvl="2" algn="just"/>
            <a:r>
              <a:rPr lang="fr-FR" sz="2133" dirty="0"/>
              <a:t>1 décret qui fixe les responsabilités applicables aux metteurs sur le marchés et producteurs de matières fertilisantes et supports de culture.</a:t>
            </a:r>
          </a:p>
          <a:p>
            <a:pPr marL="623888" lvl="2" indent="0" algn="just">
              <a:buNone/>
            </a:pPr>
            <a:endParaRPr lang="fr-FR" sz="2133" dirty="0"/>
          </a:p>
          <a:p>
            <a:pPr marL="846138" marR="0" lvl="2" indent="-222250" algn="just" defTabSz="914400" rtl="0" eaLnBrk="1" fontAlgn="auto" latinLnBrk="0" hangingPunct="1">
              <a:lnSpc>
                <a:spcPct val="90000"/>
              </a:lnSpc>
              <a:spcBef>
                <a:spcPts val="500"/>
              </a:spcBef>
              <a:spcAft>
                <a:spcPts val="0"/>
              </a:spcAft>
              <a:buClrTx/>
              <a:buSzTx/>
              <a:buFont typeface="Police système Courant"/>
              <a:buChar char="&gt;"/>
              <a:tabLst/>
              <a:defRPr/>
            </a:pPr>
            <a:r>
              <a:rPr kumimoji="0" lang="fr-FR" sz="2133"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rPr>
              <a:t>L’arrêté « innocuité » précise les seuils d’innocuité applicables par catégorie de matière et par contaminant (éléments traces métalliques, composés traces organiques, micro-organismes pathogènes, inertes et impuretés). La définition de l’innocuité porte sur les qualités physico-chimiques et microbiologiques adaptées aux matières et en fonction des connaissances scientifiques actuelles. Cet arrêté définit les méthodes d’analyse, les critères de sortie du statut de déchet et ajoute des exigences le suivi de la qualité et de la conformité des matières..</a:t>
            </a:r>
            <a:endParaRPr kumimoji="0" lang="fr-FR" sz="1867" b="0" i="0" u="none" strike="noStrike" kern="1200" cap="none" spc="0" normalizeH="0" baseline="0" noProof="0" dirty="0">
              <a:ln>
                <a:noFill/>
              </a:ln>
              <a:solidFill>
                <a:srgbClr val="595959"/>
              </a:solidFill>
              <a:effectLst/>
              <a:uLnTx/>
              <a:uFillTx/>
              <a:latin typeface="Arial" panose="020B0604020202020204" pitchFamily="34" charset="0"/>
              <a:ea typeface="+mn-ea"/>
              <a:cs typeface="Arial" panose="020B0604020202020204" pitchFamily="34" charset="0"/>
            </a:endParaRPr>
          </a:p>
          <a:p>
            <a:pPr lvl="2" algn="just"/>
            <a:endParaRPr lang="fr-FR" sz="1867" dirty="0"/>
          </a:p>
        </p:txBody>
      </p:sp>
      <p:sp>
        <p:nvSpPr>
          <p:cNvPr id="4" name="Espace réservé du numéro de diapositive 3">
            <a:extLst>
              <a:ext uri="{FF2B5EF4-FFF2-40B4-BE49-F238E27FC236}">
                <a16:creationId xmlns:a16="http://schemas.microsoft.com/office/drawing/2014/main" id="{0002BEA7-E8B6-ACE8-A15E-06FD26DDA39A}"/>
              </a:ext>
            </a:extLst>
          </p:cNvPr>
          <p:cNvSpPr>
            <a:spLocks noGrp="1"/>
          </p:cNvSpPr>
          <p:nvPr>
            <p:ph type="sldNum" sz="quarter" idx="4"/>
          </p:nvPr>
        </p:nvSpPr>
        <p:spPr>
          <a:xfrm>
            <a:off x="10727200" y="6513809"/>
            <a:ext cx="1360967" cy="202019"/>
          </a:xfrm>
          <a:prstGeom prst="rect">
            <a:avLst/>
          </a:prstGeom>
        </p:spPr>
        <p:txBody>
          <a:bodyPr lIns="36000" tIns="36000" rIns="36000" bIns="36000" anchor="ctr"/>
          <a:lstStyle>
            <a:defPPr>
              <a:defRPr lang="fr-FR"/>
            </a:defPPr>
            <a:lvl1pPr marL="0" algn="r" defTabSz="457200" rtl="0" eaLnBrk="1" latinLnBrk="0" hangingPunct="1">
              <a:defRPr sz="10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ED00CE2-D288-8240-8DDB-93973B975726}" type="slidenum">
              <a:rPr kumimoji="0" lang="fr-FR" sz="10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fr-FR"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03182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3CC4AE-B020-5768-D42C-13B42EB4EF92}"/>
              </a:ext>
            </a:extLst>
          </p:cNvPr>
          <p:cNvSpPr>
            <a:spLocks noGrp="1"/>
          </p:cNvSpPr>
          <p:nvPr>
            <p:ph type="title"/>
          </p:nvPr>
        </p:nvSpPr>
        <p:spPr/>
        <p:txBody>
          <a:bodyPr/>
          <a:lstStyle/>
          <a:p>
            <a:r>
              <a:rPr kumimoji="0" lang="fr-FR" sz="2000" b="1" i="0" u="none" strike="noStrike" kern="1200" cap="all"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Point d’étape décret SOCLE</a:t>
            </a:r>
            <a:endParaRPr lang="fr-FR" dirty="0"/>
          </a:p>
        </p:txBody>
      </p:sp>
      <p:sp>
        <p:nvSpPr>
          <p:cNvPr id="4" name="Espace réservé du numéro de diapositive 3">
            <a:extLst>
              <a:ext uri="{FF2B5EF4-FFF2-40B4-BE49-F238E27FC236}">
                <a16:creationId xmlns:a16="http://schemas.microsoft.com/office/drawing/2014/main" id="{0002BEA7-E8B6-ACE8-A15E-06FD26DDA39A}"/>
              </a:ext>
            </a:extLst>
          </p:cNvPr>
          <p:cNvSpPr>
            <a:spLocks noGrp="1"/>
          </p:cNvSpPr>
          <p:nvPr>
            <p:ph type="sldNum" sz="quarter" idx="4"/>
          </p:nvPr>
        </p:nvSpPr>
        <p:spPr>
          <a:xfrm>
            <a:off x="10747296" y="6578576"/>
            <a:ext cx="1360967" cy="202019"/>
          </a:xfrm>
          <a:prstGeom prst="rect">
            <a:avLst/>
          </a:prstGeom>
        </p:spPr>
        <p:txBody>
          <a:bodyPr lIns="36000" tIns="36000" rIns="36000" bIns="36000" anchor="ctr"/>
          <a:lstStyle>
            <a:defPPr>
              <a:defRPr lang="fr-FR"/>
            </a:defPPr>
            <a:lvl1pPr marL="0" algn="r" defTabSz="457200" rtl="0" eaLnBrk="1" latinLnBrk="0" hangingPunct="1">
              <a:defRPr sz="10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ED00CE2-D288-8240-8DDB-93973B975726}" type="slidenum">
              <a:rPr kumimoji="0" lang="fr-FR" sz="10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fr-FR"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graphicFrame>
        <p:nvGraphicFramePr>
          <p:cNvPr id="5" name="Tableau 4">
            <a:extLst>
              <a:ext uri="{FF2B5EF4-FFF2-40B4-BE49-F238E27FC236}">
                <a16:creationId xmlns:a16="http://schemas.microsoft.com/office/drawing/2014/main" id="{580A3D95-1A6E-45C8-FD07-3E22657A9A72}"/>
              </a:ext>
            </a:extLst>
          </p:cNvPr>
          <p:cNvGraphicFramePr>
            <a:graphicFrameLocks noGrp="1"/>
          </p:cNvGraphicFramePr>
          <p:nvPr/>
        </p:nvGraphicFramePr>
        <p:xfrm>
          <a:off x="454833" y="1083585"/>
          <a:ext cx="5474155" cy="4435472"/>
        </p:xfrm>
        <a:graphic>
          <a:graphicData uri="http://schemas.openxmlformats.org/drawingml/2006/table">
            <a:tbl>
              <a:tblPr firstRow="1" bandRow="1">
                <a:tableStyleId>{7DF18680-E054-41AD-8BC1-D1AEF772440D}</a:tableStyleId>
              </a:tblPr>
              <a:tblGrid>
                <a:gridCol w="1602771">
                  <a:extLst>
                    <a:ext uri="{9D8B030D-6E8A-4147-A177-3AD203B41FA5}">
                      <a16:colId xmlns:a16="http://schemas.microsoft.com/office/drawing/2014/main" val="2438636153"/>
                    </a:ext>
                  </a:extLst>
                </a:gridCol>
                <a:gridCol w="1769193">
                  <a:extLst>
                    <a:ext uri="{9D8B030D-6E8A-4147-A177-3AD203B41FA5}">
                      <a16:colId xmlns:a16="http://schemas.microsoft.com/office/drawing/2014/main" val="1220225200"/>
                    </a:ext>
                  </a:extLst>
                </a:gridCol>
                <a:gridCol w="2102191">
                  <a:extLst>
                    <a:ext uri="{9D8B030D-6E8A-4147-A177-3AD203B41FA5}">
                      <a16:colId xmlns:a16="http://schemas.microsoft.com/office/drawing/2014/main" val="489444333"/>
                    </a:ext>
                  </a:extLst>
                </a:gridCol>
              </a:tblGrid>
              <a:tr h="568960">
                <a:tc gridSpan="3">
                  <a:txBody>
                    <a:bodyPr/>
                    <a:lstStyle/>
                    <a:p>
                      <a:r>
                        <a:rPr lang="fr-FR" sz="1500" dirty="0">
                          <a:solidFill>
                            <a:schemeClr val="bg1"/>
                          </a:solidFill>
                        </a:rPr>
                        <a:t>Teneurs maximales en éléments traces métalliques (en mg/kg de matière sèche)</a:t>
                      </a:r>
                    </a:p>
                  </a:txBody>
                  <a:tcPr marL="121920" marR="121920" marT="60960" marB="60960">
                    <a:solidFill>
                      <a:srgbClr val="006E7F"/>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31892865"/>
                  </a:ext>
                </a:extLst>
              </a:tr>
              <a:tr h="345440">
                <a:tc>
                  <a:txBody>
                    <a:bodyPr/>
                    <a:lstStyle/>
                    <a:p>
                      <a:endParaRPr lang="fr-FR" sz="1500" dirty="0">
                        <a:solidFill>
                          <a:schemeClr val="tx1"/>
                        </a:solidFill>
                      </a:endParaRP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solidFill>
                            <a:schemeClr val="tx1"/>
                          </a:solidFill>
                        </a:rPr>
                        <a:t>Teneurs max</a:t>
                      </a: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solidFill>
                            <a:schemeClr val="tx1"/>
                          </a:solidFill>
                        </a:rPr>
                        <a:t>Teneurs actuelles</a:t>
                      </a: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3680766070"/>
                  </a:ext>
                </a:extLst>
              </a:tr>
              <a:tr h="345440">
                <a:tc>
                  <a:txBody>
                    <a:bodyPr/>
                    <a:lstStyle/>
                    <a:p>
                      <a:r>
                        <a:rPr lang="fr-FR" sz="1500" dirty="0">
                          <a:solidFill>
                            <a:schemeClr val="tx1"/>
                          </a:solidFill>
                        </a:rPr>
                        <a:t>Cd</a:t>
                      </a: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solidFill>
                            <a:schemeClr val="tx1"/>
                          </a:solidFill>
                        </a:rPr>
                        <a:t>5</a:t>
                      </a: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solidFill>
                            <a:schemeClr val="tx1"/>
                          </a:solidFill>
                        </a:rPr>
                        <a:t>10</a:t>
                      </a: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2388766963"/>
                  </a:ext>
                </a:extLst>
              </a:tr>
              <a:tr h="345440">
                <a:tc>
                  <a:txBody>
                    <a:bodyPr/>
                    <a:lstStyle/>
                    <a:p>
                      <a:pPr algn="r"/>
                      <a:r>
                        <a:rPr lang="fr-FR" sz="1500" dirty="0">
                          <a:solidFill>
                            <a:schemeClr val="tx1"/>
                          </a:solidFill>
                        </a:rPr>
                        <a:t>Cr (1)   Cr Total</a:t>
                      </a: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solidFill>
                            <a:schemeClr val="tx1"/>
                          </a:solidFill>
                        </a:rPr>
                        <a:t>800</a:t>
                      </a: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solidFill>
                            <a:schemeClr val="tx1"/>
                          </a:solidFill>
                        </a:rPr>
                        <a:t>1 000</a:t>
                      </a: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806034186"/>
                  </a:ext>
                </a:extLst>
              </a:tr>
              <a:tr h="325120">
                <a:tc>
                  <a:txBody>
                    <a:bodyPr/>
                    <a:lstStyle/>
                    <a:p>
                      <a:pPr algn="ctr"/>
                      <a:r>
                        <a:rPr lang="fr-FR" sz="1300" dirty="0">
                          <a:solidFill>
                            <a:schemeClr val="tx1"/>
                          </a:solidFill>
                        </a:rPr>
                        <a:t>ou</a:t>
                      </a: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endParaRPr lang="fr-FR" sz="1300" dirty="0">
                        <a:solidFill>
                          <a:schemeClr val="tx1"/>
                        </a:solidFill>
                      </a:endParaRP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endParaRPr lang="fr-FR" sz="1300" dirty="0">
                        <a:solidFill>
                          <a:schemeClr val="tx1"/>
                        </a:solidFill>
                      </a:endParaRP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1961236741"/>
                  </a:ext>
                </a:extLst>
              </a:tr>
              <a:tr h="345440">
                <a:tc>
                  <a:txBody>
                    <a:bodyPr/>
                    <a:lstStyle/>
                    <a:p>
                      <a:pPr algn="r"/>
                      <a:r>
                        <a:rPr lang="fr-FR" sz="1500" dirty="0">
                          <a:solidFill>
                            <a:schemeClr val="tx1"/>
                          </a:solidFill>
                        </a:rPr>
                        <a:t>Cr VI</a:t>
                      </a: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solidFill>
                            <a:schemeClr val="tx1"/>
                          </a:solidFill>
                        </a:rPr>
                        <a:t>2</a:t>
                      </a: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solidFill>
                            <a:schemeClr val="tx1"/>
                          </a:solidFill>
                        </a:rPr>
                        <a:t>Pas recherché</a:t>
                      </a: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161296251"/>
                  </a:ext>
                </a:extLst>
              </a:tr>
              <a:tr h="345440">
                <a:tc>
                  <a:txBody>
                    <a:bodyPr/>
                    <a:lstStyle/>
                    <a:p>
                      <a:r>
                        <a:rPr lang="fr-FR" sz="1500" dirty="0">
                          <a:solidFill>
                            <a:schemeClr val="tx1"/>
                          </a:solidFill>
                        </a:rPr>
                        <a:t>Hg</a:t>
                      </a: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solidFill>
                            <a:schemeClr val="tx1"/>
                          </a:solidFill>
                        </a:rPr>
                        <a:t>5</a:t>
                      </a: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solidFill>
                            <a:schemeClr val="tx1"/>
                          </a:solidFill>
                        </a:rPr>
                        <a:t>10</a:t>
                      </a: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2777348354"/>
                  </a:ext>
                </a:extLst>
              </a:tr>
              <a:tr h="345440">
                <a:tc>
                  <a:txBody>
                    <a:bodyPr/>
                    <a:lstStyle/>
                    <a:p>
                      <a:r>
                        <a:rPr lang="fr-FR" sz="1500" dirty="0">
                          <a:solidFill>
                            <a:schemeClr val="tx1"/>
                          </a:solidFill>
                        </a:rPr>
                        <a:t>Ni</a:t>
                      </a: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solidFill>
                            <a:schemeClr val="tx1"/>
                          </a:solidFill>
                        </a:rPr>
                        <a:t>200</a:t>
                      </a: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solidFill>
                            <a:schemeClr val="tx1"/>
                          </a:solidFill>
                        </a:rPr>
                        <a:t>200</a:t>
                      </a: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2675358145"/>
                  </a:ext>
                </a:extLst>
              </a:tr>
              <a:tr h="345440">
                <a:tc>
                  <a:txBody>
                    <a:bodyPr/>
                    <a:lstStyle/>
                    <a:p>
                      <a:r>
                        <a:rPr lang="fr-FR" sz="1500" dirty="0">
                          <a:solidFill>
                            <a:schemeClr val="tx1"/>
                          </a:solidFill>
                        </a:rPr>
                        <a:t>Pb</a:t>
                      </a: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solidFill>
                            <a:schemeClr val="tx1"/>
                          </a:solidFill>
                        </a:rPr>
                        <a:t>500</a:t>
                      </a: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solidFill>
                            <a:schemeClr val="tx1"/>
                          </a:solidFill>
                        </a:rPr>
                        <a:t>800</a:t>
                      </a: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3697399338"/>
                  </a:ext>
                </a:extLst>
              </a:tr>
              <a:tr h="345440">
                <a:tc>
                  <a:txBody>
                    <a:bodyPr/>
                    <a:lstStyle/>
                    <a:p>
                      <a:r>
                        <a:rPr lang="fr-FR" sz="1500" dirty="0">
                          <a:solidFill>
                            <a:schemeClr val="tx1"/>
                          </a:solidFill>
                        </a:rPr>
                        <a:t>As </a:t>
                      </a:r>
                      <a:r>
                        <a:rPr lang="fr-FR" sz="1500" dirty="0" err="1">
                          <a:solidFill>
                            <a:schemeClr val="tx1"/>
                          </a:solidFill>
                        </a:rPr>
                        <a:t>Inorg</a:t>
                      </a:r>
                      <a:r>
                        <a:rPr lang="fr-FR" sz="1500" dirty="0">
                          <a:solidFill>
                            <a:schemeClr val="tx1"/>
                          </a:solidFill>
                        </a:rPr>
                        <a:t> </a:t>
                      </a:r>
                      <a:r>
                        <a:rPr lang="fr-FR" sz="1500" baseline="30000" dirty="0">
                          <a:solidFill>
                            <a:schemeClr val="tx1"/>
                          </a:solidFill>
                        </a:rPr>
                        <a:t>(2)</a:t>
                      </a: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solidFill>
                            <a:schemeClr val="tx1"/>
                          </a:solidFill>
                        </a:rPr>
                        <a:t>60</a:t>
                      </a: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solidFill>
                            <a:schemeClr val="tx1"/>
                          </a:solidFill>
                        </a:rPr>
                        <a:t>Pas recherché</a:t>
                      </a: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1688849375"/>
                  </a:ext>
                </a:extLst>
              </a:tr>
              <a:tr h="345440">
                <a:tc>
                  <a:txBody>
                    <a:bodyPr/>
                    <a:lstStyle/>
                    <a:p>
                      <a:r>
                        <a:rPr lang="fr-FR" sz="1500" dirty="0">
                          <a:solidFill>
                            <a:schemeClr val="tx1"/>
                          </a:solidFill>
                        </a:rPr>
                        <a:t>Cu</a:t>
                      </a: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solidFill>
                            <a:schemeClr val="tx1"/>
                          </a:solidFill>
                        </a:rPr>
                        <a:t>1 000</a:t>
                      </a: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solidFill>
                            <a:schemeClr val="tx1"/>
                          </a:solidFill>
                        </a:rPr>
                        <a:t>1 000</a:t>
                      </a: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37381799"/>
                  </a:ext>
                </a:extLst>
              </a:tr>
              <a:tr h="376552">
                <a:tc>
                  <a:txBody>
                    <a:bodyPr/>
                    <a:lstStyle/>
                    <a:p>
                      <a:r>
                        <a:rPr lang="fr-FR" sz="1500" dirty="0">
                          <a:solidFill>
                            <a:schemeClr val="tx1"/>
                          </a:solidFill>
                        </a:rPr>
                        <a:t>Zn</a:t>
                      </a: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solidFill>
                            <a:schemeClr val="tx1"/>
                          </a:solidFill>
                        </a:rPr>
                        <a:t>3 000</a:t>
                      </a: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solidFill>
                            <a:schemeClr val="tx1"/>
                          </a:solidFill>
                        </a:rPr>
                        <a:t>3 000</a:t>
                      </a: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21195577"/>
                  </a:ext>
                </a:extLst>
              </a:tr>
            </a:tbl>
          </a:graphicData>
        </a:graphic>
      </p:graphicFrame>
      <p:sp>
        <p:nvSpPr>
          <p:cNvPr id="6" name="ZoneTexte 5">
            <a:extLst>
              <a:ext uri="{FF2B5EF4-FFF2-40B4-BE49-F238E27FC236}">
                <a16:creationId xmlns:a16="http://schemas.microsoft.com/office/drawing/2014/main" id="{2E60E26E-9C48-28A5-DEE5-E7F9DE60B8AE}"/>
              </a:ext>
            </a:extLst>
          </p:cNvPr>
          <p:cNvSpPr txBox="1"/>
          <p:nvPr/>
        </p:nvSpPr>
        <p:spPr>
          <a:xfrm>
            <a:off x="342896" y="5463178"/>
            <a:ext cx="8046863" cy="917419"/>
          </a:xfrm>
          <a:prstGeom prst="rect">
            <a:avLst/>
          </a:prstGeom>
          <a:noFill/>
        </p:spPr>
        <p:txBody>
          <a:bodyPr wrap="square" lIns="48000" tIns="48000" rIns="48000" bIns="48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333" b="0" i="0" u="none" strike="noStrike" kern="1200" cap="none" spc="0" normalizeH="0" baseline="0" noProof="0" dirty="0">
                <a:ln>
                  <a:noFill/>
                </a:ln>
                <a:solidFill>
                  <a:prstClr val="black"/>
                </a:solidFill>
                <a:effectLst/>
                <a:uLnTx/>
                <a:uFillTx/>
                <a:latin typeface="Calibri" panose="020F0502020204030204"/>
                <a:ea typeface="+mn-ea"/>
                <a:cs typeface="+mn-cs"/>
              </a:rPr>
              <a:t>(1) Le respect de la teneur maximale en chrome total est obligatoire. L’analyse du chrome VI est obligatoire à</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333" b="0" i="0" u="none" strike="noStrike" kern="1200" cap="none" spc="0" normalizeH="0" baseline="0" noProof="0" dirty="0">
                <a:ln>
                  <a:noFill/>
                </a:ln>
                <a:solidFill>
                  <a:prstClr val="black"/>
                </a:solidFill>
                <a:effectLst/>
                <a:uLnTx/>
                <a:uFillTx/>
                <a:latin typeface="Calibri" panose="020F0502020204030204"/>
                <a:ea typeface="+mn-ea"/>
                <a:cs typeface="+mn-cs"/>
              </a:rPr>
              <a:t>une fréquence minimale d’une fois par an mais le respect de la teneur maximale est facultatif.</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333" b="0" i="0" u="none" strike="noStrike" kern="1200" cap="none" spc="0" normalizeH="0" baseline="0" noProof="0" dirty="0">
                <a:ln>
                  <a:noFill/>
                </a:ln>
                <a:solidFill>
                  <a:prstClr val="black"/>
                </a:solidFill>
                <a:effectLst/>
                <a:uLnTx/>
                <a:uFillTx/>
                <a:latin typeface="Calibri" panose="020F0502020204030204"/>
                <a:ea typeface="+mn-ea"/>
                <a:cs typeface="+mn-cs"/>
              </a:rPr>
              <a:t>(2) L’analyse de l’arsenic inorganique est obligatoire à une fréquence minimale d’une fois par an mais le respect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333" b="0" i="0" u="none" strike="noStrike" kern="1200" cap="none" spc="0" normalizeH="0" baseline="0" noProof="0" dirty="0">
                <a:ln>
                  <a:noFill/>
                </a:ln>
                <a:solidFill>
                  <a:prstClr val="black"/>
                </a:solidFill>
                <a:effectLst/>
                <a:uLnTx/>
                <a:uFillTx/>
                <a:latin typeface="Calibri" panose="020F0502020204030204"/>
                <a:ea typeface="+mn-ea"/>
                <a:cs typeface="+mn-cs"/>
              </a:rPr>
              <a:t>de la teneur maximale est facultatif.</a:t>
            </a:r>
          </a:p>
        </p:txBody>
      </p:sp>
      <p:graphicFrame>
        <p:nvGraphicFramePr>
          <p:cNvPr id="7" name="Tableau 6">
            <a:extLst>
              <a:ext uri="{FF2B5EF4-FFF2-40B4-BE49-F238E27FC236}">
                <a16:creationId xmlns:a16="http://schemas.microsoft.com/office/drawing/2014/main" id="{6851241A-A8FA-34E5-71BA-F26068509630}"/>
              </a:ext>
            </a:extLst>
          </p:cNvPr>
          <p:cNvGraphicFramePr>
            <a:graphicFrameLocks noGrp="1"/>
          </p:cNvGraphicFramePr>
          <p:nvPr/>
        </p:nvGraphicFramePr>
        <p:xfrm>
          <a:off x="6480882" y="1083585"/>
          <a:ext cx="5474155" cy="2788920"/>
        </p:xfrm>
        <a:graphic>
          <a:graphicData uri="http://schemas.openxmlformats.org/drawingml/2006/table">
            <a:tbl>
              <a:tblPr firstRow="1" bandRow="1">
                <a:tableStyleId>{7DF18680-E054-41AD-8BC1-D1AEF772440D}</a:tableStyleId>
              </a:tblPr>
              <a:tblGrid>
                <a:gridCol w="1602771">
                  <a:extLst>
                    <a:ext uri="{9D8B030D-6E8A-4147-A177-3AD203B41FA5}">
                      <a16:colId xmlns:a16="http://schemas.microsoft.com/office/drawing/2014/main" val="2438636153"/>
                    </a:ext>
                  </a:extLst>
                </a:gridCol>
                <a:gridCol w="1769193">
                  <a:extLst>
                    <a:ext uri="{9D8B030D-6E8A-4147-A177-3AD203B41FA5}">
                      <a16:colId xmlns:a16="http://schemas.microsoft.com/office/drawing/2014/main" val="1220225200"/>
                    </a:ext>
                  </a:extLst>
                </a:gridCol>
                <a:gridCol w="2102191">
                  <a:extLst>
                    <a:ext uri="{9D8B030D-6E8A-4147-A177-3AD203B41FA5}">
                      <a16:colId xmlns:a16="http://schemas.microsoft.com/office/drawing/2014/main" val="489444333"/>
                    </a:ext>
                  </a:extLst>
                </a:gridCol>
              </a:tblGrid>
              <a:tr h="568960">
                <a:tc gridSpan="3">
                  <a:txBody>
                    <a:bodyPr/>
                    <a:lstStyle/>
                    <a:p>
                      <a:r>
                        <a:rPr lang="fr-FR" sz="1500" dirty="0">
                          <a:solidFill>
                            <a:schemeClr val="bg1"/>
                          </a:solidFill>
                        </a:rPr>
                        <a:t>Teneurs maximales en inertes et impuretés (en g/kg de matière sèche)</a:t>
                      </a:r>
                    </a:p>
                  </a:txBody>
                  <a:tcPr marL="121920" marR="121920" marT="60960" marB="60960">
                    <a:solidFill>
                      <a:srgbClr val="006E7F"/>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31892865"/>
                  </a:ext>
                </a:extLst>
              </a:tr>
              <a:tr h="345440">
                <a:tc>
                  <a:txBody>
                    <a:bodyPr/>
                    <a:lstStyle/>
                    <a:p>
                      <a:endParaRPr lang="fr-FR" sz="1500" dirty="0">
                        <a:solidFill>
                          <a:schemeClr val="tx1"/>
                        </a:solidFill>
                      </a:endParaRP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solidFill>
                            <a:schemeClr val="tx1"/>
                          </a:solidFill>
                        </a:rPr>
                        <a:t>Teneurs max</a:t>
                      </a: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solidFill>
                            <a:schemeClr val="tx1"/>
                          </a:solidFill>
                        </a:rPr>
                        <a:t>Teneurs actuelles</a:t>
                      </a: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3680766070"/>
                  </a:ext>
                </a:extLst>
              </a:tr>
              <a:tr h="345440">
                <a:tc>
                  <a:txBody>
                    <a:bodyPr/>
                    <a:lstStyle/>
                    <a:p>
                      <a:r>
                        <a:rPr lang="fr-FR" sz="1500" dirty="0">
                          <a:solidFill>
                            <a:schemeClr val="tx1"/>
                          </a:solidFill>
                        </a:rPr>
                        <a:t>Plastique &gt; 2 mm</a:t>
                      </a: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solidFill>
                            <a:schemeClr val="tx1"/>
                          </a:solidFill>
                        </a:rPr>
                        <a:t>3</a:t>
                      </a: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rowSpan="4">
                  <a:txBody>
                    <a:bodyPr/>
                    <a:lstStyle/>
                    <a:p>
                      <a:pPr algn="ctr"/>
                      <a:r>
                        <a:rPr lang="fr-FR" sz="1500" dirty="0">
                          <a:solidFill>
                            <a:schemeClr val="tx1"/>
                          </a:solidFill>
                        </a:rPr>
                        <a:t>Pas recherché</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2388766963"/>
                  </a:ext>
                </a:extLst>
              </a:tr>
              <a:tr h="345440">
                <a:tc>
                  <a:txBody>
                    <a:bodyPr/>
                    <a:lstStyle/>
                    <a:p>
                      <a:r>
                        <a:rPr lang="fr-FR" sz="1500" dirty="0">
                          <a:solidFill>
                            <a:schemeClr val="tx1"/>
                          </a:solidFill>
                        </a:rPr>
                        <a:t>Verre &gt; 2 mm</a:t>
                      </a: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solidFill>
                            <a:schemeClr val="tx1"/>
                          </a:solidFill>
                        </a:rPr>
                        <a:t>3</a:t>
                      </a: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vMerge="1">
                  <a:txBody>
                    <a:bodyPr/>
                    <a:lstStyle/>
                    <a:p>
                      <a:pPr algn="ctr"/>
                      <a:endParaRPr lang="fr-FR" sz="1100" dirty="0"/>
                    </a:p>
                  </a:txBody>
                  <a:tcPr/>
                </a:tc>
                <a:extLst>
                  <a:ext uri="{0D108BD9-81ED-4DB2-BD59-A6C34878D82A}">
                    <a16:rowId xmlns:a16="http://schemas.microsoft.com/office/drawing/2014/main" val="806034186"/>
                  </a:ext>
                </a:extLst>
              </a:tr>
              <a:tr h="345440">
                <a:tc>
                  <a:txBody>
                    <a:bodyPr/>
                    <a:lstStyle/>
                    <a:p>
                      <a:r>
                        <a:rPr lang="fr-FR" sz="1500" dirty="0">
                          <a:solidFill>
                            <a:schemeClr val="tx1"/>
                          </a:solidFill>
                        </a:rPr>
                        <a:t>Métaux &gt; 2 mm</a:t>
                      </a: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300" dirty="0">
                          <a:solidFill>
                            <a:schemeClr val="tx1"/>
                          </a:solidFill>
                        </a:rPr>
                        <a:t>3</a:t>
                      </a: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vMerge="1">
                  <a:txBody>
                    <a:bodyPr/>
                    <a:lstStyle/>
                    <a:p>
                      <a:pPr algn="ctr"/>
                      <a:endParaRPr lang="fr-FR" sz="1000" dirty="0"/>
                    </a:p>
                  </a:txBody>
                  <a:tcPr/>
                </a:tc>
                <a:extLst>
                  <a:ext uri="{0D108BD9-81ED-4DB2-BD59-A6C34878D82A}">
                    <a16:rowId xmlns:a16="http://schemas.microsoft.com/office/drawing/2014/main" val="1961236741"/>
                  </a:ext>
                </a:extLst>
              </a:tr>
              <a:tr h="792480">
                <a:tc>
                  <a:txBody>
                    <a:bodyPr/>
                    <a:lstStyle/>
                    <a:p>
                      <a:pPr algn="r"/>
                      <a:r>
                        <a:rPr lang="fr-FR" sz="1500" dirty="0">
                          <a:solidFill>
                            <a:schemeClr val="tx1"/>
                          </a:solidFill>
                        </a:rPr>
                        <a:t>Plastique+ Verre+ Métaux &gt;</a:t>
                      </a:r>
                    </a:p>
                    <a:p>
                      <a:pPr algn="r"/>
                      <a:r>
                        <a:rPr lang="fr-FR" sz="1500" dirty="0">
                          <a:solidFill>
                            <a:schemeClr val="tx1"/>
                          </a:solidFill>
                        </a:rPr>
                        <a:t>2 mm</a:t>
                      </a: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solidFill>
                            <a:schemeClr val="tx1"/>
                          </a:solidFill>
                        </a:rPr>
                        <a:t>5</a:t>
                      </a:r>
                    </a:p>
                  </a:txBody>
                  <a:tcPr marL="121920" marR="121920" marT="60960" marB="60960">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vMerge="1">
                  <a:txBody>
                    <a:bodyPr/>
                    <a:lstStyle/>
                    <a:p>
                      <a:pPr algn="ctr"/>
                      <a:r>
                        <a:rPr lang="fr-FR" sz="1100" dirty="0"/>
                        <a:t>Pas recherché</a:t>
                      </a:r>
                    </a:p>
                  </a:txBody>
                  <a:tcPr/>
                </a:tc>
                <a:extLst>
                  <a:ext uri="{0D108BD9-81ED-4DB2-BD59-A6C34878D82A}">
                    <a16:rowId xmlns:a16="http://schemas.microsoft.com/office/drawing/2014/main" val="161296251"/>
                  </a:ext>
                </a:extLst>
              </a:tr>
            </a:tbl>
          </a:graphicData>
        </a:graphic>
      </p:graphicFrame>
    </p:spTree>
    <p:extLst>
      <p:ext uri="{BB962C8B-B14F-4D97-AF65-F5344CB8AC3E}">
        <p14:creationId xmlns:p14="http://schemas.microsoft.com/office/powerpoint/2010/main" val="3371389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3CC4AE-B020-5768-D42C-13B42EB4EF92}"/>
              </a:ext>
            </a:extLst>
          </p:cNvPr>
          <p:cNvSpPr>
            <a:spLocks noGrp="1"/>
          </p:cNvSpPr>
          <p:nvPr>
            <p:ph type="title"/>
          </p:nvPr>
        </p:nvSpPr>
        <p:spPr/>
        <p:txBody>
          <a:bodyPr/>
          <a:lstStyle/>
          <a:p>
            <a:r>
              <a:rPr kumimoji="0" lang="fr-FR" sz="2000" b="1" i="0" u="none" strike="noStrike" kern="1200" cap="all"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Point d’étape décret SOCLE</a:t>
            </a:r>
            <a:endParaRPr lang="fr-FR" dirty="0"/>
          </a:p>
        </p:txBody>
      </p:sp>
      <p:sp>
        <p:nvSpPr>
          <p:cNvPr id="4" name="Espace réservé du numéro de diapositive 3">
            <a:extLst>
              <a:ext uri="{FF2B5EF4-FFF2-40B4-BE49-F238E27FC236}">
                <a16:creationId xmlns:a16="http://schemas.microsoft.com/office/drawing/2014/main" id="{0002BEA7-E8B6-ACE8-A15E-06FD26DDA39A}"/>
              </a:ext>
            </a:extLst>
          </p:cNvPr>
          <p:cNvSpPr>
            <a:spLocks noGrp="1"/>
          </p:cNvSpPr>
          <p:nvPr>
            <p:ph type="sldNum" sz="quarter" idx="4"/>
          </p:nvPr>
        </p:nvSpPr>
        <p:spPr>
          <a:xfrm>
            <a:off x="10767393" y="6625837"/>
            <a:ext cx="1360967" cy="202019"/>
          </a:xfrm>
          <a:prstGeom prst="rect">
            <a:avLst/>
          </a:prstGeom>
        </p:spPr>
        <p:txBody>
          <a:bodyPr lIns="36000" tIns="36000" rIns="36000" bIns="36000" anchor="ctr"/>
          <a:lstStyle>
            <a:defPPr>
              <a:defRPr lang="fr-FR"/>
            </a:defPPr>
            <a:lvl1pPr marL="0" algn="r" defTabSz="457200" rtl="0" eaLnBrk="1" latinLnBrk="0" hangingPunct="1">
              <a:defRPr sz="10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ED00CE2-D288-8240-8DDB-93973B975726}" type="slidenum">
              <a:rPr kumimoji="0" lang="fr-FR" sz="10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fr-FR" sz="10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graphicFrame>
        <p:nvGraphicFramePr>
          <p:cNvPr id="5" name="Tableau 4">
            <a:extLst>
              <a:ext uri="{FF2B5EF4-FFF2-40B4-BE49-F238E27FC236}">
                <a16:creationId xmlns:a16="http://schemas.microsoft.com/office/drawing/2014/main" id="{580A3D95-1A6E-45C8-FD07-3E22657A9A72}"/>
              </a:ext>
            </a:extLst>
          </p:cNvPr>
          <p:cNvGraphicFramePr>
            <a:graphicFrameLocks noGrp="1"/>
          </p:cNvGraphicFramePr>
          <p:nvPr/>
        </p:nvGraphicFramePr>
        <p:xfrm>
          <a:off x="263915" y="1545808"/>
          <a:ext cx="6122904" cy="3962400"/>
        </p:xfrm>
        <a:graphic>
          <a:graphicData uri="http://schemas.openxmlformats.org/drawingml/2006/table">
            <a:tbl>
              <a:tblPr firstRow="1" bandRow="1">
                <a:tableStyleId>{7DF18680-E054-41AD-8BC1-D1AEF772440D}</a:tableStyleId>
              </a:tblPr>
              <a:tblGrid>
                <a:gridCol w="2633084">
                  <a:extLst>
                    <a:ext uri="{9D8B030D-6E8A-4147-A177-3AD203B41FA5}">
                      <a16:colId xmlns:a16="http://schemas.microsoft.com/office/drawing/2014/main" val="2438636153"/>
                    </a:ext>
                  </a:extLst>
                </a:gridCol>
                <a:gridCol w="1744909">
                  <a:extLst>
                    <a:ext uri="{9D8B030D-6E8A-4147-A177-3AD203B41FA5}">
                      <a16:colId xmlns:a16="http://schemas.microsoft.com/office/drawing/2014/main" val="1220225200"/>
                    </a:ext>
                  </a:extLst>
                </a:gridCol>
                <a:gridCol w="1744911">
                  <a:extLst>
                    <a:ext uri="{9D8B030D-6E8A-4147-A177-3AD203B41FA5}">
                      <a16:colId xmlns:a16="http://schemas.microsoft.com/office/drawing/2014/main" val="489444333"/>
                    </a:ext>
                  </a:extLst>
                </a:gridCol>
              </a:tblGrid>
              <a:tr h="568960">
                <a:tc gridSpan="3">
                  <a:txBody>
                    <a:bodyPr/>
                    <a:lstStyle/>
                    <a:p>
                      <a:r>
                        <a:rPr lang="fr-FR" sz="1500" dirty="0"/>
                        <a:t>Teneurs maximales en composés traces organiques (en mg/kg de matière sèche)</a:t>
                      </a:r>
                    </a:p>
                  </a:txBody>
                  <a:tcPr marL="121920" marR="121920" marT="60960" marB="60960" anchor="ctr">
                    <a:solidFill>
                      <a:srgbClr val="006E7F"/>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31892865"/>
                  </a:ext>
                </a:extLst>
              </a:tr>
              <a:tr h="345440">
                <a:tc>
                  <a:txBody>
                    <a:bodyPr/>
                    <a:lstStyle/>
                    <a:p>
                      <a:endParaRPr lang="fr-FR" sz="1500" dirty="0"/>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Teneurs max</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Teneurs actuelles</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3680766070"/>
                  </a:ext>
                </a:extLst>
              </a:tr>
              <a:tr h="345440">
                <a:tc>
                  <a:txBody>
                    <a:bodyPr/>
                    <a:lstStyle/>
                    <a:p>
                      <a:r>
                        <a:rPr lang="fr-FR" sz="1500" dirty="0"/>
                        <a:t>PCB </a:t>
                      </a:r>
                      <a:r>
                        <a:rPr lang="fr-FR" sz="1500" baseline="30000" dirty="0"/>
                        <a:t>(1)</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0,8</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0,8</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2388766963"/>
                  </a:ext>
                </a:extLst>
              </a:tr>
              <a:tr h="568960">
                <a:tc>
                  <a:txBody>
                    <a:bodyPr/>
                    <a:lstStyle/>
                    <a:p>
                      <a:pPr algn="r"/>
                      <a:r>
                        <a:rPr lang="nl-NL" sz="1500" dirty="0"/>
                        <a:t>Dioxines PCDD/F</a:t>
                      </a:r>
                    </a:p>
                    <a:p>
                      <a:pPr algn="r"/>
                      <a:r>
                        <a:rPr lang="nl-NL" sz="1500" dirty="0"/>
                        <a:t>(</a:t>
                      </a:r>
                      <a:r>
                        <a:rPr lang="nl-NL" sz="1500" dirty="0" err="1"/>
                        <a:t>ng</a:t>
                      </a:r>
                      <a:r>
                        <a:rPr lang="nl-NL" sz="1500" dirty="0"/>
                        <a:t> TEQ/kg MS) </a:t>
                      </a:r>
                      <a:endParaRPr lang="fr-FR" sz="1500" dirty="0"/>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20</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Pas recherché</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806034186"/>
                  </a:ext>
                </a:extLst>
              </a:tr>
              <a:tr h="345440">
                <a:tc>
                  <a:txBody>
                    <a:bodyPr/>
                    <a:lstStyle/>
                    <a:p>
                      <a:pPr algn="l"/>
                      <a:r>
                        <a:rPr lang="fr-FR" sz="1500" dirty="0"/>
                        <a:t>HAP </a:t>
                      </a:r>
                      <a:r>
                        <a:rPr lang="fr-FR" sz="1500" baseline="30000" dirty="0"/>
                        <a:t>(2)</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endParaRPr lang="fr-FR" sz="1500" dirty="0"/>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endParaRPr lang="fr-FR" sz="1500" dirty="0"/>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161296251"/>
                  </a:ext>
                </a:extLst>
              </a:tr>
              <a:tr h="345440">
                <a:tc>
                  <a:txBody>
                    <a:bodyPr/>
                    <a:lstStyle/>
                    <a:p>
                      <a:pPr algn="r"/>
                      <a:r>
                        <a:rPr lang="fr-FR" sz="1500" dirty="0"/>
                        <a:t>HAP16 </a:t>
                      </a:r>
                      <a:r>
                        <a:rPr lang="fr-FR" sz="1500" baseline="30000" dirty="0"/>
                        <a:t>(3)</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8</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Pas recherché</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2777348354"/>
                  </a:ext>
                </a:extLst>
              </a:tr>
              <a:tr h="345440">
                <a:tc>
                  <a:txBody>
                    <a:bodyPr/>
                    <a:lstStyle/>
                    <a:p>
                      <a:pPr algn="ctr"/>
                      <a:r>
                        <a:rPr lang="fr-FR" sz="1500" dirty="0"/>
                        <a:t>Ou</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endParaRPr lang="fr-FR" sz="1500" dirty="0"/>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endParaRPr lang="fr-FR" sz="1500" dirty="0"/>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2675358145"/>
                  </a:ext>
                </a:extLst>
              </a:tr>
              <a:tr h="345440">
                <a:tc>
                  <a:txBody>
                    <a:bodyPr/>
                    <a:lstStyle/>
                    <a:p>
                      <a:pPr algn="r"/>
                      <a:r>
                        <a:rPr lang="fr-FR" sz="1500" dirty="0"/>
                        <a:t>Fluoranthène</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4</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5</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3697399338"/>
                  </a:ext>
                </a:extLst>
              </a:tr>
              <a:tr h="345440">
                <a:tc>
                  <a:txBody>
                    <a:bodyPr/>
                    <a:lstStyle/>
                    <a:p>
                      <a:pPr algn="r"/>
                      <a:r>
                        <a:rPr lang="fr-FR" sz="1500" baseline="0" dirty="0" err="1"/>
                        <a:t>Benzo</a:t>
                      </a:r>
                      <a:r>
                        <a:rPr lang="fr-FR" sz="1500" baseline="0" dirty="0"/>
                        <a:t>(b)fluoranthène</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2,5</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2,5</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1688849375"/>
                  </a:ext>
                </a:extLst>
              </a:tr>
              <a:tr h="345440">
                <a:tc>
                  <a:txBody>
                    <a:bodyPr/>
                    <a:lstStyle/>
                    <a:p>
                      <a:pPr algn="r"/>
                      <a:r>
                        <a:rPr lang="fr-FR" sz="1500" dirty="0" err="1"/>
                        <a:t>Benzo</a:t>
                      </a:r>
                      <a:r>
                        <a:rPr lang="fr-FR" sz="1500" dirty="0"/>
                        <a:t>(a)pyrène</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1,5</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2</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37381799"/>
                  </a:ext>
                </a:extLst>
              </a:tr>
            </a:tbl>
          </a:graphicData>
        </a:graphic>
      </p:graphicFrame>
      <p:sp>
        <p:nvSpPr>
          <p:cNvPr id="6" name="ZoneTexte 5">
            <a:extLst>
              <a:ext uri="{FF2B5EF4-FFF2-40B4-BE49-F238E27FC236}">
                <a16:creationId xmlns:a16="http://schemas.microsoft.com/office/drawing/2014/main" id="{2E60E26E-9C48-28A5-DEE5-E7F9DE60B8AE}"/>
              </a:ext>
            </a:extLst>
          </p:cNvPr>
          <p:cNvSpPr txBox="1"/>
          <p:nvPr/>
        </p:nvSpPr>
        <p:spPr>
          <a:xfrm>
            <a:off x="6569477" y="1926507"/>
            <a:ext cx="5358609" cy="2558381"/>
          </a:xfrm>
          <a:prstGeom prst="rect">
            <a:avLst/>
          </a:prstGeom>
          <a:noFill/>
        </p:spPr>
        <p:txBody>
          <a:bodyPr wrap="square" lIns="48000" tIns="48000" rIns="48000" bIns="48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333" b="0" i="0" u="none" strike="noStrike" kern="1200" cap="none" spc="0" normalizeH="0" baseline="0" noProof="0" dirty="0">
                <a:ln>
                  <a:noFill/>
                </a:ln>
                <a:solidFill>
                  <a:prstClr val="black"/>
                </a:solidFill>
                <a:effectLst/>
                <a:uLnTx/>
                <a:uFillTx/>
                <a:latin typeface="Calibri" panose="020F0502020204030204"/>
                <a:ea typeface="+mn-ea"/>
                <a:cs typeface="+mn-cs"/>
              </a:rPr>
              <a:t>(1) Somme des 6 congénères PCB 28, 52, 101, 138, 153, 180.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333" b="0" i="0" u="none" strike="noStrike" kern="1200" cap="none" spc="0" normalizeH="0" baseline="0" noProof="0" dirty="0">
                <a:ln>
                  <a:noFill/>
                </a:ln>
                <a:solidFill>
                  <a:prstClr val="black"/>
                </a:solidFill>
                <a:effectLst/>
                <a:uLnTx/>
                <a:uFillTx/>
                <a:latin typeface="Calibri" panose="020F0502020204030204"/>
                <a:ea typeface="+mn-ea"/>
                <a:cs typeface="+mn-cs"/>
              </a:rPr>
              <a:t>(2) L’analyse de la somme des 16 HAP est obligatoire mais le respect de la teneur maximale est facultatif si la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333" b="0" i="0" u="none" strike="noStrike" kern="1200" cap="none" spc="0" normalizeH="0" baseline="0" noProof="0" dirty="0">
                <a:ln>
                  <a:noFill/>
                </a:ln>
                <a:solidFill>
                  <a:prstClr val="black"/>
                </a:solidFill>
                <a:effectLst/>
                <a:uLnTx/>
                <a:uFillTx/>
                <a:latin typeface="Calibri" panose="020F0502020204030204"/>
                <a:ea typeface="+mn-ea"/>
                <a:cs typeface="+mn-cs"/>
              </a:rPr>
              <a:t>teneur maximale Fluoranthène, </a:t>
            </a:r>
            <a:r>
              <a:rPr kumimoji="0" lang="fr-FR" sz="1333" b="0" i="0" u="none" strike="noStrike" kern="1200" cap="none" spc="0" normalizeH="0" baseline="0" noProof="0" dirty="0" err="1">
                <a:ln>
                  <a:noFill/>
                </a:ln>
                <a:solidFill>
                  <a:prstClr val="black"/>
                </a:solidFill>
                <a:effectLst/>
                <a:uLnTx/>
                <a:uFillTx/>
                <a:latin typeface="Calibri" panose="020F0502020204030204"/>
                <a:ea typeface="+mn-ea"/>
                <a:cs typeface="+mn-cs"/>
              </a:rPr>
              <a:t>Benzo</a:t>
            </a:r>
            <a:r>
              <a:rPr kumimoji="0" lang="fr-FR" sz="1333" b="0" i="0" u="none" strike="noStrike" kern="1200" cap="none" spc="0" normalizeH="0" baseline="0" noProof="0" dirty="0">
                <a:ln>
                  <a:noFill/>
                </a:ln>
                <a:solidFill>
                  <a:prstClr val="black"/>
                </a:solidFill>
                <a:effectLst/>
                <a:uLnTx/>
                <a:uFillTx/>
                <a:latin typeface="Calibri" panose="020F0502020204030204"/>
                <a:ea typeface="+mn-ea"/>
                <a:cs typeface="+mn-cs"/>
              </a:rPr>
              <a:t>(b)fluoranthène et </a:t>
            </a:r>
            <a:r>
              <a:rPr kumimoji="0" lang="fr-FR" sz="1333" b="0" i="0" u="none" strike="noStrike" kern="1200" cap="none" spc="0" normalizeH="0" baseline="0" noProof="0" dirty="0" err="1">
                <a:ln>
                  <a:noFill/>
                </a:ln>
                <a:solidFill>
                  <a:prstClr val="black"/>
                </a:solidFill>
                <a:effectLst/>
                <a:uLnTx/>
                <a:uFillTx/>
                <a:latin typeface="Calibri" panose="020F0502020204030204"/>
                <a:ea typeface="+mn-ea"/>
                <a:cs typeface="+mn-cs"/>
              </a:rPr>
              <a:t>Benzo</a:t>
            </a:r>
            <a:r>
              <a:rPr kumimoji="0" lang="fr-FR" sz="1333" b="0" i="0" u="none" strike="noStrike" kern="1200" cap="none" spc="0" normalizeH="0" baseline="0" noProof="0" dirty="0">
                <a:ln>
                  <a:noFill/>
                </a:ln>
                <a:solidFill>
                  <a:prstClr val="black"/>
                </a:solidFill>
                <a:effectLst/>
                <a:uLnTx/>
                <a:uFillTx/>
                <a:latin typeface="Calibri" panose="020F0502020204030204"/>
                <a:ea typeface="+mn-ea"/>
                <a:cs typeface="+mn-cs"/>
              </a:rPr>
              <a:t>(a)pyrène est respectée. L’analyse des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333" b="0" i="0" u="none" strike="noStrike" kern="1200" cap="none" spc="0" normalizeH="0" baseline="0" noProof="0" dirty="0">
                <a:ln>
                  <a:noFill/>
                </a:ln>
                <a:solidFill>
                  <a:prstClr val="black"/>
                </a:solidFill>
                <a:effectLst/>
                <a:uLnTx/>
                <a:uFillTx/>
                <a:latin typeface="Calibri" panose="020F0502020204030204"/>
                <a:ea typeface="+mn-ea"/>
                <a:cs typeface="+mn-cs"/>
              </a:rPr>
              <a:t>congénères est facultative si la teneur maximale en somme des 16 HAP est respectée.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333" b="0" i="0" u="none" strike="noStrike" kern="1200" cap="none" spc="0" normalizeH="0" baseline="0" noProof="0" dirty="0">
                <a:ln>
                  <a:noFill/>
                </a:ln>
                <a:solidFill>
                  <a:prstClr val="black"/>
                </a:solidFill>
                <a:effectLst/>
                <a:uLnTx/>
                <a:uFillTx/>
                <a:latin typeface="Calibri" panose="020F0502020204030204"/>
                <a:ea typeface="+mn-ea"/>
                <a:cs typeface="+mn-cs"/>
              </a:rPr>
              <a:t>(3) Somme de </a:t>
            </a:r>
            <a:r>
              <a:rPr kumimoji="0" lang="fr-FR" sz="1333" b="0" i="0" u="none" strike="noStrike" kern="1200" cap="none" spc="0" normalizeH="0" baseline="0" noProof="0" dirty="0" err="1">
                <a:ln>
                  <a:noFill/>
                </a:ln>
                <a:solidFill>
                  <a:prstClr val="black"/>
                </a:solidFill>
                <a:effectLst/>
                <a:uLnTx/>
                <a:uFillTx/>
                <a:latin typeface="Calibri" panose="020F0502020204030204"/>
                <a:ea typeface="+mn-ea"/>
                <a:cs typeface="+mn-cs"/>
              </a:rPr>
              <a:t>naphthalène</a:t>
            </a:r>
            <a:r>
              <a:rPr kumimoji="0" lang="fr-FR" sz="1333" b="0" i="0" u="none" strike="noStrike" kern="1200" cap="none" spc="0" normalizeH="0" baseline="0" noProof="0" dirty="0">
                <a:ln>
                  <a:noFill/>
                </a:ln>
                <a:solidFill>
                  <a:prstClr val="black"/>
                </a:solidFill>
                <a:effectLst/>
                <a:uLnTx/>
                <a:uFillTx/>
                <a:latin typeface="Calibri" panose="020F0502020204030204"/>
                <a:ea typeface="+mn-ea"/>
                <a:cs typeface="+mn-cs"/>
              </a:rPr>
              <a:t>, acénaphtylène, acénaphtène, </a:t>
            </a:r>
            <a:r>
              <a:rPr kumimoji="0" lang="fr-FR" sz="1333" b="0" i="0" u="none" strike="noStrike" kern="1200" cap="none" spc="0" normalizeH="0" baseline="0" noProof="0" dirty="0" err="1">
                <a:ln>
                  <a:noFill/>
                </a:ln>
                <a:solidFill>
                  <a:prstClr val="black"/>
                </a:solidFill>
                <a:effectLst/>
                <a:uLnTx/>
                <a:uFillTx/>
                <a:latin typeface="Calibri" panose="020F0502020204030204"/>
                <a:ea typeface="+mn-ea"/>
                <a:cs typeface="+mn-cs"/>
              </a:rPr>
              <a:t>fluorène</a:t>
            </a:r>
            <a:r>
              <a:rPr kumimoji="0" lang="fr-FR" sz="1333" b="0" i="0" u="none" strike="noStrike" kern="1200" cap="none" spc="0" normalizeH="0" baseline="0" noProof="0" dirty="0">
                <a:ln>
                  <a:noFill/>
                </a:ln>
                <a:solidFill>
                  <a:prstClr val="black"/>
                </a:solidFill>
                <a:effectLst/>
                <a:uLnTx/>
                <a:uFillTx/>
                <a:latin typeface="Calibri" panose="020F0502020204030204"/>
                <a:ea typeface="+mn-ea"/>
                <a:cs typeface="+mn-cs"/>
              </a:rPr>
              <a:t>, phénanthrène, anthracène, fluoranthène,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333" b="0" i="0" u="none" strike="noStrike" kern="1200" cap="none" spc="0" normalizeH="0" baseline="0" noProof="0" dirty="0">
                <a:ln>
                  <a:noFill/>
                </a:ln>
                <a:solidFill>
                  <a:prstClr val="black"/>
                </a:solidFill>
                <a:effectLst/>
                <a:uLnTx/>
                <a:uFillTx/>
                <a:latin typeface="Calibri" panose="020F0502020204030204"/>
                <a:ea typeface="+mn-ea"/>
                <a:cs typeface="+mn-cs"/>
              </a:rPr>
              <a:t>pyrène, </a:t>
            </a:r>
            <a:r>
              <a:rPr kumimoji="0" lang="fr-FR" sz="1333" b="0" i="0" u="none" strike="noStrike" kern="1200" cap="none" spc="0" normalizeH="0" baseline="0" noProof="0" dirty="0" err="1">
                <a:ln>
                  <a:noFill/>
                </a:ln>
                <a:solidFill>
                  <a:prstClr val="black"/>
                </a:solidFill>
                <a:effectLst/>
                <a:uLnTx/>
                <a:uFillTx/>
                <a:latin typeface="Calibri" panose="020F0502020204030204"/>
                <a:ea typeface="+mn-ea"/>
                <a:cs typeface="+mn-cs"/>
              </a:rPr>
              <a:t>benzo</a:t>
            </a:r>
            <a:r>
              <a:rPr kumimoji="0" lang="fr-FR" sz="1333" b="0" i="0" u="none" strike="noStrike" kern="1200" cap="none" spc="0" normalizeH="0" baseline="0" noProof="0" dirty="0">
                <a:ln>
                  <a:noFill/>
                </a:ln>
                <a:solidFill>
                  <a:prstClr val="black"/>
                </a:solidFill>
                <a:effectLst/>
                <a:uLnTx/>
                <a:uFillTx/>
                <a:latin typeface="Calibri" panose="020F0502020204030204"/>
                <a:ea typeface="+mn-ea"/>
                <a:cs typeface="+mn-cs"/>
              </a:rPr>
              <a:t>[a]anthracène, </a:t>
            </a:r>
            <a:r>
              <a:rPr kumimoji="0" lang="fr-FR" sz="1333" b="0" i="0" u="none" strike="noStrike" kern="1200" cap="none" spc="0" normalizeH="0" baseline="0" noProof="0" dirty="0" err="1">
                <a:ln>
                  <a:noFill/>
                </a:ln>
                <a:solidFill>
                  <a:prstClr val="black"/>
                </a:solidFill>
                <a:effectLst/>
                <a:uLnTx/>
                <a:uFillTx/>
                <a:latin typeface="Calibri" panose="020F0502020204030204"/>
                <a:ea typeface="+mn-ea"/>
                <a:cs typeface="+mn-cs"/>
              </a:rPr>
              <a:t>chrysène</a:t>
            </a:r>
            <a:r>
              <a:rPr kumimoji="0" lang="fr-FR" sz="1333"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fr-FR" sz="1333" b="0" i="0" u="none" strike="noStrike" kern="1200" cap="none" spc="0" normalizeH="0" baseline="0" noProof="0" dirty="0" err="1">
                <a:ln>
                  <a:noFill/>
                </a:ln>
                <a:solidFill>
                  <a:prstClr val="black"/>
                </a:solidFill>
                <a:effectLst/>
                <a:uLnTx/>
                <a:uFillTx/>
                <a:latin typeface="Calibri" panose="020F0502020204030204"/>
                <a:ea typeface="+mn-ea"/>
                <a:cs typeface="+mn-cs"/>
              </a:rPr>
              <a:t>benzo</a:t>
            </a:r>
            <a:r>
              <a:rPr kumimoji="0" lang="fr-FR" sz="1333" b="0" i="0" u="none" strike="noStrike" kern="1200" cap="none" spc="0" normalizeH="0" baseline="0" noProof="0" dirty="0">
                <a:ln>
                  <a:noFill/>
                </a:ln>
                <a:solidFill>
                  <a:prstClr val="black"/>
                </a:solidFill>
                <a:effectLst/>
                <a:uLnTx/>
                <a:uFillTx/>
                <a:latin typeface="Calibri" panose="020F0502020204030204"/>
                <a:ea typeface="+mn-ea"/>
                <a:cs typeface="+mn-cs"/>
              </a:rPr>
              <a:t>[b]fluoranthène, </a:t>
            </a:r>
            <a:r>
              <a:rPr kumimoji="0" lang="fr-FR" sz="1333" b="0" i="0" u="none" strike="noStrike" kern="1200" cap="none" spc="0" normalizeH="0" baseline="0" noProof="0" dirty="0" err="1">
                <a:ln>
                  <a:noFill/>
                </a:ln>
                <a:solidFill>
                  <a:prstClr val="black"/>
                </a:solidFill>
                <a:effectLst/>
                <a:uLnTx/>
                <a:uFillTx/>
                <a:latin typeface="Calibri" panose="020F0502020204030204"/>
                <a:ea typeface="+mn-ea"/>
                <a:cs typeface="+mn-cs"/>
              </a:rPr>
              <a:t>benzo</a:t>
            </a:r>
            <a:r>
              <a:rPr kumimoji="0" lang="fr-FR" sz="1333" b="0" i="0" u="none" strike="noStrike" kern="1200" cap="none" spc="0" normalizeH="0" baseline="0" noProof="0" dirty="0">
                <a:ln>
                  <a:noFill/>
                </a:ln>
                <a:solidFill>
                  <a:prstClr val="black"/>
                </a:solidFill>
                <a:effectLst/>
                <a:uLnTx/>
                <a:uFillTx/>
                <a:latin typeface="Calibri" panose="020F0502020204030204"/>
                <a:ea typeface="+mn-ea"/>
                <a:cs typeface="+mn-cs"/>
              </a:rPr>
              <a:t>[k]fluoranthène, </a:t>
            </a:r>
            <a:r>
              <a:rPr kumimoji="0" lang="fr-FR" sz="1333" b="0" i="0" u="none" strike="noStrike" kern="1200" cap="none" spc="0" normalizeH="0" baseline="0" noProof="0" dirty="0" err="1">
                <a:ln>
                  <a:noFill/>
                </a:ln>
                <a:solidFill>
                  <a:prstClr val="black"/>
                </a:solidFill>
                <a:effectLst/>
                <a:uLnTx/>
                <a:uFillTx/>
                <a:latin typeface="Calibri" panose="020F0502020204030204"/>
                <a:ea typeface="+mn-ea"/>
                <a:cs typeface="+mn-cs"/>
              </a:rPr>
              <a:t>benzo</a:t>
            </a:r>
            <a:r>
              <a:rPr kumimoji="0" lang="fr-FR" sz="1333" b="0" i="0" u="none" strike="noStrike" kern="1200" cap="none" spc="0" normalizeH="0" baseline="0" noProof="0" dirty="0">
                <a:ln>
                  <a:noFill/>
                </a:ln>
                <a:solidFill>
                  <a:prstClr val="black"/>
                </a:solidFill>
                <a:effectLst/>
                <a:uLnTx/>
                <a:uFillTx/>
                <a:latin typeface="Calibri" panose="020F0502020204030204"/>
                <a:ea typeface="+mn-ea"/>
                <a:cs typeface="+mn-cs"/>
              </a:rPr>
              <a:t>[a]pyrène,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333" b="0" i="0" u="none" strike="noStrike" kern="1200" cap="none" spc="0" normalizeH="0" baseline="0" noProof="0" dirty="0" err="1">
                <a:ln>
                  <a:noFill/>
                </a:ln>
                <a:solidFill>
                  <a:prstClr val="black"/>
                </a:solidFill>
                <a:effectLst/>
                <a:uLnTx/>
                <a:uFillTx/>
                <a:latin typeface="Calibri" panose="020F0502020204030204"/>
                <a:ea typeface="+mn-ea"/>
                <a:cs typeface="+mn-cs"/>
              </a:rPr>
              <a:t>indéno</a:t>
            </a:r>
            <a:r>
              <a:rPr kumimoji="0" lang="fr-FR" sz="1333" b="0" i="0" u="none" strike="noStrike" kern="1200" cap="none" spc="0" normalizeH="0" baseline="0" noProof="0" dirty="0">
                <a:ln>
                  <a:noFill/>
                </a:ln>
                <a:solidFill>
                  <a:prstClr val="black"/>
                </a:solidFill>
                <a:effectLst/>
                <a:uLnTx/>
                <a:uFillTx/>
                <a:latin typeface="Calibri" panose="020F0502020204030204"/>
                <a:ea typeface="+mn-ea"/>
                <a:cs typeface="+mn-cs"/>
              </a:rPr>
              <a:t>[1,2,3-cd]pyrène, </a:t>
            </a:r>
            <a:r>
              <a:rPr kumimoji="0" lang="fr-FR" sz="1333" b="0" i="0" u="none" strike="noStrike" kern="1200" cap="none" spc="0" normalizeH="0" baseline="0" noProof="0" dirty="0" err="1">
                <a:ln>
                  <a:noFill/>
                </a:ln>
                <a:solidFill>
                  <a:prstClr val="black"/>
                </a:solidFill>
                <a:effectLst/>
                <a:uLnTx/>
                <a:uFillTx/>
                <a:latin typeface="Calibri" panose="020F0502020204030204"/>
                <a:ea typeface="+mn-ea"/>
                <a:cs typeface="+mn-cs"/>
              </a:rPr>
              <a:t>dibenzo</a:t>
            </a:r>
            <a:r>
              <a:rPr kumimoji="0" lang="fr-FR" sz="1333"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fr-FR" sz="1333" b="0" i="0" u="none" strike="noStrike" kern="1200" cap="none" spc="0" normalizeH="0" baseline="0" noProof="0" dirty="0" err="1">
                <a:ln>
                  <a:noFill/>
                </a:ln>
                <a:solidFill>
                  <a:prstClr val="black"/>
                </a:solidFill>
                <a:effectLst/>
                <a:uLnTx/>
                <a:uFillTx/>
                <a:latin typeface="Calibri" panose="020F0502020204030204"/>
                <a:ea typeface="+mn-ea"/>
                <a:cs typeface="+mn-cs"/>
              </a:rPr>
              <a:t>a,h</a:t>
            </a:r>
            <a:r>
              <a:rPr kumimoji="0" lang="fr-FR" sz="1333" b="0" i="0" u="none" strike="noStrike" kern="1200" cap="none" spc="0" normalizeH="0" baseline="0" noProof="0" dirty="0">
                <a:ln>
                  <a:noFill/>
                </a:ln>
                <a:solidFill>
                  <a:prstClr val="black"/>
                </a:solidFill>
                <a:effectLst/>
                <a:uLnTx/>
                <a:uFillTx/>
                <a:latin typeface="Calibri" panose="020F0502020204030204"/>
                <a:ea typeface="+mn-ea"/>
                <a:cs typeface="+mn-cs"/>
              </a:rPr>
              <a:t>]anthracène et </a:t>
            </a:r>
            <a:r>
              <a:rPr kumimoji="0" lang="fr-FR" sz="1333" b="0" i="0" u="none" strike="noStrike" kern="1200" cap="none" spc="0" normalizeH="0" baseline="0" noProof="0" dirty="0" err="1">
                <a:ln>
                  <a:noFill/>
                </a:ln>
                <a:solidFill>
                  <a:prstClr val="black"/>
                </a:solidFill>
                <a:effectLst/>
                <a:uLnTx/>
                <a:uFillTx/>
                <a:latin typeface="Calibri" panose="020F0502020204030204"/>
                <a:ea typeface="+mn-ea"/>
                <a:cs typeface="+mn-cs"/>
              </a:rPr>
              <a:t>benzo</a:t>
            </a:r>
            <a:r>
              <a:rPr kumimoji="0" lang="fr-FR" sz="1333"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fr-FR" sz="1333" b="0" i="0" u="none" strike="noStrike" kern="1200" cap="none" spc="0" normalizeH="0" baseline="0" noProof="0" dirty="0" err="1">
                <a:ln>
                  <a:noFill/>
                </a:ln>
                <a:solidFill>
                  <a:prstClr val="black"/>
                </a:solidFill>
                <a:effectLst/>
                <a:uLnTx/>
                <a:uFillTx/>
                <a:latin typeface="Calibri" panose="020F0502020204030204"/>
                <a:ea typeface="+mn-ea"/>
                <a:cs typeface="+mn-cs"/>
              </a:rPr>
              <a:t>ghi</a:t>
            </a:r>
            <a:r>
              <a:rPr kumimoji="0" lang="fr-FR" sz="1333" b="0" i="0" u="none" strike="noStrike" kern="1200" cap="none" spc="0" normalizeH="0" baseline="0" noProof="0" dirty="0">
                <a:ln>
                  <a:noFill/>
                </a:ln>
                <a:solidFill>
                  <a:prstClr val="black"/>
                </a:solidFill>
                <a:effectLst/>
                <a:uLnTx/>
                <a:uFillTx/>
                <a:latin typeface="Calibri" panose="020F0502020204030204"/>
                <a:ea typeface="+mn-ea"/>
                <a:cs typeface="+mn-cs"/>
              </a:rPr>
              <a:t>]perylène.4</a:t>
            </a:r>
          </a:p>
        </p:txBody>
      </p:sp>
    </p:spTree>
    <p:extLst>
      <p:ext uri="{BB962C8B-B14F-4D97-AF65-F5344CB8AC3E}">
        <p14:creationId xmlns:p14="http://schemas.microsoft.com/office/powerpoint/2010/main" val="2308626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3CC4AE-B020-5768-D42C-13B42EB4EF92}"/>
              </a:ext>
            </a:extLst>
          </p:cNvPr>
          <p:cNvSpPr>
            <a:spLocks noGrp="1"/>
          </p:cNvSpPr>
          <p:nvPr>
            <p:ph type="title"/>
          </p:nvPr>
        </p:nvSpPr>
        <p:spPr/>
        <p:txBody>
          <a:bodyPr/>
          <a:lstStyle/>
          <a:p>
            <a:r>
              <a:rPr kumimoji="0" lang="fr-FR" sz="2000" b="1" i="0" u="none" strike="noStrike" kern="1200" cap="all"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Point d’étape décret SOCLE</a:t>
            </a:r>
            <a:endParaRPr lang="fr-FR" dirty="0"/>
          </a:p>
        </p:txBody>
      </p:sp>
      <p:sp>
        <p:nvSpPr>
          <p:cNvPr id="3" name="Espace réservé du contenu 2">
            <a:extLst>
              <a:ext uri="{FF2B5EF4-FFF2-40B4-BE49-F238E27FC236}">
                <a16:creationId xmlns:a16="http://schemas.microsoft.com/office/drawing/2014/main" id="{F8B7C56A-C15A-DD22-DE33-F57308C38694}"/>
              </a:ext>
            </a:extLst>
          </p:cNvPr>
          <p:cNvSpPr>
            <a:spLocks noGrp="1"/>
          </p:cNvSpPr>
          <p:nvPr>
            <p:ph idx="1"/>
          </p:nvPr>
        </p:nvSpPr>
        <p:spPr>
          <a:xfrm>
            <a:off x="955285" y="879524"/>
            <a:ext cx="10972800" cy="1538751"/>
          </a:xfrm>
        </p:spPr>
        <p:txBody>
          <a:bodyPr>
            <a:normAutofit/>
          </a:bodyPr>
          <a:lstStyle/>
          <a:p>
            <a:pPr lvl="2" algn="just"/>
            <a:r>
              <a:rPr lang="fr-FR" sz="2133" dirty="0"/>
              <a:t>L’arrêté « flux » définit les fréquences et apports maximaux admissibles applicables aux utilisateurs et producteurs de matières fertilisantes et supports de culture lors de l’utilisation de ces matières fertilisantes.</a:t>
            </a:r>
            <a:endParaRPr lang="fr-FR" sz="1867" dirty="0"/>
          </a:p>
        </p:txBody>
      </p:sp>
      <p:sp>
        <p:nvSpPr>
          <p:cNvPr id="4" name="Espace réservé du numéro de diapositive 3">
            <a:extLst>
              <a:ext uri="{FF2B5EF4-FFF2-40B4-BE49-F238E27FC236}">
                <a16:creationId xmlns:a16="http://schemas.microsoft.com/office/drawing/2014/main" id="{0002BEA7-E8B6-ACE8-A15E-06FD26DDA39A}"/>
              </a:ext>
            </a:extLst>
          </p:cNvPr>
          <p:cNvSpPr>
            <a:spLocks noGrp="1"/>
          </p:cNvSpPr>
          <p:nvPr>
            <p:ph type="sldNum" sz="quarter" idx="4"/>
          </p:nvPr>
        </p:nvSpPr>
        <p:spPr>
          <a:xfrm>
            <a:off x="10769079" y="6632576"/>
            <a:ext cx="1360967" cy="202019"/>
          </a:xfrm>
          <a:prstGeom prst="rect">
            <a:avLst/>
          </a:prstGeom>
        </p:spPr>
        <p:txBody>
          <a:bodyPr lIns="36000" tIns="36000" rIns="36000" bIns="36000" anchor="ctr"/>
          <a:lstStyle>
            <a:defPPr>
              <a:defRPr lang="fr-FR"/>
            </a:defPPr>
            <a:lvl1pPr marL="0" algn="r" defTabSz="457200" rtl="0" eaLnBrk="1" latinLnBrk="0" hangingPunct="1">
              <a:defRPr sz="10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ED00CE2-D288-8240-8DDB-93973B975726}" type="slidenum">
              <a:rPr kumimoji="0" lang="fr-FR" sz="10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fr-FR" sz="10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graphicFrame>
        <p:nvGraphicFramePr>
          <p:cNvPr id="5" name="Tableau 4">
            <a:extLst>
              <a:ext uri="{FF2B5EF4-FFF2-40B4-BE49-F238E27FC236}">
                <a16:creationId xmlns:a16="http://schemas.microsoft.com/office/drawing/2014/main" id="{EA294589-569C-8700-D919-3A1D6E4E58E8}"/>
              </a:ext>
            </a:extLst>
          </p:cNvPr>
          <p:cNvGraphicFramePr>
            <a:graphicFrameLocks noGrp="1"/>
          </p:cNvGraphicFramePr>
          <p:nvPr/>
        </p:nvGraphicFramePr>
        <p:xfrm>
          <a:off x="112194" y="2275063"/>
          <a:ext cx="5832085" cy="4191000"/>
        </p:xfrm>
        <a:graphic>
          <a:graphicData uri="http://schemas.openxmlformats.org/drawingml/2006/table">
            <a:tbl>
              <a:tblPr firstRow="1" bandRow="1">
                <a:tableStyleId>{7DF18680-E054-41AD-8BC1-D1AEF772440D}</a:tableStyleId>
              </a:tblPr>
              <a:tblGrid>
                <a:gridCol w="459300">
                  <a:extLst>
                    <a:ext uri="{9D8B030D-6E8A-4147-A177-3AD203B41FA5}">
                      <a16:colId xmlns:a16="http://schemas.microsoft.com/office/drawing/2014/main" val="2438636153"/>
                    </a:ext>
                  </a:extLst>
                </a:gridCol>
                <a:gridCol w="1928332">
                  <a:extLst>
                    <a:ext uri="{9D8B030D-6E8A-4147-A177-3AD203B41FA5}">
                      <a16:colId xmlns:a16="http://schemas.microsoft.com/office/drawing/2014/main" val="1220225200"/>
                    </a:ext>
                  </a:extLst>
                </a:gridCol>
                <a:gridCol w="3444453">
                  <a:extLst>
                    <a:ext uri="{9D8B030D-6E8A-4147-A177-3AD203B41FA5}">
                      <a16:colId xmlns:a16="http://schemas.microsoft.com/office/drawing/2014/main" val="489444333"/>
                    </a:ext>
                  </a:extLst>
                </a:gridCol>
              </a:tblGrid>
              <a:tr h="568960">
                <a:tc gridSpan="3">
                  <a:txBody>
                    <a:bodyPr/>
                    <a:lstStyle/>
                    <a:p>
                      <a:r>
                        <a:rPr lang="fr-FR" sz="1500" dirty="0"/>
                        <a:t>Apports maximaux admissibles en éléments traces métalliques pour une matière fertilisante de catégorie B2</a:t>
                      </a:r>
                    </a:p>
                  </a:txBody>
                  <a:tcPr marL="121920" marR="121920" marT="60960" marB="60960" anchor="ctr">
                    <a:solidFill>
                      <a:srgbClr val="006E7F"/>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31892865"/>
                  </a:ext>
                </a:extLst>
              </a:tr>
              <a:tr h="792480">
                <a:tc>
                  <a:txBody>
                    <a:bodyPr/>
                    <a:lstStyle/>
                    <a:p>
                      <a:endParaRPr lang="fr-FR" sz="1500" dirty="0"/>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Apport annuel moyen sur 10 ans (g/ha)</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Apport annuel ponctuel (g/ha) avec adaptation en conséquence de la fréquence d’apport</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3680766070"/>
                  </a:ext>
                </a:extLst>
              </a:tr>
              <a:tr h="345440">
                <a:tc>
                  <a:txBody>
                    <a:bodyPr/>
                    <a:lstStyle/>
                    <a:p>
                      <a:pPr algn="l"/>
                      <a:r>
                        <a:rPr lang="fr-FR" sz="1500" baseline="0" dirty="0"/>
                        <a:t>As</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90</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270</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2388766963"/>
                  </a:ext>
                </a:extLst>
              </a:tr>
              <a:tr h="345440">
                <a:tc>
                  <a:txBody>
                    <a:bodyPr/>
                    <a:lstStyle/>
                    <a:p>
                      <a:pPr algn="l"/>
                      <a:r>
                        <a:rPr lang="fr-FR" sz="1500" baseline="0" dirty="0"/>
                        <a:t>Cd</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5</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15</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806034186"/>
                  </a:ext>
                </a:extLst>
              </a:tr>
              <a:tr h="345440">
                <a:tc>
                  <a:txBody>
                    <a:bodyPr/>
                    <a:lstStyle/>
                    <a:p>
                      <a:pPr algn="l"/>
                      <a:r>
                        <a:rPr lang="fr-FR" sz="1500" baseline="0" dirty="0"/>
                        <a:t>Cr</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600</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1 800</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161296251"/>
                  </a:ext>
                </a:extLst>
              </a:tr>
              <a:tr h="345440">
                <a:tc>
                  <a:txBody>
                    <a:bodyPr/>
                    <a:lstStyle/>
                    <a:p>
                      <a:pPr algn="l"/>
                      <a:r>
                        <a:rPr lang="fr-FR" sz="1500" baseline="0" dirty="0"/>
                        <a:t>Cu</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1 000</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1 000</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2777348354"/>
                  </a:ext>
                </a:extLst>
              </a:tr>
              <a:tr h="345440">
                <a:tc>
                  <a:txBody>
                    <a:bodyPr/>
                    <a:lstStyle/>
                    <a:p>
                      <a:pPr algn="l"/>
                      <a:r>
                        <a:rPr lang="fr-FR" sz="1500" baseline="0" dirty="0"/>
                        <a:t>Hg</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10</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30</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2675358145"/>
                  </a:ext>
                </a:extLst>
              </a:tr>
              <a:tr h="345440">
                <a:tc>
                  <a:txBody>
                    <a:bodyPr/>
                    <a:lstStyle/>
                    <a:p>
                      <a:pPr algn="l"/>
                      <a:r>
                        <a:rPr lang="fr-FR" sz="1500" baseline="0" dirty="0"/>
                        <a:t>Ni</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300</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900</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3697399338"/>
                  </a:ext>
                </a:extLst>
              </a:tr>
              <a:tr h="345440">
                <a:tc>
                  <a:txBody>
                    <a:bodyPr/>
                    <a:lstStyle/>
                    <a:p>
                      <a:pPr algn="l"/>
                      <a:r>
                        <a:rPr lang="fr-FR" sz="1500" baseline="0" dirty="0"/>
                        <a:t>Pb</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900</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2 700</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1688849375"/>
                  </a:ext>
                </a:extLst>
              </a:tr>
              <a:tr h="345440">
                <a:tc>
                  <a:txBody>
                    <a:bodyPr/>
                    <a:lstStyle/>
                    <a:p>
                      <a:pPr algn="l"/>
                      <a:r>
                        <a:rPr lang="fr-FR" sz="1500" baseline="0" dirty="0"/>
                        <a:t>Zn</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3 000</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6 000</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37381799"/>
                  </a:ext>
                </a:extLst>
              </a:tr>
            </a:tbl>
          </a:graphicData>
        </a:graphic>
      </p:graphicFrame>
      <p:graphicFrame>
        <p:nvGraphicFramePr>
          <p:cNvPr id="7" name="Tableau 6">
            <a:extLst>
              <a:ext uri="{FF2B5EF4-FFF2-40B4-BE49-F238E27FC236}">
                <a16:creationId xmlns:a16="http://schemas.microsoft.com/office/drawing/2014/main" id="{AF249CCD-210A-5560-1B82-3CAC02F229EB}"/>
              </a:ext>
            </a:extLst>
          </p:cNvPr>
          <p:cNvGraphicFramePr>
            <a:graphicFrameLocks noGrp="1"/>
          </p:cNvGraphicFramePr>
          <p:nvPr/>
        </p:nvGraphicFramePr>
        <p:xfrm>
          <a:off x="6096000" y="2261314"/>
          <a:ext cx="5832085" cy="4419600"/>
        </p:xfrm>
        <a:graphic>
          <a:graphicData uri="http://schemas.openxmlformats.org/drawingml/2006/table">
            <a:tbl>
              <a:tblPr firstRow="1" bandRow="1">
                <a:tableStyleId>{7DF18680-E054-41AD-8BC1-D1AEF772440D}</a:tableStyleId>
              </a:tblPr>
              <a:tblGrid>
                <a:gridCol w="459300">
                  <a:extLst>
                    <a:ext uri="{9D8B030D-6E8A-4147-A177-3AD203B41FA5}">
                      <a16:colId xmlns:a16="http://schemas.microsoft.com/office/drawing/2014/main" val="2438636153"/>
                    </a:ext>
                  </a:extLst>
                </a:gridCol>
                <a:gridCol w="1928332">
                  <a:extLst>
                    <a:ext uri="{9D8B030D-6E8A-4147-A177-3AD203B41FA5}">
                      <a16:colId xmlns:a16="http://schemas.microsoft.com/office/drawing/2014/main" val="1220225200"/>
                    </a:ext>
                  </a:extLst>
                </a:gridCol>
                <a:gridCol w="3444453">
                  <a:extLst>
                    <a:ext uri="{9D8B030D-6E8A-4147-A177-3AD203B41FA5}">
                      <a16:colId xmlns:a16="http://schemas.microsoft.com/office/drawing/2014/main" val="489444333"/>
                    </a:ext>
                  </a:extLst>
                </a:gridCol>
              </a:tblGrid>
              <a:tr h="792480">
                <a:tc gridSpan="3">
                  <a:txBody>
                    <a:bodyPr/>
                    <a:lstStyle/>
                    <a:p>
                      <a:r>
                        <a:rPr lang="fr-FR" sz="1500" dirty="0"/>
                        <a:t>Apports maximaux admissibles en éléments traces métalliques pour une matière fertilisante de catégorie B2 </a:t>
                      </a:r>
                      <a:r>
                        <a:rPr lang="fr-FR" sz="1500" dirty="0">
                          <a:solidFill>
                            <a:srgbClr val="FF0000"/>
                          </a:solidFill>
                        </a:rPr>
                        <a:t>à compter du [date de publication + 36 mois]</a:t>
                      </a:r>
                    </a:p>
                  </a:txBody>
                  <a:tcPr marL="121920" marR="121920" marT="60960" marB="60960" anchor="ctr">
                    <a:solidFill>
                      <a:srgbClr val="006E7F"/>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31892865"/>
                  </a:ext>
                </a:extLst>
              </a:tr>
              <a:tr h="792480">
                <a:tc>
                  <a:txBody>
                    <a:bodyPr/>
                    <a:lstStyle/>
                    <a:p>
                      <a:endParaRPr lang="fr-FR" sz="1500" dirty="0"/>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Apport annuel moyen sur 10 ans (g/ha)</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Apport annuel ponctuel (g/ha) avec adaptation en conséquence de la fréquence d’apport</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3680766070"/>
                  </a:ext>
                </a:extLst>
              </a:tr>
              <a:tr h="345440">
                <a:tc>
                  <a:txBody>
                    <a:bodyPr/>
                    <a:lstStyle/>
                    <a:p>
                      <a:pPr algn="l"/>
                      <a:r>
                        <a:rPr lang="fr-FR" sz="1500" baseline="0" dirty="0"/>
                        <a:t>As</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90</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270</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2388766963"/>
                  </a:ext>
                </a:extLst>
              </a:tr>
              <a:tr h="345440">
                <a:tc>
                  <a:txBody>
                    <a:bodyPr/>
                    <a:lstStyle/>
                    <a:p>
                      <a:pPr algn="l"/>
                      <a:r>
                        <a:rPr lang="fr-FR" sz="1500" baseline="0" dirty="0"/>
                        <a:t>Cd</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b="1" dirty="0">
                          <a:solidFill>
                            <a:srgbClr val="FF0000"/>
                          </a:solidFill>
                        </a:rPr>
                        <a:t>2</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b="1" dirty="0">
                          <a:solidFill>
                            <a:srgbClr val="FF0000"/>
                          </a:solidFill>
                        </a:rPr>
                        <a:t>6</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806034186"/>
                  </a:ext>
                </a:extLst>
              </a:tr>
              <a:tr h="345440">
                <a:tc>
                  <a:txBody>
                    <a:bodyPr/>
                    <a:lstStyle/>
                    <a:p>
                      <a:pPr algn="l"/>
                      <a:r>
                        <a:rPr lang="fr-FR" sz="1500" baseline="0" dirty="0"/>
                        <a:t>Cr</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600</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1 800</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161296251"/>
                  </a:ext>
                </a:extLst>
              </a:tr>
              <a:tr h="345440">
                <a:tc>
                  <a:txBody>
                    <a:bodyPr/>
                    <a:lstStyle/>
                    <a:p>
                      <a:pPr algn="l"/>
                      <a:r>
                        <a:rPr lang="fr-FR" sz="1500" baseline="0" dirty="0"/>
                        <a:t>Cu</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1 000</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1 000</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2777348354"/>
                  </a:ext>
                </a:extLst>
              </a:tr>
              <a:tr h="345440">
                <a:tc>
                  <a:txBody>
                    <a:bodyPr/>
                    <a:lstStyle/>
                    <a:p>
                      <a:pPr algn="l"/>
                      <a:r>
                        <a:rPr lang="fr-FR" sz="1500" baseline="0" dirty="0"/>
                        <a:t>Hg</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10</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30</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2675358145"/>
                  </a:ext>
                </a:extLst>
              </a:tr>
              <a:tr h="345440">
                <a:tc>
                  <a:txBody>
                    <a:bodyPr/>
                    <a:lstStyle/>
                    <a:p>
                      <a:pPr algn="l"/>
                      <a:r>
                        <a:rPr lang="fr-FR" sz="1500" baseline="0" dirty="0"/>
                        <a:t>Ni</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300</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900</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3697399338"/>
                  </a:ext>
                </a:extLst>
              </a:tr>
              <a:tr h="345440">
                <a:tc>
                  <a:txBody>
                    <a:bodyPr/>
                    <a:lstStyle/>
                    <a:p>
                      <a:pPr algn="l"/>
                      <a:r>
                        <a:rPr lang="fr-FR" sz="1500" baseline="0" dirty="0"/>
                        <a:t>Pb</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900</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2 700</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1688849375"/>
                  </a:ext>
                </a:extLst>
              </a:tr>
              <a:tr h="345440">
                <a:tc>
                  <a:txBody>
                    <a:bodyPr/>
                    <a:lstStyle/>
                    <a:p>
                      <a:pPr algn="l"/>
                      <a:r>
                        <a:rPr lang="fr-FR" sz="1500" baseline="0" dirty="0"/>
                        <a:t>Zn</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3 000</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6 000</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37381799"/>
                  </a:ext>
                </a:extLst>
              </a:tr>
            </a:tbl>
          </a:graphicData>
        </a:graphic>
      </p:graphicFrame>
    </p:spTree>
    <p:extLst>
      <p:ext uri="{BB962C8B-B14F-4D97-AF65-F5344CB8AC3E}">
        <p14:creationId xmlns:p14="http://schemas.microsoft.com/office/powerpoint/2010/main" val="1471628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3CC4AE-B020-5768-D42C-13B42EB4EF92}"/>
              </a:ext>
            </a:extLst>
          </p:cNvPr>
          <p:cNvSpPr>
            <a:spLocks noGrp="1"/>
          </p:cNvSpPr>
          <p:nvPr>
            <p:ph type="title"/>
          </p:nvPr>
        </p:nvSpPr>
        <p:spPr/>
        <p:txBody>
          <a:bodyPr/>
          <a:lstStyle/>
          <a:p>
            <a:r>
              <a:rPr lang="fr-FR" dirty="0"/>
              <a:t>État de l’art réglementaire et évolutions</a:t>
            </a:r>
          </a:p>
        </p:txBody>
      </p:sp>
      <p:sp>
        <p:nvSpPr>
          <p:cNvPr id="3" name="Espace réservé du contenu 2">
            <a:extLst>
              <a:ext uri="{FF2B5EF4-FFF2-40B4-BE49-F238E27FC236}">
                <a16:creationId xmlns:a16="http://schemas.microsoft.com/office/drawing/2014/main" id="{F8B7C56A-C15A-DD22-DE33-F57308C38694}"/>
              </a:ext>
            </a:extLst>
          </p:cNvPr>
          <p:cNvSpPr>
            <a:spLocks noGrp="1"/>
          </p:cNvSpPr>
          <p:nvPr>
            <p:ph idx="1"/>
          </p:nvPr>
        </p:nvSpPr>
        <p:spPr>
          <a:xfrm>
            <a:off x="803564" y="1000318"/>
            <a:ext cx="10972800" cy="1538751"/>
          </a:xfrm>
        </p:spPr>
        <p:txBody>
          <a:bodyPr>
            <a:normAutofit/>
          </a:bodyPr>
          <a:lstStyle/>
          <a:p>
            <a:pPr lvl="2" algn="just"/>
            <a:r>
              <a:rPr lang="fr-FR" sz="2133" dirty="0"/>
              <a:t>L’arrêté « flux » définit les fréquences et apports maximaux admissibles applicables aux utilisateurs et producteurs de matières fertilisantes et supports de culture lors de l’utilisation de ces matières fertilisantes.</a:t>
            </a:r>
            <a:endParaRPr lang="fr-FR" sz="1867" dirty="0"/>
          </a:p>
        </p:txBody>
      </p:sp>
      <p:sp>
        <p:nvSpPr>
          <p:cNvPr id="4" name="Espace réservé du numéro de diapositive 3">
            <a:extLst>
              <a:ext uri="{FF2B5EF4-FFF2-40B4-BE49-F238E27FC236}">
                <a16:creationId xmlns:a16="http://schemas.microsoft.com/office/drawing/2014/main" id="{0002BEA7-E8B6-ACE8-A15E-06FD26DDA39A}"/>
              </a:ext>
            </a:extLst>
          </p:cNvPr>
          <p:cNvSpPr>
            <a:spLocks noGrp="1"/>
          </p:cNvSpPr>
          <p:nvPr>
            <p:ph type="sldNum" sz="quarter" idx="4"/>
          </p:nvPr>
        </p:nvSpPr>
        <p:spPr>
          <a:xfrm>
            <a:off x="10707103" y="6574529"/>
            <a:ext cx="1360967" cy="202019"/>
          </a:xfrm>
          <a:prstGeom prst="rect">
            <a:avLst/>
          </a:prstGeom>
        </p:spPr>
        <p:txBody>
          <a:bodyPr lIns="36000" tIns="36000" rIns="36000" bIns="36000" anchor="ctr"/>
          <a:lstStyle>
            <a:defPPr>
              <a:defRPr lang="fr-FR"/>
            </a:defPPr>
            <a:lvl1pPr marL="0" algn="r" defTabSz="457200" rtl="0" eaLnBrk="1" latinLnBrk="0" hangingPunct="1">
              <a:defRPr sz="10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ED00CE2-D288-8240-8DDB-93973B975726}" type="slidenum">
              <a:rPr kumimoji="0" lang="fr-FR" sz="1000" b="0" i="0" u="none" strike="noStrike" kern="1200" cap="none" spc="0" normalizeH="0" baseline="0" noProof="0" smtClean="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fr-FR" sz="10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endParaRPr>
          </a:p>
        </p:txBody>
      </p:sp>
      <p:graphicFrame>
        <p:nvGraphicFramePr>
          <p:cNvPr id="6" name="Tableau 5">
            <a:extLst>
              <a:ext uri="{FF2B5EF4-FFF2-40B4-BE49-F238E27FC236}">
                <a16:creationId xmlns:a16="http://schemas.microsoft.com/office/drawing/2014/main" id="{FD6D3DBA-B837-3D76-E212-DCE23D1CC6A5}"/>
              </a:ext>
            </a:extLst>
          </p:cNvPr>
          <p:cNvGraphicFramePr>
            <a:graphicFrameLocks noGrp="1"/>
          </p:cNvGraphicFramePr>
          <p:nvPr/>
        </p:nvGraphicFramePr>
        <p:xfrm>
          <a:off x="259953" y="2342928"/>
          <a:ext cx="5697863" cy="3703320"/>
        </p:xfrm>
        <a:graphic>
          <a:graphicData uri="http://schemas.openxmlformats.org/drawingml/2006/table">
            <a:tbl>
              <a:tblPr firstRow="1" bandRow="1">
                <a:tableStyleId>{7DF18680-E054-41AD-8BC1-D1AEF772440D}</a:tableStyleId>
              </a:tblPr>
              <a:tblGrid>
                <a:gridCol w="1865563">
                  <a:extLst>
                    <a:ext uri="{9D8B030D-6E8A-4147-A177-3AD203B41FA5}">
                      <a16:colId xmlns:a16="http://schemas.microsoft.com/office/drawing/2014/main" val="2438636153"/>
                    </a:ext>
                  </a:extLst>
                </a:gridCol>
                <a:gridCol w="1759132">
                  <a:extLst>
                    <a:ext uri="{9D8B030D-6E8A-4147-A177-3AD203B41FA5}">
                      <a16:colId xmlns:a16="http://schemas.microsoft.com/office/drawing/2014/main" val="1220225200"/>
                    </a:ext>
                  </a:extLst>
                </a:gridCol>
                <a:gridCol w="2073168">
                  <a:extLst>
                    <a:ext uri="{9D8B030D-6E8A-4147-A177-3AD203B41FA5}">
                      <a16:colId xmlns:a16="http://schemas.microsoft.com/office/drawing/2014/main" val="489444333"/>
                    </a:ext>
                  </a:extLst>
                </a:gridCol>
              </a:tblGrid>
              <a:tr h="568960">
                <a:tc gridSpan="3">
                  <a:txBody>
                    <a:bodyPr/>
                    <a:lstStyle/>
                    <a:p>
                      <a:r>
                        <a:rPr lang="fr-FR" sz="1500" dirty="0"/>
                        <a:t>Apports maximaux admissibles en composés traces organiques pour une matière fertilisante de catégorie B2</a:t>
                      </a:r>
                    </a:p>
                  </a:txBody>
                  <a:tcPr marL="121920" marR="121920" marT="60960" marB="60960" anchor="ctr">
                    <a:solidFill>
                      <a:srgbClr val="006E7F"/>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31892865"/>
                  </a:ext>
                </a:extLst>
              </a:tr>
              <a:tr h="568960">
                <a:tc>
                  <a:txBody>
                    <a:bodyPr/>
                    <a:lstStyle/>
                    <a:p>
                      <a:endParaRPr lang="fr-FR" sz="1500" dirty="0"/>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endParaRPr lang="fr-FR" sz="1500" dirty="0"/>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Apport annuel moyen sur 10 ans (g/ha)</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3680766070"/>
                  </a:ext>
                </a:extLst>
              </a:tr>
              <a:tr h="345440">
                <a:tc rowSpan="3">
                  <a:txBody>
                    <a:bodyPr/>
                    <a:lstStyle/>
                    <a:p>
                      <a:pPr algn="l"/>
                      <a:r>
                        <a:rPr lang="fr-FR" sz="1500" baseline="0" dirty="0"/>
                        <a:t>Hydrocarbures</a:t>
                      </a:r>
                    </a:p>
                    <a:p>
                      <a:pPr algn="l"/>
                      <a:r>
                        <a:rPr lang="fr-FR" sz="1500" baseline="0" dirty="0"/>
                        <a:t>aromatiques</a:t>
                      </a:r>
                    </a:p>
                    <a:p>
                      <a:pPr algn="l"/>
                      <a:r>
                        <a:rPr lang="fr-FR" sz="1500" baseline="0" dirty="0"/>
                        <a:t>polycycliques (HAP)</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fluoranthène </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6</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2388766963"/>
                  </a:ext>
                </a:extLst>
              </a:tr>
              <a:tr h="568960">
                <a:tc vMerge="1">
                  <a:txBody>
                    <a:bodyPr/>
                    <a:lstStyle/>
                    <a:p>
                      <a:pPr algn="l"/>
                      <a:endParaRPr lang="fr-FR" sz="1100" baseline="0" dirty="0"/>
                    </a:p>
                  </a:txBody>
                  <a:tcPr anchor="ctr"/>
                </a:tc>
                <a:tc>
                  <a:txBody>
                    <a:bodyPr/>
                    <a:lstStyle/>
                    <a:p>
                      <a:pPr algn="ctr"/>
                      <a:r>
                        <a:rPr lang="fr-FR" sz="1500" dirty="0" err="1"/>
                        <a:t>benzo</a:t>
                      </a:r>
                      <a:r>
                        <a:rPr lang="fr-FR" sz="1500" dirty="0"/>
                        <a:t>[b]fluoranthène</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4</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806034186"/>
                  </a:ext>
                </a:extLst>
              </a:tr>
              <a:tr h="345440">
                <a:tc vMerge="1">
                  <a:txBody>
                    <a:bodyPr/>
                    <a:lstStyle/>
                    <a:p>
                      <a:pPr algn="l"/>
                      <a:endParaRPr lang="fr-FR" sz="1100" baseline="0" dirty="0"/>
                    </a:p>
                  </a:txBody>
                  <a:tcPr anchor="ctr"/>
                </a:tc>
                <a:tc>
                  <a:txBody>
                    <a:bodyPr/>
                    <a:lstStyle/>
                    <a:p>
                      <a:pPr algn="ctr"/>
                      <a:r>
                        <a:rPr lang="fr-FR" sz="1500" dirty="0" err="1"/>
                        <a:t>benzo</a:t>
                      </a:r>
                      <a:r>
                        <a:rPr lang="fr-FR" sz="1500" dirty="0"/>
                        <a:t>[a]pyrène</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2</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161296251"/>
                  </a:ext>
                </a:extLst>
              </a:tr>
              <a:tr h="1239520">
                <a:tc>
                  <a:txBody>
                    <a:bodyPr/>
                    <a:lstStyle/>
                    <a:p>
                      <a:pPr algn="l"/>
                      <a:r>
                        <a:rPr lang="fr-FR" sz="1500" baseline="0" dirty="0"/>
                        <a:t>Polychlorobiphényles</a:t>
                      </a:r>
                    </a:p>
                    <a:p>
                      <a:pPr algn="l"/>
                      <a:r>
                        <a:rPr lang="fr-FR" sz="1500" baseline="0" dirty="0"/>
                        <a:t>(PCB)</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Somme des 6 congénères</a:t>
                      </a:r>
                    </a:p>
                    <a:p>
                      <a:pPr algn="ctr"/>
                      <a:r>
                        <a:rPr lang="fr-FR" sz="1500" dirty="0"/>
                        <a:t>PCB 28, 52, 101, 138,</a:t>
                      </a:r>
                    </a:p>
                    <a:p>
                      <a:pPr algn="ctr"/>
                      <a:r>
                        <a:rPr lang="fr-FR" sz="1500" dirty="0"/>
                        <a:t>153, 180</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1,2</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2777348354"/>
                  </a:ext>
                </a:extLst>
              </a:tr>
            </a:tbl>
          </a:graphicData>
        </a:graphic>
      </p:graphicFrame>
      <p:graphicFrame>
        <p:nvGraphicFramePr>
          <p:cNvPr id="7" name="Tableau 6">
            <a:extLst>
              <a:ext uri="{FF2B5EF4-FFF2-40B4-BE49-F238E27FC236}">
                <a16:creationId xmlns:a16="http://schemas.microsoft.com/office/drawing/2014/main" id="{0653AB98-6831-E767-AF42-6E817390B7F7}"/>
              </a:ext>
            </a:extLst>
          </p:cNvPr>
          <p:cNvGraphicFramePr>
            <a:graphicFrameLocks noGrp="1"/>
          </p:cNvGraphicFramePr>
          <p:nvPr/>
        </p:nvGraphicFramePr>
        <p:xfrm>
          <a:off x="6234184" y="2326699"/>
          <a:ext cx="5697863" cy="3931920"/>
        </p:xfrm>
        <a:graphic>
          <a:graphicData uri="http://schemas.openxmlformats.org/drawingml/2006/table">
            <a:tbl>
              <a:tblPr firstRow="1" bandRow="1">
                <a:tableStyleId>{7DF18680-E054-41AD-8BC1-D1AEF772440D}</a:tableStyleId>
              </a:tblPr>
              <a:tblGrid>
                <a:gridCol w="1865563">
                  <a:extLst>
                    <a:ext uri="{9D8B030D-6E8A-4147-A177-3AD203B41FA5}">
                      <a16:colId xmlns:a16="http://schemas.microsoft.com/office/drawing/2014/main" val="2438636153"/>
                    </a:ext>
                  </a:extLst>
                </a:gridCol>
                <a:gridCol w="1759132">
                  <a:extLst>
                    <a:ext uri="{9D8B030D-6E8A-4147-A177-3AD203B41FA5}">
                      <a16:colId xmlns:a16="http://schemas.microsoft.com/office/drawing/2014/main" val="1220225200"/>
                    </a:ext>
                  </a:extLst>
                </a:gridCol>
                <a:gridCol w="2073168">
                  <a:extLst>
                    <a:ext uri="{9D8B030D-6E8A-4147-A177-3AD203B41FA5}">
                      <a16:colId xmlns:a16="http://schemas.microsoft.com/office/drawing/2014/main" val="489444333"/>
                    </a:ext>
                  </a:extLst>
                </a:gridCol>
              </a:tblGrid>
              <a:tr h="792480">
                <a:tc gridSpan="3">
                  <a:txBody>
                    <a:bodyPr/>
                    <a:lstStyle/>
                    <a:p>
                      <a:r>
                        <a:rPr lang="fr-FR" sz="1500" dirty="0"/>
                        <a:t>Apports maximaux admissibles en composés traces organiques pour une matière fertilisante de catégorie B2 </a:t>
                      </a:r>
                      <a:r>
                        <a:rPr lang="fr-FR" sz="1500" dirty="0">
                          <a:solidFill>
                            <a:srgbClr val="FF0000"/>
                          </a:solidFill>
                        </a:rPr>
                        <a:t>à compter du [date de publication + 36 mois]</a:t>
                      </a:r>
                      <a:endParaRPr lang="fr-FR" sz="1500" dirty="0"/>
                    </a:p>
                  </a:txBody>
                  <a:tcPr marL="121920" marR="121920" marT="60960" marB="60960" anchor="ctr">
                    <a:solidFill>
                      <a:srgbClr val="006E7F"/>
                    </a:solidFill>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431892865"/>
                  </a:ext>
                </a:extLst>
              </a:tr>
              <a:tr h="568960">
                <a:tc>
                  <a:txBody>
                    <a:bodyPr/>
                    <a:lstStyle/>
                    <a:p>
                      <a:endParaRPr lang="fr-FR" sz="1500" dirty="0"/>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endParaRPr lang="fr-FR" sz="1500" dirty="0"/>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Apport annuel moyen sur 10 ans (g/ha)</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3680766070"/>
                  </a:ext>
                </a:extLst>
              </a:tr>
              <a:tr h="345440">
                <a:tc rowSpan="3">
                  <a:txBody>
                    <a:bodyPr/>
                    <a:lstStyle/>
                    <a:p>
                      <a:pPr algn="l"/>
                      <a:r>
                        <a:rPr lang="fr-FR" sz="1500" baseline="0" dirty="0"/>
                        <a:t>Hydrocarbures</a:t>
                      </a:r>
                    </a:p>
                    <a:p>
                      <a:pPr algn="l"/>
                      <a:r>
                        <a:rPr lang="fr-FR" sz="1500" baseline="0" dirty="0"/>
                        <a:t>aromatiques</a:t>
                      </a:r>
                    </a:p>
                    <a:p>
                      <a:pPr algn="l"/>
                      <a:r>
                        <a:rPr lang="fr-FR" sz="1500" baseline="0" dirty="0"/>
                        <a:t>polycycliques (HAP)</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fluoranthène </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6</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2388766963"/>
                  </a:ext>
                </a:extLst>
              </a:tr>
              <a:tr h="568960">
                <a:tc vMerge="1">
                  <a:txBody>
                    <a:bodyPr/>
                    <a:lstStyle/>
                    <a:p>
                      <a:pPr algn="l"/>
                      <a:endParaRPr lang="fr-FR" sz="1100" baseline="0" dirty="0"/>
                    </a:p>
                  </a:txBody>
                  <a:tcPr anchor="ctr"/>
                </a:tc>
                <a:tc>
                  <a:txBody>
                    <a:bodyPr/>
                    <a:lstStyle/>
                    <a:p>
                      <a:pPr algn="ctr"/>
                      <a:r>
                        <a:rPr lang="fr-FR" sz="1500" dirty="0" err="1"/>
                        <a:t>benzo</a:t>
                      </a:r>
                      <a:r>
                        <a:rPr lang="fr-FR" sz="1500" dirty="0"/>
                        <a:t>[b]fluoranthène</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4</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806034186"/>
                  </a:ext>
                </a:extLst>
              </a:tr>
              <a:tr h="345440">
                <a:tc vMerge="1">
                  <a:txBody>
                    <a:bodyPr/>
                    <a:lstStyle/>
                    <a:p>
                      <a:pPr algn="l"/>
                      <a:endParaRPr lang="fr-FR" sz="1100" baseline="0" dirty="0"/>
                    </a:p>
                  </a:txBody>
                  <a:tcPr anchor="ctr"/>
                </a:tc>
                <a:tc>
                  <a:txBody>
                    <a:bodyPr/>
                    <a:lstStyle/>
                    <a:p>
                      <a:pPr algn="ctr"/>
                      <a:r>
                        <a:rPr lang="fr-FR" sz="1500" dirty="0" err="1"/>
                        <a:t>benzo</a:t>
                      </a:r>
                      <a:r>
                        <a:rPr lang="fr-FR" sz="1500" dirty="0"/>
                        <a:t>[a]pyrène</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2</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161296251"/>
                  </a:ext>
                </a:extLst>
              </a:tr>
              <a:tr h="1239520">
                <a:tc>
                  <a:txBody>
                    <a:bodyPr/>
                    <a:lstStyle/>
                    <a:p>
                      <a:pPr algn="l"/>
                      <a:r>
                        <a:rPr lang="fr-FR" sz="1500" baseline="0" dirty="0"/>
                        <a:t>Polychlorobiphényles</a:t>
                      </a:r>
                    </a:p>
                    <a:p>
                      <a:pPr algn="l"/>
                      <a:r>
                        <a:rPr lang="fr-FR" sz="1500" baseline="0" dirty="0"/>
                        <a:t>(PCB)</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Somme des 6 congénères</a:t>
                      </a:r>
                    </a:p>
                    <a:p>
                      <a:pPr algn="ctr"/>
                      <a:r>
                        <a:rPr lang="fr-FR" sz="1500" dirty="0"/>
                        <a:t>PCB 28, 52, 101, 138,</a:t>
                      </a:r>
                    </a:p>
                    <a:p>
                      <a:pPr algn="ctr"/>
                      <a:r>
                        <a:rPr lang="fr-FR" sz="1500" dirty="0"/>
                        <a:t>153, 180</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tc>
                  <a:txBody>
                    <a:bodyPr/>
                    <a:lstStyle/>
                    <a:p>
                      <a:pPr algn="ctr"/>
                      <a:r>
                        <a:rPr lang="fr-FR" sz="1500" dirty="0"/>
                        <a:t>1,2</a:t>
                      </a:r>
                    </a:p>
                  </a:txBody>
                  <a:tcPr marL="121920" marR="121920" marT="60960" marB="60960" anchor="ctr">
                    <a:gradFill flip="none" rotWithShape="1">
                      <a:gsLst>
                        <a:gs pos="0">
                          <a:srgbClr val="006E7F">
                            <a:tint val="66000"/>
                            <a:satMod val="160000"/>
                          </a:srgbClr>
                        </a:gs>
                        <a:gs pos="50000">
                          <a:srgbClr val="006E7F">
                            <a:tint val="44500"/>
                            <a:satMod val="160000"/>
                          </a:srgbClr>
                        </a:gs>
                        <a:gs pos="100000">
                          <a:srgbClr val="006E7F">
                            <a:tint val="23500"/>
                            <a:satMod val="160000"/>
                          </a:srgbClr>
                        </a:gs>
                      </a:gsLst>
                      <a:lin ang="2700000" scaled="1"/>
                      <a:tileRect/>
                    </a:gradFill>
                  </a:tcPr>
                </a:tc>
                <a:extLst>
                  <a:ext uri="{0D108BD9-81ED-4DB2-BD59-A6C34878D82A}">
                    <a16:rowId xmlns:a16="http://schemas.microsoft.com/office/drawing/2014/main" val="2777348354"/>
                  </a:ext>
                </a:extLst>
              </a:tr>
            </a:tbl>
          </a:graphicData>
        </a:graphic>
      </p:graphicFrame>
    </p:spTree>
    <p:extLst>
      <p:ext uri="{BB962C8B-B14F-4D97-AF65-F5344CB8AC3E}">
        <p14:creationId xmlns:p14="http://schemas.microsoft.com/office/powerpoint/2010/main" val="3028594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p:nvPr/>
        </p:nvSpPr>
        <p:spPr>
          <a:xfrm>
            <a:off x="7536160" y="5229200"/>
            <a:ext cx="2970040" cy="16561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17" name="Google Shape;117;p3"/>
          <p:cNvPicPr preferRelativeResize="0"/>
          <p:nvPr/>
        </p:nvPicPr>
        <p:blipFill rotWithShape="1">
          <a:blip r:embed="rId3">
            <a:alphaModFix/>
          </a:blip>
          <a:srcRect b="3281"/>
          <a:stretch/>
        </p:blipFill>
        <p:spPr>
          <a:xfrm>
            <a:off x="0" y="0"/>
            <a:ext cx="12192001" cy="6855701"/>
          </a:xfrm>
          <a:prstGeom prst="rect">
            <a:avLst/>
          </a:prstGeom>
          <a:noFill/>
          <a:ln>
            <a:noFill/>
          </a:ln>
        </p:spPr>
      </p:pic>
      <p:sp>
        <p:nvSpPr>
          <p:cNvPr id="118" name="Google Shape;118;p3"/>
          <p:cNvSpPr/>
          <p:nvPr/>
        </p:nvSpPr>
        <p:spPr>
          <a:xfrm>
            <a:off x="6473952" y="2688932"/>
            <a:ext cx="5718048" cy="1656184"/>
          </a:xfrm>
          <a:prstGeom prst="homePlate">
            <a:avLst>
              <a:gd name="adj" fmla="val 31212"/>
            </a:avLst>
          </a:prstGeom>
          <a:solidFill>
            <a:srgbClr val="A6DAF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fr-FR" sz="3200" b="1" i="0" u="none" strike="noStrike" cap="small" dirty="0">
                <a:solidFill>
                  <a:srgbClr val="3A2E87"/>
                </a:solidFill>
                <a:latin typeface="Calibri"/>
                <a:ea typeface="Calibri"/>
                <a:cs typeface="Calibri"/>
                <a:sym typeface="Calibri"/>
              </a:rPr>
              <a:t>Logiciel  - Rejets Non Domestiques</a:t>
            </a:r>
            <a:r>
              <a:rPr lang="fr-FR" sz="1400" b="1" i="0" u="none" strike="noStrike" cap="small" dirty="0">
                <a:solidFill>
                  <a:srgbClr val="3A2E87"/>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
        <p:nvSpPr>
          <p:cNvPr id="119" name="Google Shape;119;p3"/>
          <p:cNvSpPr txBox="1">
            <a:spLocks noGrp="1"/>
          </p:cNvSpPr>
          <p:nvPr>
            <p:ph type="title"/>
          </p:nvPr>
        </p:nvSpPr>
        <p:spPr>
          <a:xfrm>
            <a:off x="227767" y="481411"/>
            <a:ext cx="10178100" cy="720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A2E87"/>
              </a:buClr>
              <a:buSzPts val="3200"/>
              <a:buFont typeface="Century Gothic"/>
              <a:buNone/>
            </a:pPr>
            <a:r>
              <a:rPr lang="fr-FR" b="1" dirty="0">
                <a:solidFill>
                  <a:srgbClr val="3A2E87"/>
                </a:solidFill>
              </a:rPr>
              <a:t>Réunion du 20 juin 2024, Brignais</a:t>
            </a:r>
            <a:endParaRPr dirty="0"/>
          </a:p>
        </p:txBody>
      </p:sp>
      <p:grpSp>
        <p:nvGrpSpPr>
          <p:cNvPr id="120" name="Google Shape;120;p3"/>
          <p:cNvGrpSpPr/>
          <p:nvPr/>
        </p:nvGrpSpPr>
        <p:grpSpPr>
          <a:xfrm>
            <a:off x="8452835" y="5771072"/>
            <a:ext cx="2970042" cy="854406"/>
            <a:chOff x="8471139" y="5771072"/>
            <a:chExt cx="3512455" cy="854406"/>
          </a:xfrm>
        </p:grpSpPr>
        <p:pic>
          <p:nvPicPr>
            <p:cNvPr id="121" name="Google Shape;121;p3"/>
            <p:cNvPicPr preferRelativeResize="0"/>
            <p:nvPr/>
          </p:nvPicPr>
          <p:blipFill rotWithShape="1">
            <a:blip r:embed="rId4">
              <a:alphaModFix/>
            </a:blip>
            <a:srcRect/>
            <a:stretch/>
          </p:blipFill>
          <p:spPr>
            <a:xfrm>
              <a:off x="10612767" y="5931153"/>
              <a:ext cx="1370827" cy="445436"/>
            </a:xfrm>
            <a:prstGeom prst="rect">
              <a:avLst/>
            </a:prstGeom>
            <a:noFill/>
            <a:ln>
              <a:noFill/>
            </a:ln>
          </p:spPr>
        </p:pic>
        <p:pic>
          <p:nvPicPr>
            <p:cNvPr id="122" name="Google Shape;122;p3"/>
            <p:cNvPicPr preferRelativeResize="0"/>
            <p:nvPr/>
          </p:nvPicPr>
          <p:blipFill rotWithShape="1">
            <a:blip r:embed="rId5">
              <a:alphaModFix/>
            </a:blip>
            <a:srcRect l="33110"/>
            <a:stretch/>
          </p:blipFill>
          <p:spPr>
            <a:xfrm>
              <a:off x="8471139" y="5771072"/>
              <a:ext cx="2057537" cy="854406"/>
            </a:xfrm>
            <a:prstGeom prst="rect">
              <a:avLst/>
            </a:prstGeom>
            <a:noFill/>
            <a:ln>
              <a:noFill/>
            </a:ln>
          </p:spPr>
        </p:pic>
      </p:grpSp>
    </p:spTree>
    <p:extLst>
      <p:ext uri="{BB962C8B-B14F-4D97-AF65-F5344CB8AC3E}">
        <p14:creationId xmlns:p14="http://schemas.microsoft.com/office/powerpoint/2010/main" val="2290509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9BD2E-852B-E9BE-FB14-E942AAEADED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7E0CED9-655D-650F-3677-62F9B5707540}"/>
              </a:ext>
            </a:extLst>
          </p:cNvPr>
          <p:cNvSpPr>
            <a:spLocks noGrp="1"/>
          </p:cNvSpPr>
          <p:nvPr>
            <p:ph type="title"/>
          </p:nvPr>
        </p:nvSpPr>
        <p:spPr/>
        <p:txBody>
          <a:bodyPr/>
          <a:lstStyle/>
          <a:p>
            <a:r>
              <a:rPr lang="fr-FR" cap="all" dirty="0"/>
              <a:t>Tour de table – actualités - 1</a:t>
            </a:r>
          </a:p>
        </p:txBody>
      </p:sp>
      <p:sp>
        <p:nvSpPr>
          <p:cNvPr id="3" name="Espace réservé du contenu 2">
            <a:extLst>
              <a:ext uri="{FF2B5EF4-FFF2-40B4-BE49-F238E27FC236}">
                <a16:creationId xmlns:a16="http://schemas.microsoft.com/office/drawing/2014/main" id="{BBAB41FB-E9B2-68CF-C54D-0DE73F154A65}"/>
              </a:ext>
            </a:extLst>
          </p:cNvPr>
          <p:cNvSpPr>
            <a:spLocks noGrp="1"/>
          </p:cNvSpPr>
          <p:nvPr>
            <p:ph idx="1"/>
          </p:nvPr>
        </p:nvSpPr>
        <p:spPr>
          <a:xfrm>
            <a:off x="708211" y="2102089"/>
            <a:ext cx="11017623" cy="4086001"/>
          </a:xfrm>
        </p:spPr>
        <p:txBody>
          <a:bodyPr numCol="1">
            <a:noAutofit/>
          </a:bodyPr>
          <a:lstStyle/>
          <a:p>
            <a:pPr marL="0" indent="0">
              <a:spcBef>
                <a:spcPts val="600"/>
              </a:spcBef>
              <a:spcAft>
                <a:spcPts val="300"/>
              </a:spcAft>
              <a:buClr>
                <a:srgbClr val="00FFB3"/>
              </a:buClr>
              <a:buNone/>
            </a:pPr>
            <a:r>
              <a:rPr lang="fr-FR" sz="1600" dirty="0"/>
              <a:t>Stéphane CLAUDET BOURGEOIS, Responsable service assainissement du SYSEG ouvre la journée et présente l’action du SYSEG avec Leslie </a:t>
            </a:r>
            <a:r>
              <a:rPr lang="fr-FR" sz="1600" dirty="0" err="1"/>
              <a:t>wimmers</a:t>
            </a:r>
            <a:r>
              <a:rPr lang="fr-FR" sz="1600" dirty="0"/>
              <a:t> qui nous reçoit ce jour.</a:t>
            </a:r>
          </a:p>
          <a:p>
            <a:pPr marL="0" indent="0">
              <a:spcBef>
                <a:spcPts val="600"/>
              </a:spcBef>
              <a:spcAft>
                <a:spcPts val="300"/>
              </a:spcAft>
              <a:buClr>
                <a:srgbClr val="00FFB3"/>
              </a:buClr>
              <a:buNone/>
            </a:pPr>
            <a:r>
              <a:rPr lang="fr-FR" sz="1600" dirty="0"/>
              <a:t>Le tour de table permet de partager l’actualité de chacun avec une orientation sur la conférence END du 21 et 22 novembre. A Noter parmi la richesse des échanges:</a:t>
            </a:r>
          </a:p>
          <a:p>
            <a:pPr>
              <a:spcBef>
                <a:spcPts val="600"/>
              </a:spcBef>
              <a:spcAft>
                <a:spcPts val="300"/>
              </a:spcAft>
              <a:buClr>
                <a:srgbClr val="00FFB3"/>
              </a:buClr>
            </a:pPr>
            <a:r>
              <a:rPr lang="fr-FR" sz="1600" dirty="0"/>
              <a:t>SYSEG : Une formation intéressante en distanciel sur prélèvement et END cadre règlementaire</a:t>
            </a:r>
          </a:p>
          <a:p>
            <a:pPr>
              <a:spcBef>
                <a:spcPts val="600"/>
              </a:spcBef>
              <a:spcAft>
                <a:spcPts val="300"/>
              </a:spcAft>
              <a:buClr>
                <a:srgbClr val="00FFB3"/>
              </a:buClr>
            </a:pPr>
            <a:r>
              <a:rPr lang="fr-FR" sz="1600" dirty="0"/>
              <a:t>CC Dombes Saône Vallée: </a:t>
            </a:r>
            <a:r>
              <a:rPr lang="fr-FR" sz="1600" dirty="0" err="1"/>
              <a:t>Rv</a:t>
            </a:r>
            <a:r>
              <a:rPr lang="fr-FR" sz="1600" dirty="0"/>
              <a:t> entreprise et le CSDND sujet possible pour CONF</a:t>
            </a:r>
          </a:p>
          <a:p>
            <a:pPr>
              <a:spcBef>
                <a:spcPts val="600"/>
              </a:spcBef>
              <a:spcAft>
                <a:spcPts val="300"/>
              </a:spcAft>
              <a:buClr>
                <a:srgbClr val="00FFB3"/>
              </a:buClr>
            </a:pPr>
            <a:r>
              <a:rPr lang="fr-FR" sz="1600" dirty="0"/>
              <a:t>Clermont Auvergne Métropole : OPC suite et travail avec Garage – arrêté en cours pour CSDND</a:t>
            </a:r>
          </a:p>
          <a:p>
            <a:pPr>
              <a:spcBef>
                <a:spcPts val="600"/>
              </a:spcBef>
              <a:spcAft>
                <a:spcPts val="300"/>
              </a:spcAft>
              <a:buClr>
                <a:srgbClr val="00FFB3"/>
              </a:buClr>
            </a:pPr>
            <a:r>
              <a:rPr lang="fr-FR" sz="1600" dirty="0"/>
              <a:t>Grand Chambéry : Départ probable ou possible de Vincent – efficacité de la démarche END seul 20% de la charge est industriel maintenant – travail de « recyclage » avec Brasserie Mt Blanc exemplaire et Decathlon  sur la substitution a la source des polluants.</a:t>
            </a:r>
          </a:p>
          <a:p>
            <a:pPr>
              <a:spcBef>
                <a:spcPts val="600"/>
              </a:spcBef>
              <a:spcAft>
                <a:spcPts val="300"/>
              </a:spcAft>
              <a:buClr>
                <a:srgbClr val="00FFB3"/>
              </a:buClr>
            </a:pPr>
            <a:r>
              <a:rPr lang="fr-FR" sz="1600" dirty="0"/>
              <a:t>SEASA Ambérieu: Travail sur la priorisation et besoin de partagé expérience</a:t>
            </a:r>
          </a:p>
          <a:p>
            <a:pPr>
              <a:spcBef>
                <a:spcPts val="600"/>
              </a:spcBef>
              <a:spcAft>
                <a:spcPts val="300"/>
              </a:spcAft>
              <a:buClr>
                <a:srgbClr val="00FFB3"/>
              </a:buClr>
            </a:pPr>
            <a:r>
              <a:rPr lang="fr-FR" sz="1600" dirty="0"/>
              <a:t>Loire Forez Agglomération : Formalisation du pilotage avec SEPIA voir si utilisable a la CONF– travail sur cahier des charges des prescription VLR cas des 1m3/j</a:t>
            </a:r>
          </a:p>
          <a:p>
            <a:pPr>
              <a:spcBef>
                <a:spcPts val="600"/>
              </a:spcBef>
              <a:spcAft>
                <a:spcPts val="300"/>
              </a:spcAft>
              <a:buClr>
                <a:srgbClr val="00FFB3"/>
              </a:buClr>
            </a:pPr>
            <a:endParaRPr lang="fr-FR" sz="1600" dirty="0"/>
          </a:p>
          <a:p>
            <a:pPr>
              <a:spcBef>
                <a:spcPts val="600"/>
              </a:spcBef>
              <a:spcAft>
                <a:spcPts val="300"/>
              </a:spcAft>
              <a:buClr>
                <a:srgbClr val="00FFB3"/>
              </a:buClr>
            </a:pPr>
            <a:endParaRPr lang="fr-FR" sz="1600" dirty="0"/>
          </a:p>
          <a:p>
            <a:pPr>
              <a:spcBef>
                <a:spcPts val="600"/>
              </a:spcBef>
              <a:spcAft>
                <a:spcPts val="300"/>
              </a:spcAft>
              <a:buClr>
                <a:srgbClr val="00FFB3"/>
              </a:buClr>
            </a:pPr>
            <a:endParaRPr lang="fr-FR" sz="1600" dirty="0"/>
          </a:p>
          <a:p>
            <a:pPr>
              <a:spcBef>
                <a:spcPts val="600"/>
              </a:spcBef>
              <a:spcAft>
                <a:spcPts val="300"/>
              </a:spcAft>
              <a:buClr>
                <a:srgbClr val="00FFB3"/>
              </a:buClr>
            </a:pPr>
            <a:endParaRPr lang="fr-FR" sz="1600" dirty="0"/>
          </a:p>
          <a:p>
            <a:pPr>
              <a:spcBef>
                <a:spcPts val="600"/>
              </a:spcBef>
              <a:spcAft>
                <a:spcPts val="300"/>
              </a:spcAft>
              <a:buClr>
                <a:srgbClr val="00FFB3"/>
              </a:buClr>
            </a:pPr>
            <a:endParaRPr lang="fr-FR" sz="1600" dirty="0"/>
          </a:p>
          <a:p>
            <a:pPr>
              <a:spcBef>
                <a:spcPts val="600"/>
              </a:spcBef>
              <a:spcAft>
                <a:spcPts val="300"/>
              </a:spcAft>
              <a:buClr>
                <a:srgbClr val="00FFB3"/>
              </a:buClr>
            </a:pPr>
            <a:endParaRPr lang="fr-FR" sz="1600" dirty="0"/>
          </a:p>
          <a:p>
            <a:pPr>
              <a:spcBef>
                <a:spcPts val="600"/>
              </a:spcBef>
              <a:spcAft>
                <a:spcPts val="300"/>
              </a:spcAft>
              <a:buClr>
                <a:srgbClr val="00FFB3"/>
              </a:buClr>
            </a:pPr>
            <a:endParaRPr lang="fr-FR" sz="1600" dirty="0"/>
          </a:p>
        </p:txBody>
      </p:sp>
    </p:spTree>
    <p:extLst>
      <p:ext uri="{BB962C8B-B14F-4D97-AF65-F5344CB8AC3E}">
        <p14:creationId xmlns:p14="http://schemas.microsoft.com/office/powerpoint/2010/main" val="1845160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2c0664d4122_3_0"/>
          <p:cNvSpPr txBox="1">
            <a:spLocks noGrp="1"/>
          </p:cNvSpPr>
          <p:nvPr>
            <p:ph type="title"/>
          </p:nvPr>
        </p:nvSpPr>
        <p:spPr>
          <a:xfrm>
            <a:off x="708211" y="1413231"/>
            <a:ext cx="11017500" cy="781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200"/>
              <a:buNone/>
            </a:pPr>
            <a:r>
              <a:rPr lang="fr-FR"/>
              <a:t>Objectifs</a:t>
            </a:r>
            <a:endParaRPr/>
          </a:p>
        </p:txBody>
      </p:sp>
      <p:sp>
        <p:nvSpPr>
          <p:cNvPr id="130" name="Google Shape;130;g2c0664d4122_3_0"/>
          <p:cNvSpPr txBox="1">
            <a:spLocks noGrp="1"/>
          </p:cNvSpPr>
          <p:nvPr>
            <p:ph type="body" idx="1"/>
          </p:nvPr>
        </p:nvSpPr>
        <p:spPr>
          <a:xfrm>
            <a:off x="294000" y="6386850"/>
            <a:ext cx="2547900" cy="424200"/>
          </a:xfrm>
          <a:prstGeom prst="rect">
            <a:avLst/>
          </a:prstGeom>
          <a:noFill/>
          <a:ln>
            <a:noFill/>
          </a:ln>
        </p:spPr>
        <p:txBody>
          <a:bodyPr spcFirstLastPara="1" wrap="square" lIns="91425" tIns="45700" rIns="91425" bIns="45700" anchor="b" anchorCtr="0">
            <a:normAutofit fontScale="25000" lnSpcReduction="20000"/>
          </a:bodyPr>
          <a:lstStyle/>
          <a:p>
            <a:pPr marL="0" lvl="0" indent="0" algn="l" rtl="0">
              <a:lnSpc>
                <a:spcPct val="90000"/>
              </a:lnSpc>
              <a:spcBef>
                <a:spcPts val="1000"/>
              </a:spcBef>
              <a:spcAft>
                <a:spcPts val="1200"/>
              </a:spcAft>
              <a:buSzPts val="2400"/>
              <a:buNone/>
            </a:pPr>
            <a:r>
              <a:rPr lang="fr-FR" sz="2000"/>
              <a:t>Source : LUMIEAU-Stra</a:t>
            </a:r>
            <a:endParaRPr sz="2000"/>
          </a:p>
        </p:txBody>
      </p:sp>
      <p:sp>
        <p:nvSpPr>
          <p:cNvPr id="131" name="Google Shape;131;g2c0664d4122_3_0"/>
          <p:cNvSpPr txBox="1"/>
          <p:nvPr/>
        </p:nvSpPr>
        <p:spPr>
          <a:xfrm>
            <a:off x="8966300" y="6519150"/>
            <a:ext cx="914400" cy="554100"/>
          </a:xfrm>
          <a:prstGeom prst="rect">
            <a:avLst/>
          </a:prstGeom>
          <a:noFill/>
          <a:ln>
            <a:noFill/>
          </a:ln>
        </p:spPr>
        <p:txBody>
          <a:bodyPr spcFirstLastPara="1" wrap="square" lIns="91425" tIns="91425" rIns="91425" bIns="91425" anchor="b" anchorCtr="0">
            <a:sp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entury Gothic"/>
              <a:ea typeface="Century Gothic"/>
              <a:cs typeface="Century Gothic"/>
              <a:sym typeface="Century Gothic"/>
            </a:endParaRPr>
          </a:p>
        </p:txBody>
      </p:sp>
      <p:sp>
        <p:nvSpPr>
          <p:cNvPr id="132" name="Google Shape;132;g2c0664d4122_3_0"/>
          <p:cNvSpPr txBox="1">
            <a:spLocks noGrp="1"/>
          </p:cNvSpPr>
          <p:nvPr>
            <p:ph type="body" idx="1"/>
          </p:nvPr>
        </p:nvSpPr>
        <p:spPr>
          <a:xfrm>
            <a:off x="587189" y="2353786"/>
            <a:ext cx="11017622" cy="3873709"/>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1000"/>
              </a:spcBef>
              <a:spcAft>
                <a:spcPts val="0"/>
              </a:spcAft>
              <a:buClr>
                <a:schemeClr val="dk1"/>
              </a:buClr>
              <a:buSzPts val="2400"/>
              <a:buChar char="•"/>
            </a:pPr>
            <a:r>
              <a:rPr lang="fr-FR"/>
              <a:t>Définir les fonctionnalités attendues et nécessaires d’un logiciel de gestion des rejets non domestiques</a:t>
            </a:r>
            <a:endParaRPr/>
          </a:p>
          <a:p>
            <a:pPr marL="457200" lvl="0" indent="-228600" algn="l" rtl="0">
              <a:lnSpc>
                <a:spcPct val="90000"/>
              </a:lnSpc>
              <a:spcBef>
                <a:spcPts val="1000"/>
              </a:spcBef>
              <a:spcAft>
                <a:spcPts val="0"/>
              </a:spcAft>
              <a:buClr>
                <a:schemeClr val="dk1"/>
              </a:buClr>
              <a:buSzPts val="2400"/>
              <a:buNone/>
            </a:pPr>
            <a:endParaRPr/>
          </a:p>
          <a:p>
            <a:pPr marL="457200" lvl="0" indent="-381000" algn="l" rtl="0">
              <a:lnSpc>
                <a:spcPct val="90000"/>
              </a:lnSpc>
              <a:spcBef>
                <a:spcPts val="1000"/>
              </a:spcBef>
              <a:spcAft>
                <a:spcPts val="0"/>
              </a:spcAft>
              <a:buClr>
                <a:schemeClr val="dk1"/>
              </a:buClr>
              <a:buSzPts val="2400"/>
              <a:buChar char="•"/>
            </a:pPr>
            <a:r>
              <a:rPr lang="fr-FR"/>
              <a:t>Produire une trame de cahier des charges  a minima</a:t>
            </a:r>
            <a:endParaRPr/>
          </a:p>
          <a:p>
            <a:pPr marL="457200" lvl="0" indent="-228600" algn="l" rtl="0">
              <a:lnSpc>
                <a:spcPct val="90000"/>
              </a:lnSpc>
              <a:spcBef>
                <a:spcPts val="1000"/>
              </a:spcBef>
              <a:spcAft>
                <a:spcPts val="0"/>
              </a:spcAft>
              <a:buClr>
                <a:schemeClr val="dk1"/>
              </a:buClr>
              <a:buSzPts val="2400"/>
              <a:buNone/>
            </a:pPr>
            <a:endParaRPr/>
          </a:p>
          <a:p>
            <a:pPr marL="457200" lvl="0" indent="-381000" algn="l" rtl="0">
              <a:lnSpc>
                <a:spcPct val="90000"/>
              </a:lnSpc>
              <a:spcBef>
                <a:spcPts val="1000"/>
              </a:spcBef>
              <a:spcAft>
                <a:spcPts val="0"/>
              </a:spcAft>
              <a:buClr>
                <a:schemeClr val="dk1"/>
              </a:buClr>
              <a:buSzPts val="2400"/>
              <a:buChar char="•"/>
            </a:pPr>
            <a:r>
              <a:rPr lang="fr-FR"/>
              <a:t>Définir des indicateurs pertinents et suffisants</a:t>
            </a:r>
            <a:endParaRPr/>
          </a:p>
          <a:p>
            <a:pPr marL="457200" lvl="0" indent="-228600" algn="l" rtl="0">
              <a:lnSpc>
                <a:spcPct val="90000"/>
              </a:lnSpc>
              <a:spcBef>
                <a:spcPts val="1000"/>
              </a:spcBef>
              <a:spcAft>
                <a:spcPts val="0"/>
              </a:spcAft>
              <a:buClr>
                <a:schemeClr val="dk1"/>
              </a:buClr>
              <a:buSzPts val="240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4"/>
          <p:cNvSpPr txBox="1">
            <a:spLocks noGrp="1"/>
          </p:cNvSpPr>
          <p:nvPr>
            <p:ph type="title"/>
          </p:nvPr>
        </p:nvSpPr>
        <p:spPr>
          <a:xfrm>
            <a:off x="708211" y="1413231"/>
            <a:ext cx="11017623" cy="78105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3A2E87"/>
              </a:buClr>
              <a:buSzPct val="100000"/>
              <a:buFont typeface="Century Gothic"/>
              <a:buNone/>
            </a:pPr>
            <a:r>
              <a:rPr lang="fr-FR"/>
              <a:t>1- REX  Emmanuelle Redon (Loire Forez Agglo)</a:t>
            </a:r>
            <a:endParaRPr/>
          </a:p>
          <a:p>
            <a:pPr marL="0" lvl="0" indent="0" algn="l" rtl="0">
              <a:lnSpc>
                <a:spcPct val="90000"/>
              </a:lnSpc>
              <a:spcBef>
                <a:spcPts val="0"/>
              </a:spcBef>
              <a:spcAft>
                <a:spcPts val="0"/>
              </a:spcAft>
              <a:buClr>
                <a:srgbClr val="3A2E87"/>
              </a:buClr>
              <a:buSzPct val="100000"/>
              <a:buFont typeface="Century Gothic"/>
              <a:buNone/>
            </a:pPr>
            <a:r>
              <a:rPr lang="fr-FR"/>
              <a:t>             Christel Sébastian (ex CAVBS / CCDSV)</a:t>
            </a:r>
            <a:endParaRPr/>
          </a:p>
        </p:txBody>
      </p:sp>
      <p:sp>
        <p:nvSpPr>
          <p:cNvPr id="138" name="Google Shape;138;p4"/>
          <p:cNvSpPr txBox="1"/>
          <p:nvPr/>
        </p:nvSpPr>
        <p:spPr>
          <a:xfrm>
            <a:off x="971149" y="2908531"/>
            <a:ext cx="8204400" cy="25860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2000"/>
              <a:buFont typeface="Arial"/>
              <a:buNone/>
            </a:pPr>
            <a:r>
              <a:rPr lang="fr-FR" sz="2000" b="0" i="0" u="none" strike="noStrike" cap="none">
                <a:solidFill>
                  <a:srgbClr val="000000"/>
                </a:solidFill>
                <a:latin typeface="Calibri"/>
                <a:ea typeface="Calibri"/>
                <a:cs typeface="Calibri"/>
                <a:sym typeface="Calibri"/>
              </a:rPr>
              <a:t>Situation des 2 collectivités </a:t>
            </a:r>
            <a:endParaRPr sz="2000">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r>
              <a:rPr lang="fr-FR" sz="2000" b="0" i="0" u="none" strike="noStrike" cap="none">
                <a:solidFill>
                  <a:srgbClr val="000000"/>
                </a:solidFill>
                <a:latin typeface="Calibri"/>
                <a:ea typeface="Calibri"/>
                <a:cs typeface="Calibri"/>
                <a:sym typeface="Calibri"/>
              </a:rPr>
              <a:t>Le logiciel Yprésia actuellement en place </a:t>
            </a:r>
            <a:endParaRPr/>
          </a:p>
          <a:p>
            <a:pPr marL="0" marR="0" lvl="0" indent="0" algn="l" rtl="0">
              <a:lnSpc>
                <a:spcPct val="9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r>
              <a:rPr lang="fr-FR" sz="2000" b="0" i="0" u="none" strike="noStrike" cap="none">
                <a:solidFill>
                  <a:srgbClr val="000000"/>
                </a:solidFill>
                <a:latin typeface="Calibri"/>
                <a:ea typeface="Calibri"/>
                <a:cs typeface="Calibri"/>
                <a:sym typeface="Calibri"/>
              </a:rPr>
              <a:t>En tirer les points  positifs / nécessaires / suffisants</a:t>
            </a:r>
            <a:endParaRPr/>
          </a:p>
          <a:p>
            <a:pPr marL="0" marR="0" lvl="0" indent="0" algn="l" rtl="0">
              <a:lnSpc>
                <a:spcPct val="90000"/>
              </a:lnSpc>
              <a:spcBef>
                <a:spcPts val="0"/>
              </a:spcBef>
              <a:spcAft>
                <a:spcPts val="0"/>
              </a:spcAft>
              <a:buClr>
                <a:srgbClr val="000000"/>
              </a:buClr>
              <a:buSzPts val="2000"/>
              <a:buFont typeface="Arial"/>
              <a:buNone/>
            </a:pPr>
            <a:r>
              <a:rPr lang="fr-FR" sz="2000" b="0" i="0" u="none" strike="noStrike" cap="none">
                <a:solidFill>
                  <a:srgbClr val="000000"/>
                </a:solidFill>
                <a:latin typeface="Calibri"/>
                <a:ea typeface="Calibri"/>
                <a:cs typeface="Calibri"/>
                <a:sym typeface="Calibri"/>
              </a:rPr>
              <a:t> </a:t>
            </a:r>
            <a:endParaRPr/>
          </a:p>
          <a:p>
            <a:pPr marL="0" marR="0" lvl="0" indent="0" algn="l" rtl="0">
              <a:lnSpc>
                <a:spcPct val="90000"/>
              </a:lnSpc>
              <a:spcBef>
                <a:spcPts val="0"/>
              </a:spcBef>
              <a:spcAft>
                <a:spcPts val="0"/>
              </a:spcAft>
              <a:buClr>
                <a:srgbClr val="000000"/>
              </a:buClr>
              <a:buSzPts val="2000"/>
              <a:buFont typeface="Arial"/>
              <a:buNone/>
            </a:pPr>
            <a:r>
              <a:rPr lang="fr-FR" sz="2000" b="0" i="0" u="none" strike="noStrike" cap="none">
                <a:solidFill>
                  <a:srgbClr val="000000"/>
                </a:solidFill>
                <a:latin typeface="Calibri"/>
                <a:ea typeface="Calibri"/>
                <a:cs typeface="Calibri"/>
                <a:sym typeface="Calibri"/>
              </a:rPr>
              <a:t>En voir les limites et les complexifications?</a:t>
            </a:r>
            <a:endParaRPr sz="2000" b="0"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endParaRPr sz="2000" b="1" i="0" u="none" strike="noStrike" cap="none">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0"/>
          <p:cNvSpPr txBox="1">
            <a:spLocks noGrp="1"/>
          </p:cNvSpPr>
          <p:nvPr>
            <p:ph type="title"/>
          </p:nvPr>
        </p:nvSpPr>
        <p:spPr>
          <a:xfrm>
            <a:off x="708211" y="1413231"/>
            <a:ext cx="11017623" cy="7810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A2E87"/>
              </a:buClr>
              <a:buSzPts val="3200"/>
              <a:buFont typeface="Century Gothic"/>
              <a:buNone/>
            </a:pPr>
            <a:r>
              <a:rPr lang="fr-FR"/>
              <a:t>1- REX Loire Forez Agglo/CAVBS</a:t>
            </a:r>
            <a:endParaRPr/>
          </a:p>
        </p:txBody>
      </p:sp>
      <p:sp>
        <p:nvSpPr>
          <p:cNvPr id="144" name="Google Shape;144;p20"/>
          <p:cNvSpPr txBox="1"/>
          <p:nvPr/>
        </p:nvSpPr>
        <p:spPr>
          <a:xfrm>
            <a:off x="286425" y="2194275"/>
            <a:ext cx="11439300" cy="5107200"/>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Clr>
                <a:srgbClr val="000000"/>
              </a:buClr>
              <a:buSzPts val="2000"/>
              <a:buFont typeface="Arial"/>
              <a:buNone/>
            </a:pPr>
            <a:r>
              <a:rPr lang="fr-FR" sz="2000" b="1" u="sng">
                <a:latin typeface="Calibri"/>
                <a:ea typeface="Calibri"/>
                <a:cs typeface="Calibri"/>
                <a:sym typeface="Calibri"/>
              </a:rPr>
              <a:t>Les + du logiciel Yprésia</a:t>
            </a:r>
            <a:r>
              <a:rPr lang="fr-FR" sz="2000" b="1">
                <a:latin typeface="Calibri"/>
                <a:ea typeface="Calibri"/>
                <a:cs typeface="Calibri"/>
                <a:sym typeface="Calibri"/>
              </a:rPr>
              <a:t> </a:t>
            </a:r>
            <a:endParaRPr sz="2000" b="1" i="0" u="none" strike="noStrike" cap="none">
              <a:solidFill>
                <a:srgbClr val="000000"/>
              </a:solidFill>
              <a:latin typeface="Calibri"/>
              <a:ea typeface="Calibri"/>
              <a:cs typeface="Calibri"/>
              <a:sym typeface="Calibri"/>
            </a:endParaRPr>
          </a:p>
          <a:p>
            <a:pPr marL="0" marR="0" lvl="0" indent="0" algn="just" rtl="0">
              <a:lnSpc>
                <a:spcPct val="90000"/>
              </a:lnSpc>
              <a:spcBef>
                <a:spcPts val="0"/>
              </a:spcBef>
              <a:spcAft>
                <a:spcPts val="0"/>
              </a:spcAft>
              <a:buNone/>
            </a:pPr>
            <a:endParaRPr/>
          </a:p>
          <a:p>
            <a:pPr marL="228600" marR="0" lvl="0" indent="-228600" algn="just" rtl="0">
              <a:lnSpc>
                <a:spcPct val="90000"/>
              </a:lnSpc>
              <a:spcBef>
                <a:spcPts val="0"/>
              </a:spcBef>
              <a:spcAft>
                <a:spcPts val="0"/>
              </a:spcAft>
              <a:buClr>
                <a:srgbClr val="000000"/>
              </a:buClr>
              <a:buSzPts val="2000"/>
              <a:buFont typeface="Arial"/>
              <a:buChar char="•"/>
            </a:pPr>
            <a:r>
              <a:rPr lang="fr-FR" sz="2000" b="0" i="0" u="none" strike="noStrike" cap="none">
                <a:solidFill>
                  <a:srgbClr val="000000"/>
                </a:solidFill>
                <a:latin typeface="Calibri"/>
                <a:ea typeface="Calibri"/>
                <a:cs typeface="Calibri"/>
                <a:sym typeface="Calibri"/>
              </a:rPr>
              <a:t>Saisie des </a:t>
            </a:r>
            <a:r>
              <a:rPr lang="fr-FR" sz="2000" b="1" i="0" u="none" strike="noStrike" cap="none">
                <a:solidFill>
                  <a:srgbClr val="000000"/>
                </a:solidFill>
                <a:latin typeface="Calibri"/>
                <a:ea typeface="Calibri"/>
                <a:cs typeface="Calibri"/>
                <a:sym typeface="Calibri"/>
              </a:rPr>
              <a:t>informations administratives et techniques</a:t>
            </a:r>
            <a:r>
              <a:rPr lang="fr-FR" sz="2000" b="0" i="0" u="none" strike="noStrike" cap="none">
                <a:solidFill>
                  <a:srgbClr val="000000"/>
                </a:solidFill>
                <a:latin typeface="Calibri"/>
                <a:ea typeface="Calibri"/>
                <a:cs typeface="Calibri"/>
                <a:sym typeface="Calibri"/>
              </a:rPr>
              <a:t> de manière </a:t>
            </a:r>
            <a:r>
              <a:rPr lang="fr-FR" sz="2000" b="1" i="0" u="none" strike="noStrike" cap="none">
                <a:solidFill>
                  <a:srgbClr val="000000"/>
                </a:solidFill>
                <a:latin typeface="Calibri"/>
                <a:ea typeface="Calibri"/>
                <a:cs typeface="Calibri"/>
                <a:sym typeface="Calibri"/>
              </a:rPr>
              <a:t>claire et ludique</a:t>
            </a:r>
            <a:r>
              <a:rPr lang="fr-FR" sz="2000">
                <a:latin typeface="Calibri"/>
                <a:ea typeface="Calibri"/>
                <a:cs typeface="Calibri"/>
                <a:sym typeface="Calibri"/>
              </a:rPr>
              <a:t> </a:t>
            </a:r>
            <a:endParaRPr sz="2000">
              <a:latin typeface="Calibri"/>
              <a:ea typeface="Calibri"/>
              <a:cs typeface="Calibri"/>
              <a:sym typeface="Calibri"/>
            </a:endParaRPr>
          </a:p>
          <a:p>
            <a:pPr marL="457200" marR="0" lvl="0" indent="0" algn="just" rtl="0">
              <a:lnSpc>
                <a:spcPct val="90000"/>
              </a:lnSpc>
              <a:spcBef>
                <a:spcPts val="0"/>
              </a:spcBef>
              <a:spcAft>
                <a:spcPts val="0"/>
              </a:spcAft>
              <a:buNone/>
            </a:pPr>
            <a:endParaRPr sz="2000">
              <a:solidFill>
                <a:schemeClr val="dk1"/>
              </a:solidFill>
              <a:latin typeface="Calibri"/>
              <a:ea typeface="Calibri"/>
              <a:cs typeface="Calibri"/>
              <a:sym typeface="Calibri"/>
            </a:endParaRPr>
          </a:p>
          <a:p>
            <a:pPr marL="228600" marR="0" lvl="0" indent="-228600" algn="just" rtl="0">
              <a:lnSpc>
                <a:spcPct val="90000"/>
              </a:lnSpc>
              <a:spcBef>
                <a:spcPts val="0"/>
              </a:spcBef>
              <a:spcAft>
                <a:spcPts val="0"/>
              </a:spcAft>
              <a:buClr>
                <a:schemeClr val="dk1"/>
              </a:buClr>
              <a:buSzPts val="2000"/>
              <a:buFont typeface="Arial"/>
              <a:buChar char="•"/>
            </a:pPr>
            <a:r>
              <a:rPr lang="fr-FR" sz="2000">
                <a:solidFill>
                  <a:schemeClr val="dk1"/>
                </a:solidFill>
                <a:latin typeface="Calibri"/>
                <a:ea typeface="Calibri"/>
                <a:cs typeface="Calibri"/>
                <a:sym typeface="Calibri"/>
              </a:rPr>
              <a:t>S</a:t>
            </a:r>
            <a:r>
              <a:rPr lang="fr-FR" sz="2000" b="0" i="0" u="none" strike="noStrike" cap="none">
                <a:solidFill>
                  <a:schemeClr val="dk1"/>
                </a:solidFill>
                <a:latin typeface="Calibri"/>
                <a:ea typeface="Calibri"/>
                <a:cs typeface="Calibri"/>
                <a:sym typeface="Calibri"/>
              </a:rPr>
              <a:t>aisi</a:t>
            </a:r>
            <a:r>
              <a:rPr lang="fr-FR" sz="2000">
                <a:solidFill>
                  <a:schemeClr val="dk1"/>
                </a:solidFill>
                <a:latin typeface="Calibri"/>
                <a:ea typeface="Calibri"/>
                <a:cs typeface="Calibri"/>
                <a:sym typeface="Calibri"/>
              </a:rPr>
              <a:t>e et suivi de </a:t>
            </a:r>
            <a:r>
              <a:rPr lang="fr-FR" sz="2000" b="0" i="0" u="none" strike="noStrike" cap="none">
                <a:solidFill>
                  <a:schemeClr val="dk1"/>
                </a:solidFill>
                <a:latin typeface="Calibri"/>
                <a:ea typeface="Calibri"/>
                <a:cs typeface="Calibri"/>
                <a:sym typeface="Calibri"/>
              </a:rPr>
              <a:t>chaque échange indus pratique via </a:t>
            </a:r>
            <a:r>
              <a:rPr lang="fr-FR" sz="2000" b="1">
                <a:solidFill>
                  <a:schemeClr val="dk1"/>
                </a:solidFill>
                <a:latin typeface="Calibri"/>
                <a:ea typeface="Calibri"/>
                <a:cs typeface="Calibri"/>
                <a:sym typeface="Calibri"/>
              </a:rPr>
              <a:t>“actions métier”</a:t>
            </a:r>
            <a:r>
              <a:rPr lang="fr-FR" sz="2000">
                <a:solidFill>
                  <a:schemeClr val="dk1"/>
                </a:solidFill>
                <a:latin typeface="Calibri"/>
                <a:ea typeface="Calibri"/>
                <a:cs typeface="Calibri"/>
                <a:sym typeface="Calibri"/>
              </a:rPr>
              <a:t>: permet facilement à un nouvel agent de comprendre l’</a:t>
            </a:r>
            <a:r>
              <a:rPr lang="fr-FR" sz="2000" b="1">
                <a:solidFill>
                  <a:schemeClr val="dk1"/>
                </a:solidFill>
                <a:latin typeface="Calibri"/>
                <a:ea typeface="Calibri"/>
                <a:cs typeface="Calibri"/>
                <a:sym typeface="Calibri"/>
              </a:rPr>
              <a:t>historique du dossier</a:t>
            </a:r>
            <a:endParaRPr sz="2000" b="1">
              <a:solidFill>
                <a:schemeClr val="dk1"/>
              </a:solidFill>
              <a:latin typeface="Calibri"/>
              <a:ea typeface="Calibri"/>
              <a:cs typeface="Calibri"/>
              <a:sym typeface="Calibri"/>
            </a:endParaRPr>
          </a:p>
          <a:p>
            <a:pPr marL="457200" marR="0" lvl="0" indent="0" algn="just" rtl="0">
              <a:lnSpc>
                <a:spcPct val="90000"/>
              </a:lnSpc>
              <a:spcBef>
                <a:spcPts val="0"/>
              </a:spcBef>
              <a:spcAft>
                <a:spcPts val="0"/>
              </a:spcAft>
              <a:buNone/>
            </a:pPr>
            <a:endParaRPr sz="2000">
              <a:solidFill>
                <a:schemeClr val="dk1"/>
              </a:solidFill>
              <a:latin typeface="Calibri"/>
              <a:ea typeface="Calibri"/>
              <a:cs typeface="Calibri"/>
              <a:sym typeface="Calibri"/>
            </a:endParaRPr>
          </a:p>
          <a:p>
            <a:pPr marL="228600" marR="0" lvl="0" indent="-228600" algn="just" rtl="0">
              <a:lnSpc>
                <a:spcPct val="90000"/>
              </a:lnSpc>
              <a:spcBef>
                <a:spcPts val="0"/>
              </a:spcBef>
              <a:spcAft>
                <a:spcPts val="0"/>
              </a:spcAft>
              <a:buClr>
                <a:schemeClr val="dk1"/>
              </a:buClr>
              <a:buSzPts val="2000"/>
              <a:buChar char="•"/>
            </a:pPr>
            <a:r>
              <a:rPr lang="fr-FR" sz="2000">
                <a:solidFill>
                  <a:schemeClr val="dk1"/>
                </a:solidFill>
                <a:latin typeface="Calibri"/>
                <a:ea typeface="Calibri"/>
                <a:cs typeface="Calibri"/>
                <a:sym typeface="Calibri"/>
              </a:rPr>
              <a:t>Création de </a:t>
            </a:r>
            <a:r>
              <a:rPr lang="fr-FR" sz="2000" b="1">
                <a:solidFill>
                  <a:schemeClr val="dk1"/>
                </a:solidFill>
                <a:latin typeface="Calibri"/>
                <a:ea typeface="Calibri"/>
                <a:cs typeface="Calibri"/>
                <a:sym typeface="Calibri"/>
              </a:rPr>
              <a:t>dossiers pollution rattachés</a:t>
            </a:r>
            <a:r>
              <a:rPr lang="fr-FR" sz="2000">
                <a:solidFill>
                  <a:schemeClr val="dk1"/>
                </a:solidFill>
                <a:latin typeface="Calibri"/>
                <a:ea typeface="Calibri"/>
                <a:cs typeface="Calibri"/>
                <a:sym typeface="Calibri"/>
              </a:rPr>
              <a:t> au dossier de l’industriel</a:t>
            </a:r>
            <a:endParaRPr sz="2000">
              <a:solidFill>
                <a:schemeClr val="dk1"/>
              </a:solidFill>
              <a:latin typeface="Calibri"/>
              <a:ea typeface="Calibri"/>
              <a:cs typeface="Calibri"/>
              <a:sym typeface="Calibri"/>
            </a:endParaRPr>
          </a:p>
          <a:p>
            <a:pPr marL="228600" marR="0" lvl="0" indent="-228600" algn="just" rtl="0">
              <a:lnSpc>
                <a:spcPct val="90000"/>
              </a:lnSpc>
              <a:spcBef>
                <a:spcPts val="0"/>
              </a:spcBef>
              <a:spcAft>
                <a:spcPts val="0"/>
              </a:spcAft>
              <a:buClr>
                <a:schemeClr val="dk1"/>
              </a:buClr>
              <a:buSzPts val="2000"/>
              <a:buChar char="•"/>
            </a:pPr>
            <a:r>
              <a:rPr lang="fr-FR" sz="2000">
                <a:solidFill>
                  <a:schemeClr val="dk1"/>
                </a:solidFill>
                <a:latin typeface="Calibri"/>
                <a:ea typeface="Calibri"/>
                <a:cs typeface="Calibri"/>
                <a:sym typeface="Calibri"/>
              </a:rPr>
              <a:t>Système d’</a:t>
            </a:r>
            <a:r>
              <a:rPr lang="fr-FR" sz="2000" b="1">
                <a:solidFill>
                  <a:schemeClr val="dk1"/>
                </a:solidFill>
                <a:latin typeface="Calibri"/>
                <a:ea typeface="Calibri"/>
                <a:cs typeface="Calibri"/>
                <a:sym typeface="Calibri"/>
              </a:rPr>
              <a:t>alerte</a:t>
            </a:r>
            <a:r>
              <a:rPr lang="fr-FR" sz="2000">
                <a:solidFill>
                  <a:schemeClr val="dk1"/>
                </a:solidFill>
                <a:latin typeface="Calibri"/>
                <a:ea typeface="Calibri"/>
                <a:cs typeface="Calibri"/>
                <a:sym typeface="Calibri"/>
              </a:rPr>
              <a:t> pour les suivis (arrêtés, entretiens, …)</a:t>
            </a:r>
            <a:endParaRPr sz="2000">
              <a:solidFill>
                <a:schemeClr val="dk1"/>
              </a:solidFill>
              <a:latin typeface="Calibri"/>
              <a:ea typeface="Calibri"/>
              <a:cs typeface="Calibri"/>
              <a:sym typeface="Calibri"/>
            </a:endParaRPr>
          </a:p>
          <a:p>
            <a:pPr marL="228600" marR="0" lvl="0" indent="-228600" algn="just" rtl="0">
              <a:lnSpc>
                <a:spcPct val="90000"/>
              </a:lnSpc>
              <a:spcBef>
                <a:spcPts val="0"/>
              </a:spcBef>
              <a:spcAft>
                <a:spcPts val="0"/>
              </a:spcAft>
              <a:buClr>
                <a:schemeClr val="dk1"/>
              </a:buClr>
              <a:buSzPts val="2000"/>
              <a:buChar char="•"/>
            </a:pPr>
            <a:r>
              <a:rPr lang="fr-FR" sz="2000" b="1">
                <a:solidFill>
                  <a:schemeClr val="dk1"/>
                </a:solidFill>
                <a:latin typeface="Calibri"/>
                <a:ea typeface="Calibri"/>
                <a:cs typeface="Calibri"/>
                <a:sym typeface="Calibri"/>
              </a:rPr>
              <a:t>Saisie</a:t>
            </a:r>
            <a:r>
              <a:rPr lang="fr-FR" sz="2000">
                <a:solidFill>
                  <a:schemeClr val="dk1"/>
                </a:solidFill>
                <a:latin typeface="Calibri"/>
                <a:ea typeface="Calibri"/>
                <a:cs typeface="Calibri"/>
                <a:sym typeface="Calibri"/>
              </a:rPr>
              <a:t> des données d’</a:t>
            </a:r>
            <a:r>
              <a:rPr lang="fr-FR" sz="2000" b="1">
                <a:solidFill>
                  <a:schemeClr val="dk1"/>
                </a:solidFill>
                <a:latin typeface="Calibri"/>
                <a:ea typeface="Calibri"/>
                <a:cs typeface="Calibri"/>
                <a:sym typeface="Calibri"/>
              </a:rPr>
              <a:t>autosurveillance</a:t>
            </a:r>
            <a:r>
              <a:rPr lang="fr-FR" sz="2000">
                <a:solidFill>
                  <a:schemeClr val="dk1"/>
                </a:solidFill>
                <a:latin typeface="Calibri"/>
                <a:ea typeface="Calibri"/>
                <a:cs typeface="Calibri"/>
                <a:sym typeface="Calibri"/>
              </a:rPr>
              <a:t> et comparaison aux </a:t>
            </a:r>
            <a:r>
              <a:rPr lang="fr-FR" sz="2000" b="1">
                <a:solidFill>
                  <a:schemeClr val="dk1"/>
                </a:solidFill>
                <a:latin typeface="Calibri"/>
                <a:ea typeface="Calibri"/>
                <a:cs typeface="Calibri"/>
                <a:sym typeface="Calibri"/>
              </a:rPr>
              <a:t>valeurs seuils</a:t>
            </a:r>
            <a:r>
              <a:rPr lang="fr-FR" sz="2000">
                <a:solidFill>
                  <a:schemeClr val="dk1"/>
                </a:solidFill>
                <a:latin typeface="Calibri"/>
                <a:ea typeface="Calibri"/>
                <a:cs typeface="Calibri"/>
                <a:sym typeface="Calibri"/>
              </a:rPr>
              <a:t> définies en amont</a:t>
            </a:r>
            <a:endParaRPr sz="2000">
              <a:solidFill>
                <a:schemeClr val="dk1"/>
              </a:solidFill>
              <a:latin typeface="Calibri"/>
              <a:ea typeface="Calibri"/>
              <a:cs typeface="Calibri"/>
              <a:sym typeface="Calibri"/>
            </a:endParaRPr>
          </a:p>
          <a:p>
            <a:pPr marL="228600" lvl="0" indent="-228600" algn="just" rtl="0">
              <a:lnSpc>
                <a:spcPct val="90000"/>
              </a:lnSpc>
              <a:spcBef>
                <a:spcPts val="0"/>
              </a:spcBef>
              <a:spcAft>
                <a:spcPts val="0"/>
              </a:spcAft>
              <a:buClr>
                <a:schemeClr val="dk1"/>
              </a:buClr>
              <a:buSzPts val="2000"/>
              <a:buChar char="•"/>
            </a:pPr>
            <a:r>
              <a:rPr lang="fr-FR" sz="2000" b="1">
                <a:solidFill>
                  <a:schemeClr val="dk1"/>
                </a:solidFill>
                <a:latin typeface="Calibri"/>
                <a:ea typeface="Calibri"/>
                <a:cs typeface="Calibri"/>
                <a:sym typeface="Calibri"/>
              </a:rPr>
              <a:t>Extraction</a:t>
            </a:r>
            <a:r>
              <a:rPr lang="fr-FR" sz="2000">
                <a:solidFill>
                  <a:schemeClr val="dk1"/>
                </a:solidFill>
                <a:latin typeface="Calibri"/>
                <a:ea typeface="Calibri"/>
                <a:cs typeface="Calibri"/>
                <a:sym typeface="Calibri"/>
              </a:rPr>
              <a:t> de documents types tels que rapport, courrier, Cp… </a:t>
            </a:r>
            <a:endParaRPr sz="2000">
              <a:solidFill>
                <a:schemeClr val="dk1"/>
              </a:solidFill>
              <a:latin typeface="Calibri"/>
              <a:ea typeface="Calibri"/>
              <a:cs typeface="Calibri"/>
              <a:sym typeface="Calibri"/>
            </a:endParaRPr>
          </a:p>
          <a:p>
            <a:pPr marL="457200" lvl="0" indent="0" algn="just" rtl="0">
              <a:lnSpc>
                <a:spcPct val="90000"/>
              </a:lnSpc>
              <a:spcBef>
                <a:spcPts val="0"/>
              </a:spcBef>
              <a:spcAft>
                <a:spcPts val="0"/>
              </a:spcAft>
              <a:buNone/>
            </a:pPr>
            <a:endParaRPr sz="2000">
              <a:solidFill>
                <a:schemeClr val="dk1"/>
              </a:solidFill>
              <a:latin typeface="Calibri"/>
              <a:ea typeface="Calibri"/>
              <a:cs typeface="Calibri"/>
              <a:sym typeface="Calibri"/>
            </a:endParaRPr>
          </a:p>
          <a:p>
            <a:pPr marL="228600" marR="0" lvl="0" indent="-228600" algn="just" rtl="0">
              <a:lnSpc>
                <a:spcPct val="90000"/>
              </a:lnSpc>
              <a:spcBef>
                <a:spcPts val="0"/>
              </a:spcBef>
              <a:spcAft>
                <a:spcPts val="0"/>
              </a:spcAft>
              <a:buSzPts val="2000"/>
              <a:buChar char="•"/>
            </a:pPr>
            <a:r>
              <a:rPr lang="fr-FR" sz="2000" b="1">
                <a:latin typeface="Calibri"/>
                <a:ea typeface="Calibri"/>
                <a:cs typeface="Calibri"/>
                <a:sym typeface="Calibri"/>
              </a:rPr>
              <a:t>Plusieurs niveaux d’utilisateurs</a:t>
            </a:r>
            <a:r>
              <a:rPr lang="fr-FR" sz="2000">
                <a:latin typeface="Calibri"/>
                <a:ea typeface="Calibri"/>
                <a:cs typeface="Calibri"/>
                <a:sym typeface="Calibri"/>
              </a:rPr>
              <a:t>: “Admin”, “Rédacteur”, “Lecteur”...</a:t>
            </a:r>
            <a:endParaRPr sz="2000">
              <a:latin typeface="Calibri"/>
              <a:ea typeface="Calibri"/>
              <a:cs typeface="Calibri"/>
              <a:sym typeface="Calibri"/>
            </a:endParaRPr>
          </a:p>
          <a:p>
            <a:pPr marL="457200" marR="0" lvl="0" indent="0" algn="just" rtl="0">
              <a:lnSpc>
                <a:spcPct val="90000"/>
              </a:lnSpc>
              <a:spcBef>
                <a:spcPts val="0"/>
              </a:spcBef>
              <a:spcAft>
                <a:spcPts val="0"/>
              </a:spcAft>
              <a:buNone/>
            </a:pPr>
            <a:endParaRPr sz="2000">
              <a:latin typeface="Calibri"/>
              <a:ea typeface="Calibri"/>
              <a:cs typeface="Calibri"/>
              <a:sym typeface="Calibri"/>
            </a:endParaRPr>
          </a:p>
          <a:p>
            <a:pPr marL="228600" marR="0" lvl="0" indent="-228600" algn="just" rtl="0">
              <a:lnSpc>
                <a:spcPct val="90000"/>
              </a:lnSpc>
              <a:spcBef>
                <a:spcPts val="0"/>
              </a:spcBef>
              <a:spcAft>
                <a:spcPts val="0"/>
              </a:spcAft>
              <a:buSzPts val="2000"/>
              <a:buChar char="•"/>
            </a:pPr>
            <a:r>
              <a:rPr lang="fr-FR" sz="2000">
                <a:latin typeface="Calibri"/>
                <a:ea typeface="Calibri"/>
                <a:cs typeface="Calibri"/>
                <a:sym typeface="Calibri"/>
              </a:rPr>
              <a:t>Possibilité d’obtenir des </a:t>
            </a:r>
            <a:r>
              <a:rPr lang="fr-FR" sz="2000" b="1">
                <a:latin typeface="Calibri"/>
                <a:ea typeface="Calibri"/>
                <a:cs typeface="Calibri"/>
                <a:sym typeface="Calibri"/>
              </a:rPr>
              <a:t>indicateurs</a:t>
            </a:r>
            <a:r>
              <a:rPr lang="fr-FR" sz="2000">
                <a:latin typeface="Calibri"/>
                <a:ea typeface="Calibri"/>
                <a:cs typeface="Calibri"/>
                <a:sym typeface="Calibri"/>
              </a:rPr>
              <a:t> : tableau de bord et graphiques</a:t>
            </a:r>
            <a:endParaRPr sz="2000">
              <a:latin typeface="Calibri"/>
              <a:ea typeface="Calibri"/>
              <a:cs typeface="Calibri"/>
              <a:sym typeface="Calibri"/>
            </a:endParaRPr>
          </a:p>
          <a:p>
            <a:pPr marL="228600" marR="0" lvl="0" indent="-228600" algn="just" rtl="0">
              <a:lnSpc>
                <a:spcPct val="90000"/>
              </a:lnSpc>
              <a:spcBef>
                <a:spcPts val="0"/>
              </a:spcBef>
              <a:spcAft>
                <a:spcPts val="0"/>
              </a:spcAft>
              <a:buSzPts val="2000"/>
              <a:buChar char="•"/>
            </a:pPr>
            <a:r>
              <a:rPr lang="fr-FR" sz="2000">
                <a:latin typeface="Calibri"/>
                <a:ea typeface="Calibri"/>
                <a:cs typeface="Calibri"/>
                <a:sym typeface="Calibri"/>
              </a:rPr>
              <a:t>Possibilité d'</a:t>
            </a:r>
            <a:r>
              <a:rPr lang="fr-FR" sz="2000" b="1">
                <a:latin typeface="Calibri"/>
                <a:ea typeface="Calibri"/>
                <a:cs typeface="Calibri"/>
                <a:sym typeface="Calibri"/>
              </a:rPr>
              <a:t>extraire énormément de données </a:t>
            </a:r>
            <a:r>
              <a:rPr lang="fr-FR" sz="2000">
                <a:latin typeface="Calibri"/>
                <a:ea typeface="Calibri"/>
                <a:cs typeface="Calibri"/>
                <a:sym typeface="Calibri"/>
              </a:rPr>
              <a:t>(mais nécessite bon niveau excel)</a:t>
            </a:r>
            <a:endParaRPr sz="2000">
              <a:latin typeface="Calibri"/>
              <a:ea typeface="Calibri"/>
              <a:cs typeface="Calibri"/>
              <a:sym typeface="Calibri"/>
            </a:endParaRPr>
          </a:p>
          <a:p>
            <a:pPr marL="228600" marR="0" lvl="0" indent="-228600" algn="just" rtl="0">
              <a:lnSpc>
                <a:spcPct val="90000"/>
              </a:lnSpc>
              <a:spcBef>
                <a:spcPts val="0"/>
              </a:spcBef>
              <a:spcAft>
                <a:spcPts val="0"/>
              </a:spcAft>
              <a:buSzPts val="2000"/>
              <a:buChar char="•"/>
            </a:pPr>
            <a:r>
              <a:rPr lang="fr-FR" sz="2000" b="1">
                <a:latin typeface="Calibri"/>
                <a:ea typeface="Calibri"/>
                <a:cs typeface="Calibri"/>
                <a:sym typeface="Calibri"/>
              </a:rPr>
              <a:t>Sécurisé</a:t>
            </a:r>
            <a:r>
              <a:rPr lang="fr-FR" sz="2000">
                <a:latin typeface="Calibri"/>
                <a:ea typeface="Calibri"/>
                <a:cs typeface="Calibri"/>
                <a:sym typeface="Calibri"/>
              </a:rPr>
              <a:t> en termes de nombre de données (vs Excel), </a:t>
            </a:r>
            <a:r>
              <a:rPr lang="fr-FR" sz="2000" b="1">
                <a:latin typeface="Calibri"/>
                <a:ea typeface="Calibri"/>
                <a:cs typeface="Calibri"/>
                <a:sym typeface="Calibri"/>
              </a:rPr>
              <a:t>sauvegarde</a:t>
            </a:r>
            <a:r>
              <a:rPr lang="fr-FR" sz="2000">
                <a:latin typeface="Calibri"/>
                <a:ea typeface="Calibri"/>
                <a:cs typeface="Calibri"/>
                <a:sym typeface="Calibri"/>
              </a:rPr>
              <a:t> sur leur serveur</a:t>
            </a:r>
            <a:endParaRPr sz="2000">
              <a:latin typeface="Calibri"/>
              <a:ea typeface="Calibri"/>
              <a:cs typeface="Calibri"/>
              <a:sym typeface="Calibri"/>
            </a:endParaRPr>
          </a:p>
          <a:p>
            <a:pPr marL="457200" marR="0" lvl="0" indent="0" algn="just" rtl="0">
              <a:lnSpc>
                <a:spcPct val="90000"/>
              </a:lnSpc>
              <a:spcBef>
                <a:spcPts val="0"/>
              </a:spcBef>
              <a:spcAft>
                <a:spcPts val="0"/>
              </a:spcAft>
              <a:buNone/>
            </a:pPr>
            <a:endParaRPr/>
          </a:p>
          <a:p>
            <a:pPr marL="457200" marR="0" lvl="0" indent="0" algn="just" rtl="0">
              <a:lnSpc>
                <a:spcPct val="90000"/>
              </a:lnSpc>
              <a:spcBef>
                <a:spcPts val="0"/>
              </a:spcBef>
              <a:spcAft>
                <a:spcPts val="0"/>
              </a:spcAft>
              <a:buNone/>
            </a:pPr>
            <a:endParaRPr>
              <a:highlight>
                <a:srgbClr val="FFFF00"/>
              </a:high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1"/>
          <p:cNvPicPr preferRelativeResize="0"/>
          <p:nvPr/>
        </p:nvPicPr>
        <p:blipFill>
          <a:blip r:embed="rId3">
            <a:alphaModFix/>
          </a:blip>
          <a:stretch>
            <a:fillRect/>
          </a:stretch>
        </p:blipFill>
        <p:spPr>
          <a:xfrm>
            <a:off x="756925" y="1352275"/>
            <a:ext cx="8644500" cy="55057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2"/>
          <p:cNvSpPr txBox="1">
            <a:spLocks noGrp="1"/>
          </p:cNvSpPr>
          <p:nvPr>
            <p:ph type="title"/>
          </p:nvPr>
        </p:nvSpPr>
        <p:spPr>
          <a:xfrm>
            <a:off x="708211" y="1413231"/>
            <a:ext cx="11017623" cy="7810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A2E87"/>
              </a:buClr>
              <a:buSzPts val="3200"/>
              <a:buFont typeface="Century Gothic"/>
              <a:buNone/>
            </a:pPr>
            <a:endParaRPr/>
          </a:p>
        </p:txBody>
      </p:sp>
      <p:pic>
        <p:nvPicPr>
          <p:cNvPr id="155" name="Google Shape;155;p22"/>
          <p:cNvPicPr preferRelativeResize="0"/>
          <p:nvPr/>
        </p:nvPicPr>
        <p:blipFill rotWithShape="1">
          <a:blip r:embed="rId3">
            <a:alphaModFix/>
          </a:blip>
          <a:srcRect/>
          <a:stretch/>
        </p:blipFill>
        <p:spPr>
          <a:xfrm>
            <a:off x="594360" y="1413231"/>
            <a:ext cx="10744594" cy="514222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3"/>
          <p:cNvSpPr txBox="1">
            <a:spLocks noGrp="1"/>
          </p:cNvSpPr>
          <p:nvPr>
            <p:ph type="title"/>
          </p:nvPr>
        </p:nvSpPr>
        <p:spPr>
          <a:xfrm>
            <a:off x="708211" y="1413231"/>
            <a:ext cx="11017623" cy="7810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A2E87"/>
              </a:buClr>
              <a:buSzPts val="3200"/>
              <a:buFont typeface="Century Gothic"/>
              <a:buNone/>
            </a:pPr>
            <a:endParaRPr/>
          </a:p>
        </p:txBody>
      </p:sp>
      <p:pic>
        <p:nvPicPr>
          <p:cNvPr id="161" name="Google Shape;161;p23"/>
          <p:cNvPicPr preferRelativeResize="0">
            <a:picLocks noGrp="1"/>
          </p:cNvPicPr>
          <p:nvPr>
            <p:ph type="body" idx="1"/>
          </p:nvPr>
        </p:nvPicPr>
        <p:blipFill rotWithShape="1">
          <a:blip r:embed="rId3">
            <a:alphaModFix/>
          </a:blip>
          <a:srcRect/>
          <a:stretch/>
        </p:blipFill>
        <p:spPr>
          <a:xfrm>
            <a:off x="708211" y="1244228"/>
            <a:ext cx="10460736" cy="561377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title"/>
          </p:nvPr>
        </p:nvSpPr>
        <p:spPr>
          <a:xfrm>
            <a:off x="708211" y="1413231"/>
            <a:ext cx="11017623" cy="7810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A2E87"/>
              </a:buClr>
              <a:buSzPts val="3200"/>
              <a:buFont typeface="Century Gothic"/>
              <a:buNone/>
            </a:pPr>
            <a:endParaRPr/>
          </a:p>
        </p:txBody>
      </p:sp>
      <p:pic>
        <p:nvPicPr>
          <p:cNvPr id="167" name="Google Shape;167;p25"/>
          <p:cNvPicPr preferRelativeResize="0">
            <a:picLocks noGrp="1"/>
          </p:cNvPicPr>
          <p:nvPr>
            <p:ph type="body" idx="1"/>
          </p:nvPr>
        </p:nvPicPr>
        <p:blipFill rotWithShape="1">
          <a:blip r:embed="rId3">
            <a:alphaModFix/>
          </a:blip>
          <a:srcRect/>
          <a:stretch/>
        </p:blipFill>
        <p:spPr>
          <a:xfrm>
            <a:off x="5892127" y="1413231"/>
            <a:ext cx="5877181" cy="4858327"/>
          </a:xfrm>
          <a:prstGeom prst="rect">
            <a:avLst/>
          </a:prstGeom>
          <a:noFill/>
          <a:ln>
            <a:noFill/>
          </a:ln>
        </p:spPr>
      </p:pic>
      <p:pic>
        <p:nvPicPr>
          <p:cNvPr id="168" name="Google Shape;168;p25"/>
          <p:cNvPicPr preferRelativeResize="0"/>
          <p:nvPr/>
        </p:nvPicPr>
        <p:blipFill rotWithShape="1">
          <a:blip r:embed="rId4">
            <a:alphaModFix/>
          </a:blip>
          <a:srcRect/>
          <a:stretch/>
        </p:blipFill>
        <p:spPr>
          <a:xfrm>
            <a:off x="0" y="0"/>
            <a:ext cx="5892127" cy="485832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26"/>
          <p:cNvPicPr preferRelativeResize="0"/>
          <p:nvPr/>
        </p:nvPicPr>
        <p:blipFill>
          <a:blip r:embed="rId3">
            <a:alphaModFix/>
          </a:blip>
          <a:stretch>
            <a:fillRect/>
          </a:stretch>
        </p:blipFill>
        <p:spPr>
          <a:xfrm>
            <a:off x="782325" y="1060575"/>
            <a:ext cx="11247124" cy="579742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2e2e715101f_0_0"/>
          <p:cNvSpPr txBox="1">
            <a:spLocks noGrp="1"/>
          </p:cNvSpPr>
          <p:nvPr>
            <p:ph type="title"/>
          </p:nvPr>
        </p:nvSpPr>
        <p:spPr>
          <a:xfrm>
            <a:off x="708211" y="1413231"/>
            <a:ext cx="11017500" cy="781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180" name="Google Shape;180;g2e2e715101f_0_0"/>
          <p:cNvSpPr txBox="1">
            <a:spLocks noGrp="1"/>
          </p:cNvSpPr>
          <p:nvPr>
            <p:ph type="body" idx="1"/>
          </p:nvPr>
        </p:nvSpPr>
        <p:spPr>
          <a:xfrm>
            <a:off x="708212" y="2303253"/>
            <a:ext cx="11017500" cy="3873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181" name="Google Shape;181;g2e2e715101f_0_0"/>
          <p:cNvPicPr preferRelativeResize="0"/>
          <p:nvPr/>
        </p:nvPicPr>
        <p:blipFill rotWithShape="1">
          <a:blip r:embed="rId3">
            <a:alphaModFix/>
          </a:blip>
          <a:srcRect r="7978"/>
          <a:stretch/>
        </p:blipFill>
        <p:spPr>
          <a:xfrm>
            <a:off x="708200" y="1413225"/>
            <a:ext cx="8266866" cy="544477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7"/>
          <p:cNvSpPr txBox="1">
            <a:spLocks noGrp="1"/>
          </p:cNvSpPr>
          <p:nvPr>
            <p:ph type="title"/>
          </p:nvPr>
        </p:nvSpPr>
        <p:spPr>
          <a:xfrm>
            <a:off x="708211" y="1482781"/>
            <a:ext cx="11017500" cy="781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A2E87"/>
              </a:buClr>
              <a:buSzPts val="3200"/>
              <a:buFont typeface="Century Gothic"/>
              <a:buNone/>
            </a:pPr>
            <a:r>
              <a:rPr lang="fr-FR"/>
              <a:t>1- REX Loire Forez Agglo/CAVBS</a:t>
            </a:r>
            <a:endParaRPr/>
          </a:p>
        </p:txBody>
      </p:sp>
      <p:sp>
        <p:nvSpPr>
          <p:cNvPr id="187" name="Google Shape;187;p27"/>
          <p:cNvSpPr/>
          <p:nvPr/>
        </p:nvSpPr>
        <p:spPr>
          <a:xfrm>
            <a:off x="609575" y="1649775"/>
            <a:ext cx="11663100" cy="4525800"/>
          </a:xfrm>
          <a:prstGeom prst="rect">
            <a:avLst/>
          </a:prstGeom>
          <a:noFill/>
          <a:ln>
            <a:noFill/>
          </a:ln>
        </p:spPr>
        <p:txBody>
          <a:bodyPr spcFirstLastPara="1" wrap="square" lIns="91425" tIns="45700" rIns="91425" bIns="45700" anchor="t" anchorCtr="0">
            <a:normAutofit lnSpcReduction="10000"/>
          </a:bodyPr>
          <a:lstStyle/>
          <a:p>
            <a:pPr marL="0" marR="0" lvl="0" indent="0" algn="l" rtl="0">
              <a:lnSpc>
                <a:spcPct val="8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457200" marR="0" lvl="0" indent="0" algn="l" rtl="0">
              <a:lnSpc>
                <a:spcPct val="80000"/>
              </a:lnSpc>
              <a:spcBef>
                <a:spcPts val="0"/>
              </a:spcBef>
              <a:spcAft>
                <a:spcPts val="0"/>
              </a:spcAft>
              <a:buNone/>
            </a:pPr>
            <a:endParaRPr sz="1800">
              <a:solidFill>
                <a:srgbClr val="9900FF"/>
              </a:solidFill>
              <a:latin typeface="Calibri"/>
              <a:ea typeface="Calibri"/>
              <a:cs typeface="Calibri"/>
              <a:sym typeface="Calibri"/>
            </a:endParaRPr>
          </a:p>
          <a:p>
            <a:pPr marL="0" marR="0" lvl="0" indent="114300" algn="l" rtl="0">
              <a:lnSpc>
                <a:spcPct val="8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80000"/>
              </a:lnSpc>
              <a:spcBef>
                <a:spcPts val="0"/>
              </a:spcBef>
              <a:spcAft>
                <a:spcPts val="0"/>
              </a:spcAft>
              <a:buNone/>
            </a:pPr>
            <a:r>
              <a:rPr lang="fr-FR" sz="1800" b="1" u="sng">
                <a:solidFill>
                  <a:schemeClr val="dk1"/>
                </a:solidFill>
                <a:latin typeface="Calibri"/>
                <a:ea typeface="Calibri"/>
                <a:cs typeface="Calibri"/>
                <a:sym typeface="Calibri"/>
              </a:rPr>
              <a:t>Les - du logiciel Yprésia: </a:t>
            </a:r>
            <a:endParaRPr sz="1800" b="1" i="0" u="sng" strike="noStrike" cap="none">
              <a:solidFill>
                <a:schemeClr val="dk1"/>
              </a:solidFill>
              <a:latin typeface="Calibri"/>
              <a:ea typeface="Calibri"/>
              <a:cs typeface="Calibri"/>
              <a:sym typeface="Calibri"/>
            </a:endParaRPr>
          </a:p>
          <a:p>
            <a:pPr marL="0" marR="0" lvl="0" indent="0" algn="l" rtl="0">
              <a:lnSpc>
                <a:spcPct val="80000"/>
              </a:lnSpc>
              <a:spcBef>
                <a:spcPts val="0"/>
              </a:spcBef>
              <a:spcAft>
                <a:spcPts val="0"/>
              </a:spcAft>
              <a:buNone/>
            </a:pPr>
            <a:endParaRPr sz="1800" b="1">
              <a:solidFill>
                <a:schemeClr val="dk1"/>
              </a:solidFill>
              <a:latin typeface="Calibri"/>
              <a:ea typeface="Calibri"/>
              <a:cs typeface="Calibri"/>
              <a:sym typeface="Calibri"/>
            </a:endParaRPr>
          </a:p>
          <a:p>
            <a:pPr marL="228600" marR="0" lvl="0" indent="-228600" algn="l" rtl="0">
              <a:lnSpc>
                <a:spcPct val="80000"/>
              </a:lnSpc>
              <a:spcBef>
                <a:spcPts val="0"/>
              </a:spcBef>
              <a:spcAft>
                <a:spcPts val="0"/>
              </a:spcAft>
              <a:buClr>
                <a:schemeClr val="dk1"/>
              </a:buClr>
              <a:buSzPts val="1800"/>
              <a:buFont typeface="Arial"/>
              <a:buChar char="•"/>
            </a:pPr>
            <a:r>
              <a:rPr lang="fr-FR" sz="1800">
                <a:solidFill>
                  <a:schemeClr val="dk1"/>
                </a:solidFill>
                <a:latin typeface="Calibri"/>
                <a:ea typeface="Calibri"/>
                <a:cs typeface="Calibri"/>
                <a:sym typeface="Calibri"/>
              </a:rPr>
              <a:t>La saisie peut s’avérer </a:t>
            </a:r>
            <a:r>
              <a:rPr lang="fr-FR" sz="1800" b="1">
                <a:solidFill>
                  <a:schemeClr val="dk1"/>
                </a:solidFill>
                <a:latin typeface="Calibri"/>
                <a:ea typeface="Calibri"/>
                <a:cs typeface="Calibri"/>
                <a:sym typeface="Calibri"/>
              </a:rPr>
              <a:t>fastidieuse</a:t>
            </a:r>
            <a:r>
              <a:rPr lang="fr-FR" sz="1800">
                <a:solidFill>
                  <a:schemeClr val="dk1"/>
                </a:solidFill>
                <a:latin typeface="Calibri"/>
                <a:ea typeface="Calibri"/>
                <a:cs typeface="Calibri"/>
                <a:sym typeface="Calibri"/>
              </a:rPr>
              <a:t> et </a:t>
            </a:r>
            <a:r>
              <a:rPr lang="fr-FR" sz="1800" b="1">
                <a:solidFill>
                  <a:schemeClr val="dk1"/>
                </a:solidFill>
                <a:latin typeface="Calibri"/>
                <a:ea typeface="Calibri"/>
                <a:cs typeface="Calibri"/>
                <a:sym typeface="Calibri"/>
              </a:rPr>
              <a:t>longue</a:t>
            </a:r>
            <a:r>
              <a:rPr lang="fr-FR" sz="1800">
                <a:solidFill>
                  <a:schemeClr val="dk1"/>
                </a:solidFill>
                <a:latin typeface="Calibri"/>
                <a:ea typeface="Calibri"/>
                <a:cs typeface="Calibri"/>
                <a:sym typeface="Calibri"/>
              </a:rPr>
              <a:t> en fonction du nombre de champs définis</a:t>
            </a:r>
            <a:endParaRPr sz="1800">
              <a:solidFill>
                <a:schemeClr val="dk1"/>
              </a:solidFill>
              <a:latin typeface="Calibri"/>
              <a:ea typeface="Calibri"/>
              <a:cs typeface="Calibri"/>
              <a:sym typeface="Calibri"/>
            </a:endParaRPr>
          </a:p>
          <a:p>
            <a:pPr marL="0" marR="0" lvl="0" indent="0" algn="l" rtl="0">
              <a:lnSpc>
                <a:spcPct val="80000"/>
              </a:lnSpc>
              <a:spcBef>
                <a:spcPts val="0"/>
              </a:spcBef>
              <a:spcAft>
                <a:spcPts val="0"/>
              </a:spcAft>
              <a:buNone/>
            </a:pPr>
            <a:endParaRPr sz="1800">
              <a:solidFill>
                <a:schemeClr val="dk1"/>
              </a:solidFill>
              <a:latin typeface="Calibri"/>
              <a:ea typeface="Calibri"/>
              <a:cs typeface="Calibri"/>
              <a:sym typeface="Calibri"/>
            </a:endParaRPr>
          </a:p>
          <a:p>
            <a:pPr marL="228600" marR="0" lvl="0" indent="-228600" algn="l" rtl="0">
              <a:lnSpc>
                <a:spcPct val="80000"/>
              </a:lnSpc>
              <a:spcBef>
                <a:spcPts val="0"/>
              </a:spcBef>
              <a:spcAft>
                <a:spcPts val="0"/>
              </a:spcAft>
              <a:buClr>
                <a:schemeClr val="dk1"/>
              </a:buClr>
              <a:buSzPts val="1800"/>
              <a:buChar char="•"/>
            </a:pPr>
            <a:r>
              <a:rPr lang="fr-FR" sz="1800" b="1">
                <a:solidFill>
                  <a:schemeClr val="dk1"/>
                </a:solidFill>
                <a:latin typeface="Calibri"/>
                <a:ea typeface="Calibri"/>
                <a:cs typeface="Calibri"/>
                <a:sym typeface="Calibri"/>
              </a:rPr>
              <a:t>Perte de l’historique</a:t>
            </a:r>
            <a:r>
              <a:rPr lang="fr-FR" sz="1800">
                <a:solidFill>
                  <a:schemeClr val="dk1"/>
                </a:solidFill>
                <a:latin typeface="Calibri"/>
                <a:ea typeface="Calibri"/>
                <a:cs typeface="Calibri"/>
                <a:sym typeface="Calibri"/>
              </a:rPr>
              <a:t> lors de mise à jour de certaines données (écrasement) </a:t>
            </a:r>
            <a:endParaRPr sz="1800">
              <a:solidFill>
                <a:schemeClr val="dk1"/>
              </a:solidFill>
              <a:latin typeface="Calibri"/>
              <a:ea typeface="Calibri"/>
              <a:cs typeface="Calibri"/>
              <a:sym typeface="Calibri"/>
            </a:endParaRPr>
          </a:p>
          <a:p>
            <a:pPr marL="457200" marR="0" lvl="0" indent="0" algn="l" rtl="0">
              <a:lnSpc>
                <a:spcPct val="80000"/>
              </a:lnSpc>
              <a:spcBef>
                <a:spcPts val="0"/>
              </a:spcBef>
              <a:spcAft>
                <a:spcPts val="0"/>
              </a:spcAft>
              <a:buNone/>
            </a:pPr>
            <a:endParaRPr sz="1800">
              <a:solidFill>
                <a:schemeClr val="dk1"/>
              </a:solidFill>
              <a:latin typeface="Calibri"/>
              <a:ea typeface="Calibri"/>
              <a:cs typeface="Calibri"/>
              <a:sym typeface="Calibri"/>
            </a:endParaRPr>
          </a:p>
          <a:p>
            <a:pPr marL="228600" marR="0" lvl="0" indent="-228600" algn="l" rtl="0">
              <a:lnSpc>
                <a:spcPct val="80000"/>
              </a:lnSpc>
              <a:spcBef>
                <a:spcPts val="0"/>
              </a:spcBef>
              <a:spcAft>
                <a:spcPts val="0"/>
              </a:spcAft>
              <a:buClr>
                <a:schemeClr val="dk1"/>
              </a:buClr>
              <a:buSzPts val="1800"/>
              <a:buFont typeface="Arial"/>
              <a:buChar char="•"/>
            </a:pPr>
            <a:r>
              <a:rPr lang="fr-FR" sz="1800" b="1">
                <a:solidFill>
                  <a:schemeClr val="dk1"/>
                </a:solidFill>
                <a:latin typeface="Calibri"/>
                <a:ea typeface="Calibri"/>
                <a:cs typeface="Calibri"/>
                <a:sym typeface="Calibri"/>
              </a:rPr>
              <a:t>Exploitation des extractions</a:t>
            </a:r>
            <a:r>
              <a:rPr lang="fr-FR" sz="1800">
                <a:solidFill>
                  <a:schemeClr val="dk1"/>
                </a:solidFill>
                <a:latin typeface="Calibri"/>
                <a:ea typeface="Calibri"/>
                <a:cs typeface="Calibri"/>
                <a:sym typeface="Calibri"/>
              </a:rPr>
              <a:t> nécessite un bon niveau excel </a:t>
            </a:r>
            <a:endParaRPr sz="1800">
              <a:solidFill>
                <a:schemeClr val="dk1"/>
              </a:solidFill>
              <a:latin typeface="Calibri"/>
              <a:ea typeface="Calibri"/>
              <a:cs typeface="Calibri"/>
              <a:sym typeface="Calibri"/>
            </a:endParaRPr>
          </a:p>
          <a:p>
            <a:pPr marL="457200" marR="0" lvl="0" indent="0" algn="l" rtl="0">
              <a:lnSpc>
                <a:spcPct val="80000"/>
              </a:lnSpc>
              <a:spcBef>
                <a:spcPts val="0"/>
              </a:spcBef>
              <a:spcAft>
                <a:spcPts val="0"/>
              </a:spcAft>
              <a:buNone/>
            </a:pPr>
            <a:endParaRPr sz="1800">
              <a:solidFill>
                <a:schemeClr val="dk1"/>
              </a:solidFill>
              <a:latin typeface="Calibri"/>
              <a:ea typeface="Calibri"/>
              <a:cs typeface="Calibri"/>
              <a:sym typeface="Calibri"/>
            </a:endParaRPr>
          </a:p>
          <a:p>
            <a:pPr marL="228600" marR="0" lvl="0" indent="-228600" algn="l" rtl="0">
              <a:lnSpc>
                <a:spcPct val="80000"/>
              </a:lnSpc>
              <a:spcBef>
                <a:spcPts val="0"/>
              </a:spcBef>
              <a:spcAft>
                <a:spcPts val="0"/>
              </a:spcAft>
              <a:buClr>
                <a:schemeClr val="dk1"/>
              </a:buClr>
              <a:buSzPts val="1800"/>
              <a:buFont typeface="Arial"/>
              <a:buChar char="•"/>
            </a:pPr>
            <a:r>
              <a:rPr lang="fr-FR" sz="1800" b="1" i="0" u="none" strike="noStrike" cap="none">
                <a:solidFill>
                  <a:schemeClr val="dk1"/>
                </a:solidFill>
                <a:latin typeface="Calibri"/>
                <a:ea typeface="Calibri"/>
                <a:cs typeface="Calibri"/>
                <a:sym typeface="Calibri"/>
              </a:rPr>
              <a:t>Documents joints</a:t>
            </a:r>
            <a:r>
              <a:rPr lang="fr-FR" sz="1800" b="0" i="0" u="none" strike="noStrike" cap="none">
                <a:solidFill>
                  <a:schemeClr val="dk1"/>
                </a:solidFill>
                <a:latin typeface="Calibri"/>
                <a:ea typeface="Calibri"/>
                <a:cs typeface="Calibri"/>
                <a:sym typeface="Calibri"/>
              </a:rPr>
              <a:t> sur logiciel </a:t>
            </a:r>
            <a:r>
              <a:rPr lang="fr-FR" sz="1800">
                <a:solidFill>
                  <a:schemeClr val="dk1"/>
                </a:solidFill>
                <a:latin typeface="Calibri"/>
                <a:ea typeface="Calibri"/>
                <a:cs typeface="Calibri"/>
                <a:sym typeface="Calibri"/>
              </a:rPr>
              <a:t>mais nécessitent d’être </a:t>
            </a:r>
            <a:r>
              <a:rPr lang="fr-FR" sz="1800" b="1" i="0" u="none" strike="noStrike" cap="none">
                <a:solidFill>
                  <a:schemeClr val="dk1"/>
                </a:solidFill>
                <a:latin typeface="Calibri"/>
                <a:ea typeface="Calibri"/>
                <a:cs typeface="Calibri"/>
                <a:sym typeface="Calibri"/>
              </a:rPr>
              <a:t>télécharg</a:t>
            </a:r>
            <a:r>
              <a:rPr lang="fr-FR" sz="1800" b="1">
                <a:solidFill>
                  <a:schemeClr val="dk1"/>
                </a:solidFill>
                <a:latin typeface="Calibri"/>
                <a:ea typeface="Calibri"/>
                <a:cs typeface="Calibri"/>
                <a:sym typeface="Calibri"/>
              </a:rPr>
              <a:t>és à chaque fois pour lecture</a:t>
            </a:r>
            <a:endParaRPr sz="1800" b="1">
              <a:solidFill>
                <a:schemeClr val="dk1"/>
              </a:solidFill>
              <a:latin typeface="Calibri"/>
              <a:ea typeface="Calibri"/>
              <a:cs typeface="Calibri"/>
              <a:sym typeface="Calibri"/>
            </a:endParaRPr>
          </a:p>
          <a:p>
            <a:pPr marL="457200" marR="0" lvl="0" indent="0" algn="l" rtl="0">
              <a:lnSpc>
                <a:spcPct val="80000"/>
              </a:lnSpc>
              <a:spcBef>
                <a:spcPts val="0"/>
              </a:spcBef>
              <a:spcAft>
                <a:spcPts val="0"/>
              </a:spcAft>
              <a:buNone/>
            </a:pPr>
            <a:endParaRPr sz="1800">
              <a:solidFill>
                <a:schemeClr val="dk1"/>
              </a:solidFill>
              <a:latin typeface="Calibri"/>
              <a:ea typeface="Calibri"/>
              <a:cs typeface="Calibri"/>
              <a:sym typeface="Calibri"/>
            </a:endParaRPr>
          </a:p>
          <a:p>
            <a:pPr marL="228600" marR="0" lvl="0" indent="-228600" algn="l" rtl="0">
              <a:lnSpc>
                <a:spcPct val="80000"/>
              </a:lnSpc>
              <a:spcBef>
                <a:spcPts val="0"/>
              </a:spcBef>
              <a:spcAft>
                <a:spcPts val="0"/>
              </a:spcAft>
              <a:buClr>
                <a:schemeClr val="dk1"/>
              </a:buClr>
              <a:buSzPts val="1800"/>
              <a:buFont typeface="Arial"/>
              <a:buChar char="•"/>
            </a:pPr>
            <a:r>
              <a:rPr lang="fr-FR" sz="1800" b="0" i="0" u="none" strike="noStrike" cap="none">
                <a:solidFill>
                  <a:schemeClr val="dk1"/>
                </a:solidFill>
                <a:latin typeface="Calibri"/>
                <a:ea typeface="Calibri"/>
                <a:cs typeface="Calibri"/>
                <a:sym typeface="Calibri"/>
              </a:rPr>
              <a:t>Saisie de l'</a:t>
            </a:r>
            <a:r>
              <a:rPr lang="fr-FR" sz="1800" b="1" i="0" u="none" strike="noStrike" cap="none">
                <a:solidFill>
                  <a:schemeClr val="dk1"/>
                </a:solidFill>
                <a:latin typeface="Calibri"/>
                <a:ea typeface="Calibri"/>
                <a:cs typeface="Calibri"/>
                <a:sym typeface="Calibri"/>
              </a:rPr>
              <a:t>autosurveillance</a:t>
            </a:r>
            <a:r>
              <a:rPr lang="fr-FR" sz="1800" b="0" i="0" u="none" strike="noStrike" cap="none">
                <a:solidFill>
                  <a:schemeClr val="dk1"/>
                </a:solidFill>
                <a:latin typeface="Calibri"/>
                <a:ea typeface="Calibri"/>
                <a:cs typeface="Calibri"/>
                <a:sym typeface="Calibri"/>
              </a:rPr>
              <a:t> </a:t>
            </a:r>
            <a:r>
              <a:rPr lang="fr-FR" sz="1800">
                <a:solidFill>
                  <a:schemeClr val="dk1"/>
                </a:solidFill>
                <a:latin typeface="Calibri"/>
                <a:ea typeface="Calibri"/>
                <a:cs typeface="Calibri"/>
                <a:sym typeface="Calibri"/>
              </a:rPr>
              <a:t>(ligne par ligne et modification unités ou code SANDRE …) </a:t>
            </a:r>
            <a:r>
              <a:rPr lang="fr-FR" sz="1800" b="0" i="0" u="none" strike="noStrike" cap="none">
                <a:solidFill>
                  <a:schemeClr val="dk1"/>
                </a:solidFill>
                <a:latin typeface="Calibri"/>
                <a:ea typeface="Calibri"/>
                <a:cs typeface="Calibri"/>
                <a:sym typeface="Calibri"/>
              </a:rPr>
              <a:t>et </a:t>
            </a:r>
            <a:r>
              <a:rPr lang="fr-FR" sz="1800" b="1" i="0" u="none" strike="noStrike" cap="none">
                <a:solidFill>
                  <a:schemeClr val="dk1"/>
                </a:solidFill>
                <a:latin typeface="Calibri"/>
                <a:ea typeface="Calibri"/>
                <a:cs typeface="Calibri"/>
                <a:sym typeface="Calibri"/>
              </a:rPr>
              <a:t>comparaison des bilans difficile</a:t>
            </a:r>
            <a:r>
              <a:rPr lang="fr-FR" sz="1800" b="0" i="0" u="none" strike="noStrike" cap="none">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457200" marR="0" lvl="0" indent="0" algn="l" rtl="0">
              <a:lnSpc>
                <a:spcPct val="80000"/>
              </a:lnSpc>
              <a:spcBef>
                <a:spcPts val="0"/>
              </a:spcBef>
              <a:spcAft>
                <a:spcPts val="0"/>
              </a:spcAft>
              <a:buNone/>
            </a:pPr>
            <a:endParaRPr sz="1800">
              <a:solidFill>
                <a:schemeClr val="dk1"/>
              </a:solidFill>
              <a:latin typeface="Calibri"/>
              <a:ea typeface="Calibri"/>
              <a:cs typeface="Calibri"/>
              <a:sym typeface="Calibri"/>
            </a:endParaRPr>
          </a:p>
          <a:p>
            <a:pPr marL="228600" marR="0" lvl="0" indent="-228600" algn="l" rtl="0">
              <a:lnSpc>
                <a:spcPct val="80000"/>
              </a:lnSpc>
              <a:spcBef>
                <a:spcPts val="0"/>
              </a:spcBef>
              <a:spcAft>
                <a:spcPts val="0"/>
              </a:spcAft>
              <a:buClr>
                <a:schemeClr val="dk1"/>
              </a:buClr>
              <a:buSzPts val="1800"/>
              <a:buFont typeface="Arial"/>
              <a:buChar char="•"/>
            </a:pPr>
            <a:r>
              <a:rPr lang="fr-FR" sz="1800" b="1">
                <a:solidFill>
                  <a:schemeClr val="dk1"/>
                </a:solidFill>
                <a:latin typeface="Calibri"/>
                <a:ea typeface="Calibri"/>
                <a:cs typeface="Calibri"/>
                <a:sym typeface="Calibri"/>
              </a:rPr>
              <a:t>Connaissance parfois partielle du métier</a:t>
            </a:r>
            <a:r>
              <a:rPr lang="fr-FR" sz="1800" b="1" i="0" u="none" strike="noStrike" cap="none">
                <a:solidFill>
                  <a:schemeClr val="dk1"/>
                </a:solidFill>
                <a:latin typeface="Calibri"/>
                <a:ea typeface="Calibri"/>
                <a:cs typeface="Calibri"/>
                <a:sym typeface="Calibri"/>
              </a:rPr>
              <a:t> EUND</a:t>
            </a:r>
            <a:r>
              <a:rPr lang="fr-FR" sz="1800" b="0" i="0" u="none" strike="noStrike" cap="none">
                <a:solidFill>
                  <a:schemeClr val="dk1"/>
                </a:solidFill>
                <a:latin typeface="Calibri"/>
                <a:ea typeface="Calibri"/>
                <a:cs typeface="Calibri"/>
                <a:sym typeface="Calibri"/>
              </a:rPr>
              <a:t> par le prestataire qui commercial</a:t>
            </a:r>
            <a:r>
              <a:rPr lang="fr-FR" sz="1800">
                <a:solidFill>
                  <a:schemeClr val="dk1"/>
                </a:solidFill>
                <a:latin typeface="Calibri"/>
                <a:ea typeface="Calibri"/>
                <a:cs typeface="Calibri"/>
                <a:sym typeface="Calibri"/>
              </a:rPr>
              <a:t>ise le logiciel</a:t>
            </a:r>
            <a:endParaRPr sz="1800" b="0" i="0" u="none" strike="noStrike" cap="none">
              <a:solidFill>
                <a:schemeClr val="dk1"/>
              </a:solidFill>
              <a:latin typeface="Calibri"/>
              <a:ea typeface="Calibri"/>
              <a:cs typeface="Calibri"/>
              <a:sym typeface="Calibri"/>
            </a:endParaRPr>
          </a:p>
          <a:p>
            <a:pPr marL="457200" marR="0" lvl="0" indent="0" algn="l" rtl="0">
              <a:lnSpc>
                <a:spcPct val="80000"/>
              </a:lnSpc>
              <a:spcBef>
                <a:spcPts val="0"/>
              </a:spcBef>
              <a:spcAft>
                <a:spcPts val="0"/>
              </a:spcAft>
              <a:buNone/>
            </a:pPr>
            <a:endParaRPr sz="1800">
              <a:solidFill>
                <a:schemeClr val="dk1"/>
              </a:solidFill>
              <a:latin typeface="Calibri"/>
              <a:ea typeface="Calibri"/>
              <a:cs typeface="Calibri"/>
              <a:sym typeface="Calibri"/>
            </a:endParaRPr>
          </a:p>
          <a:p>
            <a:pPr marL="228600" marR="0" lvl="0" indent="-228600" algn="l" rtl="0">
              <a:lnSpc>
                <a:spcPct val="80000"/>
              </a:lnSpc>
              <a:spcBef>
                <a:spcPts val="0"/>
              </a:spcBef>
              <a:spcAft>
                <a:spcPts val="0"/>
              </a:spcAft>
              <a:buClr>
                <a:schemeClr val="dk1"/>
              </a:buClr>
              <a:buSzPts val="1800"/>
              <a:buFont typeface="Arial"/>
              <a:buChar char="•"/>
            </a:pPr>
            <a:r>
              <a:rPr lang="fr-FR" sz="1800" b="1" i="0" u="none" strike="noStrike" cap="none">
                <a:solidFill>
                  <a:schemeClr val="dk1"/>
                </a:solidFill>
                <a:latin typeface="Calibri"/>
                <a:ea typeface="Calibri"/>
                <a:cs typeface="Calibri"/>
                <a:sym typeface="Calibri"/>
              </a:rPr>
              <a:t>Evolutions du logiciel imposées</a:t>
            </a:r>
            <a:r>
              <a:rPr lang="fr-FR" sz="1800" b="0" i="0" u="none" strike="noStrike" cap="none">
                <a:solidFill>
                  <a:schemeClr val="dk1"/>
                </a:solidFill>
                <a:latin typeface="Calibri"/>
                <a:ea typeface="Calibri"/>
                <a:cs typeface="Calibri"/>
                <a:sym typeface="Calibri"/>
              </a:rPr>
              <a:t> </a:t>
            </a:r>
            <a:r>
              <a:rPr lang="fr-FR" sz="1800">
                <a:solidFill>
                  <a:schemeClr val="dk1"/>
                </a:solidFill>
                <a:highlight>
                  <a:schemeClr val="lt1"/>
                </a:highlight>
                <a:latin typeface="Calibri"/>
                <a:ea typeface="Calibri"/>
                <a:cs typeface="Calibri"/>
                <a:sym typeface="Calibri"/>
              </a:rPr>
              <a:t>pas toujours adaptées à notre usage </a:t>
            </a:r>
            <a:endParaRPr sz="1800">
              <a:solidFill>
                <a:schemeClr val="dk1"/>
              </a:solidFill>
              <a:highlight>
                <a:schemeClr val="lt1"/>
              </a:highlight>
              <a:latin typeface="Calibri"/>
              <a:ea typeface="Calibri"/>
              <a:cs typeface="Calibri"/>
              <a:sym typeface="Calibri"/>
            </a:endParaRPr>
          </a:p>
          <a:p>
            <a:pPr marL="457200" marR="0" lvl="0" indent="0" algn="l" rtl="0">
              <a:lnSpc>
                <a:spcPct val="80000"/>
              </a:lnSpc>
              <a:spcBef>
                <a:spcPts val="0"/>
              </a:spcBef>
              <a:spcAft>
                <a:spcPts val="0"/>
              </a:spcAft>
              <a:buNone/>
            </a:pPr>
            <a:endParaRPr sz="1800">
              <a:solidFill>
                <a:schemeClr val="dk1"/>
              </a:solidFill>
              <a:latin typeface="Calibri"/>
              <a:ea typeface="Calibri"/>
              <a:cs typeface="Calibri"/>
              <a:sym typeface="Calibri"/>
            </a:endParaRPr>
          </a:p>
          <a:p>
            <a:pPr marL="228600" marR="0" lvl="0" indent="-228600" algn="l" rtl="0">
              <a:lnSpc>
                <a:spcPct val="80000"/>
              </a:lnSpc>
              <a:spcBef>
                <a:spcPts val="0"/>
              </a:spcBef>
              <a:spcAft>
                <a:spcPts val="0"/>
              </a:spcAft>
              <a:buClr>
                <a:schemeClr val="dk1"/>
              </a:buClr>
              <a:buSzPts val="1800"/>
              <a:buFont typeface="Arial"/>
              <a:buChar char="•"/>
            </a:pPr>
            <a:r>
              <a:rPr lang="fr-FR" sz="1800" b="0" i="0" u="none" strike="noStrike" cap="none">
                <a:solidFill>
                  <a:schemeClr val="dk1"/>
                </a:solidFill>
                <a:latin typeface="Calibri"/>
                <a:ea typeface="Calibri"/>
                <a:cs typeface="Calibri"/>
                <a:sym typeface="Calibri"/>
              </a:rPr>
              <a:t>Onglet Carte et Tableaux de bord </a:t>
            </a:r>
            <a:r>
              <a:rPr lang="fr-FR" sz="1800" b="1" i="0" u="none" strike="noStrike" cap="none">
                <a:solidFill>
                  <a:schemeClr val="dk1"/>
                </a:solidFill>
                <a:latin typeface="Calibri"/>
                <a:ea typeface="Calibri"/>
                <a:cs typeface="Calibri"/>
                <a:sym typeface="Calibri"/>
              </a:rPr>
              <a:t>non utilisé </a:t>
            </a:r>
            <a:r>
              <a:rPr lang="fr-FR" sz="1800" b="1">
                <a:solidFill>
                  <a:schemeClr val="dk1"/>
                </a:solidFill>
                <a:latin typeface="Calibri"/>
                <a:ea typeface="Calibri"/>
                <a:cs typeface="Calibri"/>
                <a:sym typeface="Calibri"/>
              </a:rPr>
              <a:t>ou non mis à jour </a:t>
            </a:r>
            <a:endParaRPr sz="1800" b="1">
              <a:solidFill>
                <a:schemeClr val="dk1"/>
              </a:solidFill>
              <a:latin typeface="Calibri"/>
              <a:ea typeface="Calibri"/>
              <a:cs typeface="Calibri"/>
              <a:sym typeface="Calibri"/>
            </a:endParaRPr>
          </a:p>
          <a:p>
            <a:pPr marL="457200" marR="0" lvl="0" indent="0" algn="l" rtl="0">
              <a:lnSpc>
                <a:spcPct val="80000"/>
              </a:lnSpc>
              <a:spcBef>
                <a:spcPts val="0"/>
              </a:spcBef>
              <a:spcAft>
                <a:spcPts val="0"/>
              </a:spcAft>
              <a:buNone/>
            </a:pPr>
            <a:endParaRPr sz="1800">
              <a:solidFill>
                <a:srgbClr val="FF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9BD2E-852B-E9BE-FB14-E942AAEADED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7E0CED9-655D-650F-3677-62F9B5707540}"/>
              </a:ext>
            </a:extLst>
          </p:cNvPr>
          <p:cNvSpPr>
            <a:spLocks noGrp="1"/>
          </p:cNvSpPr>
          <p:nvPr>
            <p:ph type="title"/>
          </p:nvPr>
        </p:nvSpPr>
        <p:spPr/>
        <p:txBody>
          <a:bodyPr/>
          <a:lstStyle/>
          <a:p>
            <a:r>
              <a:rPr lang="fr-FR" cap="all" dirty="0"/>
              <a:t>Tour de table – actualités - 2</a:t>
            </a:r>
          </a:p>
        </p:txBody>
      </p:sp>
      <p:sp>
        <p:nvSpPr>
          <p:cNvPr id="3" name="Espace réservé du contenu 2">
            <a:extLst>
              <a:ext uri="{FF2B5EF4-FFF2-40B4-BE49-F238E27FC236}">
                <a16:creationId xmlns:a16="http://schemas.microsoft.com/office/drawing/2014/main" id="{BBAB41FB-E9B2-68CF-C54D-0DE73F154A65}"/>
              </a:ext>
            </a:extLst>
          </p:cNvPr>
          <p:cNvSpPr>
            <a:spLocks noGrp="1"/>
          </p:cNvSpPr>
          <p:nvPr>
            <p:ph idx="1"/>
          </p:nvPr>
        </p:nvSpPr>
        <p:spPr>
          <a:xfrm>
            <a:off x="708211" y="2102089"/>
            <a:ext cx="11017623" cy="4086001"/>
          </a:xfrm>
        </p:spPr>
        <p:txBody>
          <a:bodyPr numCol="1">
            <a:noAutofit/>
          </a:bodyPr>
          <a:lstStyle/>
          <a:p>
            <a:pPr>
              <a:spcBef>
                <a:spcPts val="600"/>
              </a:spcBef>
              <a:spcAft>
                <a:spcPts val="300"/>
              </a:spcAft>
              <a:buClr>
                <a:srgbClr val="00FFB3"/>
              </a:buClr>
            </a:pPr>
            <a:r>
              <a:rPr lang="fr-FR" sz="1600" dirty="0"/>
              <a:t>Saint-Etienne Métropole : Travail SDIS et </a:t>
            </a:r>
            <a:r>
              <a:rPr lang="fr-FR" sz="1600" dirty="0" err="1"/>
              <a:t>Dreal</a:t>
            </a:r>
            <a:r>
              <a:rPr lang="fr-FR" sz="1600" dirty="0"/>
              <a:t> sur les incendies – dépotage sauvage  toujours d’actualité</a:t>
            </a:r>
          </a:p>
          <a:p>
            <a:pPr>
              <a:spcBef>
                <a:spcPts val="600"/>
              </a:spcBef>
              <a:spcAft>
                <a:spcPts val="300"/>
              </a:spcAft>
              <a:buClr>
                <a:srgbClr val="00FFB3"/>
              </a:buClr>
            </a:pPr>
            <a:r>
              <a:rPr lang="fr-FR" sz="1600" dirty="0"/>
              <a:t>Annonay Agglo : travail avec 60 entreprises – coef de pollution mise en place – exemple intéressant tannerie qui REUT 500 m3/j pour la CONF</a:t>
            </a:r>
          </a:p>
          <a:p>
            <a:pPr>
              <a:spcBef>
                <a:spcPts val="600"/>
              </a:spcBef>
              <a:spcAft>
                <a:spcPts val="300"/>
              </a:spcAft>
              <a:buClr>
                <a:srgbClr val="00FFB3"/>
              </a:buClr>
            </a:pPr>
            <a:r>
              <a:rPr lang="fr-FR" sz="1600" dirty="0"/>
              <a:t>SRB – recrutement en cours et 3 régularisations en cours</a:t>
            </a:r>
          </a:p>
          <a:p>
            <a:pPr>
              <a:spcBef>
                <a:spcPts val="600"/>
              </a:spcBef>
              <a:spcAft>
                <a:spcPts val="300"/>
              </a:spcAft>
              <a:buClr>
                <a:srgbClr val="00FFB3"/>
              </a:buClr>
            </a:pPr>
            <a:r>
              <a:rPr lang="fr-FR" sz="1600" dirty="0"/>
              <a:t>Agence de l’eau : Souhaite faire Bilan OPC comme fait sur </a:t>
            </a:r>
            <a:r>
              <a:rPr lang="fr-FR" sz="1600" dirty="0" err="1"/>
              <a:t>l’arve</a:t>
            </a:r>
            <a:r>
              <a:rPr lang="fr-FR" sz="1600" dirty="0"/>
              <a:t> sur d’autre territoire avec vision Elus/</a:t>
            </a:r>
            <a:r>
              <a:rPr lang="fr-FR" sz="1600" dirty="0" err="1"/>
              <a:t>Resp</a:t>
            </a:r>
            <a:r>
              <a:rPr lang="fr-FR" sz="1600" dirty="0"/>
              <a:t>/tech</a:t>
            </a:r>
          </a:p>
          <a:p>
            <a:pPr>
              <a:spcBef>
                <a:spcPts val="600"/>
              </a:spcBef>
              <a:spcAft>
                <a:spcPts val="300"/>
              </a:spcAft>
              <a:buClr>
                <a:srgbClr val="00FFB3"/>
              </a:buClr>
            </a:pPr>
            <a:r>
              <a:rPr lang="fr-FR" sz="1600" dirty="0"/>
              <a:t>CA </a:t>
            </a:r>
            <a:r>
              <a:rPr lang="fr-FR" sz="1600" dirty="0" err="1"/>
              <a:t>Arlysère</a:t>
            </a:r>
            <a:r>
              <a:rPr lang="fr-FR" sz="1600" dirty="0"/>
              <a:t> : on avance</a:t>
            </a:r>
          </a:p>
          <a:p>
            <a:pPr>
              <a:spcBef>
                <a:spcPts val="600"/>
              </a:spcBef>
              <a:spcAft>
                <a:spcPts val="300"/>
              </a:spcAft>
              <a:buClr>
                <a:srgbClr val="00FFB3"/>
              </a:buClr>
            </a:pPr>
            <a:r>
              <a:rPr lang="fr-FR" sz="1600" dirty="0"/>
              <a:t>CC Pays du Mont-Blanc : Priorisation des entreprises </a:t>
            </a:r>
            <a:r>
              <a:rPr lang="fr-FR" sz="1600" dirty="0" err="1"/>
              <a:t>Methodo</a:t>
            </a:r>
            <a:r>
              <a:rPr lang="fr-FR" sz="1600" dirty="0"/>
              <a:t> (APE-conso-rejet-</a:t>
            </a:r>
            <a:r>
              <a:rPr lang="fr-FR" sz="1600" dirty="0" err="1"/>
              <a:t>poluant</a:t>
            </a:r>
            <a:r>
              <a:rPr lang="fr-FR" sz="1600" dirty="0"/>
              <a:t>-historique)– il quitte son poste cet été – Décathlon travaille sur réduction à la source (Fart de ski)</a:t>
            </a:r>
          </a:p>
          <a:p>
            <a:pPr>
              <a:spcBef>
                <a:spcPts val="600"/>
              </a:spcBef>
              <a:spcAft>
                <a:spcPts val="300"/>
              </a:spcAft>
              <a:buClr>
                <a:srgbClr val="00FFB3"/>
              </a:buClr>
            </a:pPr>
            <a:r>
              <a:rPr lang="fr-FR" sz="1600" dirty="0"/>
              <a:t>SEPIA Conseils : Travail sur les VLR  - Chaine de médicament – sujet : Ressource et sobriété </a:t>
            </a:r>
          </a:p>
          <a:p>
            <a:pPr>
              <a:spcBef>
                <a:spcPts val="600"/>
              </a:spcBef>
              <a:spcAft>
                <a:spcPts val="300"/>
              </a:spcAft>
              <a:buClr>
                <a:srgbClr val="00FFB3"/>
              </a:buClr>
            </a:pPr>
            <a:r>
              <a:rPr lang="fr-FR" sz="1600" dirty="0"/>
              <a:t>SILA : OPC niveau 2 en 2024 – règlement </a:t>
            </a:r>
            <a:r>
              <a:rPr lang="fr-FR" sz="1600" dirty="0" err="1"/>
              <a:t>Asst</a:t>
            </a:r>
            <a:r>
              <a:rPr lang="fr-FR" sz="1600" dirty="0"/>
              <a:t> et coef de pollution Question: actualisation et effet rétroactif comment faire? L’avenant semble être la solution quant à la rétroactivité à éviter dans relation confiance.</a:t>
            </a:r>
          </a:p>
          <a:p>
            <a:pPr>
              <a:spcBef>
                <a:spcPts val="600"/>
              </a:spcBef>
              <a:spcAft>
                <a:spcPts val="300"/>
              </a:spcAft>
              <a:buClr>
                <a:srgbClr val="00FFB3"/>
              </a:buClr>
            </a:pPr>
            <a:r>
              <a:rPr lang="fr-FR" sz="1600" dirty="0"/>
              <a:t>Rumilly : Coraline travaille sur END et  PGSSE nouvellement – un lien intéressant pour la CONF?</a:t>
            </a:r>
          </a:p>
          <a:p>
            <a:pPr>
              <a:spcBef>
                <a:spcPts val="600"/>
              </a:spcBef>
              <a:spcAft>
                <a:spcPts val="300"/>
              </a:spcAft>
              <a:buClr>
                <a:srgbClr val="00FFB3"/>
              </a:buClr>
            </a:pPr>
            <a:r>
              <a:rPr lang="fr-FR" sz="1600" dirty="0"/>
              <a:t>CC Saint-Marcellin Vercors Isère : END est intégré chez eux pas un service – laiterie Ok – travail sur regard de contrôle Type – (fiche Chambéry jointe au CR)</a:t>
            </a:r>
          </a:p>
          <a:p>
            <a:pPr>
              <a:spcBef>
                <a:spcPts val="600"/>
              </a:spcBef>
              <a:spcAft>
                <a:spcPts val="300"/>
              </a:spcAft>
              <a:buClr>
                <a:srgbClr val="00FFB3"/>
              </a:buClr>
            </a:pPr>
            <a:endParaRPr lang="fr-FR" sz="1600" dirty="0"/>
          </a:p>
          <a:p>
            <a:pPr>
              <a:spcBef>
                <a:spcPts val="600"/>
              </a:spcBef>
              <a:spcAft>
                <a:spcPts val="300"/>
              </a:spcAft>
              <a:buClr>
                <a:srgbClr val="00FFB3"/>
              </a:buClr>
            </a:pPr>
            <a:endParaRPr lang="fr-FR" sz="1600" dirty="0"/>
          </a:p>
          <a:p>
            <a:pPr>
              <a:spcBef>
                <a:spcPts val="600"/>
              </a:spcBef>
              <a:spcAft>
                <a:spcPts val="300"/>
              </a:spcAft>
              <a:buClr>
                <a:srgbClr val="00FFB3"/>
              </a:buClr>
            </a:pPr>
            <a:endParaRPr lang="fr-FR" sz="1600" dirty="0"/>
          </a:p>
          <a:p>
            <a:pPr>
              <a:spcBef>
                <a:spcPts val="600"/>
              </a:spcBef>
              <a:spcAft>
                <a:spcPts val="300"/>
              </a:spcAft>
              <a:buClr>
                <a:srgbClr val="00FFB3"/>
              </a:buClr>
            </a:pPr>
            <a:endParaRPr lang="fr-FR" sz="1600" dirty="0"/>
          </a:p>
          <a:p>
            <a:pPr>
              <a:spcBef>
                <a:spcPts val="600"/>
              </a:spcBef>
              <a:spcAft>
                <a:spcPts val="300"/>
              </a:spcAft>
              <a:buClr>
                <a:srgbClr val="00FFB3"/>
              </a:buClr>
            </a:pPr>
            <a:endParaRPr lang="fr-FR" sz="1600" dirty="0"/>
          </a:p>
          <a:p>
            <a:pPr>
              <a:spcBef>
                <a:spcPts val="600"/>
              </a:spcBef>
              <a:spcAft>
                <a:spcPts val="300"/>
              </a:spcAft>
              <a:buClr>
                <a:srgbClr val="00FFB3"/>
              </a:buClr>
            </a:pPr>
            <a:endParaRPr lang="fr-FR" sz="1600" dirty="0"/>
          </a:p>
          <a:p>
            <a:pPr>
              <a:spcBef>
                <a:spcPts val="600"/>
              </a:spcBef>
              <a:spcAft>
                <a:spcPts val="300"/>
              </a:spcAft>
              <a:buClr>
                <a:srgbClr val="00FFB3"/>
              </a:buClr>
            </a:pPr>
            <a:r>
              <a:rPr lang="fr-FR" sz="1600" dirty="0"/>
              <a:t>Annemasse Agglo</a:t>
            </a:r>
          </a:p>
          <a:p>
            <a:pPr>
              <a:spcBef>
                <a:spcPts val="600"/>
              </a:spcBef>
              <a:spcAft>
                <a:spcPts val="300"/>
              </a:spcAft>
              <a:buClr>
                <a:srgbClr val="00FFB3"/>
              </a:buClr>
            </a:pPr>
            <a:r>
              <a:rPr lang="fr-FR" sz="1600" dirty="0" err="1"/>
              <a:t>Ascomade</a:t>
            </a:r>
            <a:endParaRPr lang="fr-FR" sz="1600" dirty="0"/>
          </a:p>
          <a:p>
            <a:pPr>
              <a:spcBef>
                <a:spcPts val="600"/>
              </a:spcBef>
              <a:spcAft>
                <a:spcPts val="300"/>
              </a:spcAft>
              <a:buClr>
                <a:srgbClr val="00FFB3"/>
              </a:buClr>
            </a:pPr>
            <a:endParaRPr lang="fr-FR" sz="1600" dirty="0"/>
          </a:p>
          <a:p>
            <a:pPr>
              <a:spcBef>
                <a:spcPts val="600"/>
              </a:spcBef>
              <a:spcAft>
                <a:spcPts val="300"/>
              </a:spcAft>
              <a:buClr>
                <a:srgbClr val="00FFB3"/>
              </a:buClr>
            </a:pPr>
            <a:r>
              <a:rPr lang="fr-FR" sz="1600" dirty="0"/>
              <a:t>CC du Pays de l'Arbresle</a:t>
            </a:r>
          </a:p>
          <a:p>
            <a:pPr>
              <a:spcBef>
                <a:spcPts val="600"/>
              </a:spcBef>
              <a:spcAft>
                <a:spcPts val="300"/>
              </a:spcAft>
              <a:buClr>
                <a:srgbClr val="00FFB3"/>
              </a:buClr>
            </a:pPr>
            <a:r>
              <a:rPr lang="fr-FR" sz="1600" dirty="0"/>
              <a:t>CC Le Grésivaudan</a:t>
            </a:r>
          </a:p>
          <a:p>
            <a:pPr>
              <a:spcBef>
                <a:spcPts val="600"/>
              </a:spcBef>
              <a:spcAft>
                <a:spcPts val="300"/>
              </a:spcAft>
              <a:buClr>
                <a:srgbClr val="00FFB3"/>
              </a:buClr>
            </a:pPr>
            <a:r>
              <a:rPr lang="fr-FR" sz="1600" dirty="0"/>
              <a:t>Chambre de Métiers et de l'Artisanat Savoie</a:t>
            </a:r>
          </a:p>
          <a:p>
            <a:pPr>
              <a:spcBef>
                <a:spcPts val="600"/>
              </a:spcBef>
              <a:spcAft>
                <a:spcPts val="300"/>
              </a:spcAft>
              <a:buClr>
                <a:srgbClr val="00FFB3"/>
              </a:buClr>
            </a:pPr>
            <a:endParaRPr lang="fr-FR" sz="1600" dirty="0"/>
          </a:p>
          <a:p>
            <a:pPr>
              <a:spcBef>
                <a:spcPts val="600"/>
              </a:spcBef>
              <a:spcAft>
                <a:spcPts val="300"/>
              </a:spcAft>
              <a:buClr>
                <a:srgbClr val="00FFB3"/>
              </a:buClr>
            </a:pPr>
            <a:r>
              <a:rPr lang="fr-FR" sz="1600" dirty="0"/>
              <a:t>Métropole de Lyon</a:t>
            </a:r>
          </a:p>
          <a:p>
            <a:pPr>
              <a:spcBef>
                <a:spcPts val="600"/>
              </a:spcBef>
              <a:spcAft>
                <a:spcPts val="300"/>
              </a:spcAft>
              <a:buClr>
                <a:srgbClr val="00FFB3"/>
              </a:buClr>
            </a:pPr>
            <a:r>
              <a:rPr lang="fr-FR" sz="1600" dirty="0"/>
              <a:t>Pôle DREAM Eau et Milieux</a:t>
            </a:r>
          </a:p>
          <a:p>
            <a:pPr>
              <a:spcBef>
                <a:spcPts val="600"/>
              </a:spcBef>
              <a:spcAft>
                <a:spcPts val="300"/>
              </a:spcAft>
              <a:buClr>
                <a:srgbClr val="00FFB3"/>
              </a:buClr>
            </a:pPr>
            <a:r>
              <a:rPr lang="fr-FR" sz="1600" dirty="0"/>
              <a:t>SM3A</a:t>
            </a:r>
          </a:p>
          <a:p>
            <a:pPr>
              <a:spcBef>
                <a:spcPts val="600"/>
              </a:spcBef>
              <a:spcAft>
                <a:spcPts val="300"/>
              </a:spcAft>
              <a:buClr>
                <a:srgbClr val="00FFB3"/>
              </a:buClr>
            </a:pPr>
            <a:r>
              <a:rPr lang="fr-FR" sz="1600" dirty="0"/>
              <a:t>STEASA</a:t>
            </a:r>
          </a:p>
          <a:p>
            <a:pPr>
              <a:spcBef>
                <a:spcPts val="600"/>
              </a:spcBef>
              <a:spcAft>
                <a:spcPts val="300"/>
              </a:spcAft>
              <a:buClr>
                <a:srgbClr val="00FFB3"/>
              </a:buClr>
            </a:pPr>
            <a:r>
              <a:rPr lang="fr-FR" sz="1600" dirty="0"/>
              <a:t>Suez Eau France Auvergne Rhône Alpes</a:t>
            </a:r>
          </a:p>
          <a:p>
            <a:pPr>
              <a:spcBef>
                <a:spcPts val="600"/>
              </a:spcBef>
              <a:spcAft>
                <a:spcPts val="300"/>
              </a:spcAft>
              <a:buClr>
                <a:srgbClr val="00FFB3"/>
              </a:buClr>
            </a:pPr>
            <a:r>
              <a:rPr lang="fr-FR" sz="1600" dirty="0"/>
              <a:t>Syndicat des eaux Rocailles Bellecombe</a:t>
            </a:r>
          </a:p>
          <a:p>
            <a:pPr>
              <a:spcBef>
                <a:spcPts val="600"/>
              </a:spcBef>
              <a:spcAft>
                <a:spcPts val="300"/>
              </a:spcAft>
              <a:buClr>
                <a:srgbClr val="00FFB3"/>
              </a:buClr>
            </a:pPr>
            <a:r>
              <a:rPr lang="fr-FR" sz="1600" dirty="0"/>
              <a:t>SYSEG</a:t>
            </a:r>
          </a:p>
          <a:p>
            <a:pPr>
              <a:spcBef>
                <a:spcPts val="600"/>
              </a:spcBef>
              <a:spcAft>
                <a:spcPts val="300"/>
              </a:spcAft>
              <a:buClr>
                <a:srgbClr val="00FFB3"/>
              </a:buClr>
            </a:pPr>
            <a:r>
              <a:rPr lang="fr-FR" sz="1600" dirty="0"/>
              <a:t>Valence Romans Agglo</a:t>
            </a:r>
          </a:p>
          <a:p>
            <a:pPr>
              <a:spcBef>
                <a:spcPts val="600"/>
              </a:spcBef>
              <a:spcAft>
                <a:spcPts val="300"/>
              </a:spcAft>
              <a:buClr>
                <a:srgbClr val="00FFB3"/>
              </a:buClr>
            </a:pPr>
            <a:r>
              <a:rPr lang="fr-FR" sz="1600" dirty="0"/>
              <a:t>Veolia Eau Région Centre-Est</a:t>
            </a:r>
          </a:p>
        </p:txBody>
      </p:sp>
    </p:spTree>
    <p:extLst>
      <p:ext uri="{BB962C8B-B14F-4D97-AF65-F5344CB8AC3E}">
        <p14:creationId xmlns:p14="http://schemas.microsoft.com/office/powerpoint/2010/main" val="26731176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2e57d178f5e_0_1"/>
          <p:cNvSpPr txBox="1">
            <a:spLocks noGrp="1"/>
          </p:cNvSpPr>
          <p:nvPr>
            <p:ph type="title"/>
          </p:nvPr>
        </p:nvSpPr>
        <p:spPr>
          <a:xfrm>
            <a:off x="708211" y="1413231"/>
            <a:ext cx="11017500" cy="781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A2E87"/>
              </a:buClr>
              <a:buSzPts val="3200"/>
              <a:buFont typeface="Century Gothic"/>
              <a:buNone/>
            </a:pPr>
            <a:r>
              <a:rPr lang="fr-FR"/>
              <a:t>1- REX Loire Forez Agglo et CAVBS/CCDSV</a:t>
            </a:r>
            <a:endParaRPr/>
          </a:p>
        </p:txBody>
      </p:sp>
      <p:sp>
        <p:nvSpPr>
          <p:cNvPr id="193" name="Google Shape;193;g2e57d178f5e_0_1"/>
          <p:cNvSpPr/>
          <p:nvPr/>
        </p:nvSpPr>
        <p:spPr>
          <a:xfrm>
            <a:off x="609600" y="1901900"/>
            <a:ext cx="11582400" cy="4525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just" rtl="0">
              <a:lnSpc>
                <a:spcPct val="80000"/>
              </a:lnSpc>
              <a:spcBef>
                <a:spcPts val="0"/>
              </a:spcBef>
              <a:spcAft>
                <a:spcPts val="0"/>
              </a:spcAft>
              <a:buClr>
                <a:srgbClr val="000000"/>
              </a:buClr>
              <a:buSzPts val="1800"/>
              <a:buFont typeface="Arial"/>
              <a:buNone/>
            </a:pPr>
            <a:r>
              <a:rPr lang="fr-FR" sz="2000" u="sng">
                <a:solidFill>
                  <a:schemeClr val="dk1"/>
                </a:solidFill>
                <a:latin typeface="Calibri"/>
                <a:ea typeface="Calibri"/>
                <a:cs typeface="Calibri"/>
                <a:sym typeface="Calibri"/>
              </a:rPr>
              <a:t>Quelques p</a:t>
            </a:r>
            <a:r>
              <a:rPr lang="fr-FR" sz="2000" u="sng" strike="noStrike" cap="none">
                <a:solidFill>
                  <a:schemeClr val="dk1"/>
                </a:solidFill>
                <a:latin typeface="Calibri"/>
                <a:ea typeface="Calibri"/>
                <a:cs typeface="Calibri"/>
                <a:sym typeface="Calibri"/>
              </a:rPr>
              <a:t>oints importants </a:t>
            </a:r>
            <a:r>
              <a:rPr lang="fr-FR" sz="2000" strike="noStrike" cap="none">
                <a:solidFill>
                  <a:schemeClr val="dk1"/>
                </a:solidFill>
                <a:latin typeface="Calibri"/>
                <a:ea typeface="Calibri"/>
                <a:cs typeface="Calibri"/>
                <a:sym typeface="Calibri"/>
              </a:rPr>
              <a:t>à travailler avant acquisition d'un logiciel (</a:t>
            </a:r>
            <a:r>
              <a:rPr lang="fr-FR" sz="2000">
                <a:solidFill>
                  <a:schemeClr val="dk1"/>
                </a:solidFill>
                <a:latin typeface="Calibri"/>
                <a:ea typeface="Calibri"/>
                <a:cs typeface="Calibri"/>
                <a:sym typeface="Calibri"/>
              </a:rPr>
              <a:t>liste non exhaustive) :</a:t>
            </a:r>
            <a:endParaRPr sz="2000">
              <a:solidFill>
                <a:schemeClr val="dk1"/>
              </a:solidFill>
              <a:latin typeface="Calibri"/>
              <a:ea typeface="Calibri"/>
              <a:cs typeface="Calibri"/>
              <a:sym typeface="Calibri"/>
            </a:endParaRPr>
          </a:p>
          <a:p>
            <a:pPr marL="0" marR="0" lvl="0" indent="0" algn="just" rtl="0">
              <a:lnSpc>
                <a:spcPct val="80000"/>
              </a:lnSpc>
              <a:spcBef>
                <a:spcPts val="0"/>
              </a:spcBef>
              <a:spcAft>
                <a:spcPts val="0"/>
              </a:spcAft>
              <a:buClr>
                <a:srgbClr val="000000"/>
              </a:buClr>
              <a:buSzPts val="1800"/>
              <a:buFont typeface="Arial"/>
              <a:buNone/>
            </a:pPr>
            <a:endParaRPr sz="1800" b="1">
              <a:solidFill>
                <a:schemeClr val="dk1"/>
              </a:solidFill>
              <a:latin typeface="Calibri"/>
              <a:ea typeface="Calibri"/>
              <a:cs typeface="Calibri"/>
              <a:sym typeface="Calibri"/>
            </a:endParaRPr>
          </a:p>
          <a:p>
            <a:pPr marL="0" marR="0" lvl="0" indent="0" algn="ctr" rtl="0">
              <a:lnSpc>
                <a:spcPct val="80000"/>
              </a:lnSpc>
              <a:spcBef>
                <a:spcPts val="0"/>
              </a:spcBef>
              <a:spcAft>
                <a:spcPts val="0"/>
              </a:spcAft>
              <a:buClr>
                <a:srgbClr val="000000"/>
              </a:buClr>
              <a:buSzPts val="1800"/>
              <a:buFont typeface="Arial"/>
              <a:buNone/>
            </a:pPr>
            <a:r>
              <a:rPr lang="fr-FR" sz="1800" b="1">
                <a:solidFill>
                  <a:srgbClr val="3A2E87"/>
                </a:solidFill>
                <a:latin typeface="Calibri"/>
                <a:ea typeface="Calibri"/>
                <a:cs typeface="Calibri"/>
                <a:sym typeface="Calibri"/>
              </a:rPr>
              <a:t>Mise en place d’un outil de suivi des END </a:t>
            </a:r>
            <a:endParaRPr sz="1800" b="1">
              <a:solidFill>
                <a:srgbClr val="3A2E87"/>
              </a:solidFill>
              <a:latin typeface="Calibri"/>
              <a:ea typeface="Calibri"/>
              <a:cs typeface="Calibri"/>
              <a:sym typeface="Calibri"/>
            </a:endParaRPr>
          </a:p>
          <a:p>
            <a:pPr marL="0" marR="0" lvl="0" indent="0" algn="ctr" rtl="0">
              <a:lnSpc>
                <a:spcPct val="80000"/>
              </a:lnSpc>
              <a:spcBef>
                <a:spcPts val="0"/>
              </a:spcBef>
              <a:spcAft>
                <a:spcPts val="0"/>
              </a:spcAft>
              <a:buClr>
                <a:srgbClr val="000000"/>
              </a:buClr>
              <a:buSzPts val="1800"/>
              <a:buFont typeface="Arial"/>
              <a:buNone/>
            </a:pPr>
            <a:r>
              <a:rPr lang="fr-FR" sz="1800" b="1" u="sng">
                <a:solidFill>
                  <a:srgbClr val="3A2E87"/>
                </a:solidFill>
                <a:latin typeface="Calibri"/>
                <a:ea typeface="Calibri"/>
                <a:cs typeface="Calibri"/>
                <a:sym typeface="Calibri"/>
              </a:rPr>
              <a:t>ACCEPTER</a:t>
            </a:r>
            <a:r>
              <a:rPr lang="fr-FR" sz="1800" b="1">
                <a:solidFill>
                  <a:srgbClr val="3A2E87"/>
                </a:solidFill>
                <a:latin typeface="Calibri"/>
                <a:ea typeface="Calibri"/>
                <a:cs typeface="Calibri"/>
                <a:sym typeface="Calibri"/>
              </a:rPr>
              <a:t> qu’il s’agit d’un projet sur le moyen voire long terme impliquant différents acteurs </a:t>
            </a:r>
            <a:endParaRPr sz="1800" b="1">
              <a:solidFill>
                <a:srgbClr val="3A2E87"/>
              </a:solidFill>
              <a:latin typeface="Calibri"/>
              <a:ea typeface="Calibri"/>
              <a:cs typeface="Calibri"/>
              <a:sym typeface="Calibri"/>
            </a:endParaRPr>
          </a:p>
          <a:p>
            <a:pPr marL="0" marR="0" lvl="0" indent="0" algn="ctr" rtl="0">
              <a:lnSpc>
                <a:spcPct val="80000"/>
              </a:lnSpc>
              <a:spcBef>
                <a:spcPts val="0"/>
              </a:spcBef>
              <a:spcAft>
                <a:spcPts val="0"/>
              </a:spcAft>
              <a:buClr>
                <a:srgbClr val="000000"/>
              </a:buClr>
              <a:buSzPts val="1800"/>
              <a:buFont typeface="Arial"/>
              <a:buNone/>
            </a:pPr>
            <a:r>
              <a:rPr lang="fr-FR" sz="1800" b="1">
                <a:solidFill>
                  <a:srgbClr val="3A2E87"/>
                </a:solidFill>
                <a:latin typeface="Calibri"/>
                <a:ea typeface="Calibri"/>
                <a:cs typeface="Calibri"/>
                <a:sym typeface="Calibri"/>
              </a:rPr>
              <a:t>(technicien(s) END, service informatique à minima)</a:t>
            </a:r>
            <a:endParaRPr sz="1800" b="1">
              <a:solidFill>
                <a:srgbClr val="3A2E87"/>
              </a:solidFill>
              <a:latin typeface="Calibri"/>
              <a:ea typeface="Calibri"/>
              <a:cs typeface="Calibri"/>
              <a:sym typeface="Calibri"/>
            </a:endParaRPr>
          </a:p>
          <a:p>
            <a:pPr marL="0" marR="0" lvl="0" indent="0" algn="just" rtl="0">
              <a:lnSpc>
                <a:spcPct val="80000"/>
              </a:lnSpc>
              <a:spcBef>
                <a:spcPts val="0"/>
              </a:spcBef>
              <a:spcAft>
                <a:spcPts val="0"/>
              </a:spcAft>
              <a:buClr>
                <a:srgbClr val="000000"/>
              </a:buClr>
              <a:buSzPts val="1800"/>
              <a:buFont typeface="Arial"/>
              <a:buNone/>
            </a:pPr>
            <a:endParaRPr sz="1800" b="1">
              <a:solidFill>
                <a:schemeClr val="dk1"/>
              </a:solidFill>
              <a:latin typeface="Calibri"/>
              <a:ea typeface="Calibri"/>
              <a:cs typeface="Calibri"/>
              <a:sym typeface="Calibri"/>
            </a:endParaRPr>
          </a:p>
          <a:p>
            <a:pPr marL="228600" marR="0" lvl="0" indent="-228600" algn="just" rtl="0">
              <a:lnSpc>
                <a:spcPct val="80000"/>
              </a:lnSpc>
              <a:spcBef>
                <a:spcPts val="0"/>
              </a:spcBef>
              <a:spcAft>
                <a:spcPts val="0"/>
              </a:spcAft>
              <a:buClr>
                <a:schemeClr val="dk1"/>
              </a:buClr>
              <a:buSzPts val="1800"/>
              <a:buChar char="•"/>
            </a:pPr>
            <a:r>
              <a:rPr lang="fr-FR" sz="1800">
                <a:solidFill>
                  <a:schemeClr val="dk1"/>
                </a:solidFill>
                <a:latin typeface="Calibri"/>
                <a:ea typeface="Calibri"/>
                <a:cs typeface="Calibri"/>
                <a:sym typeface="Calibri"/>
              </a:rPr>
              <a:t>Quels objectifs attendus ?</a:t>
            </a:r>
            <a:endParaRPr sz="1800">
              <a:solidFill>
                <a:schemeClr val="dk1"/>
              </a:solidFill>
              <a:latin typeface="Calibri"/>
              <a:ea typeface="Calibri"/>
              <a:cs typeface="Calibri"/>
              <a:sym typeface="Calibri"/>
            </a:endParaRPr>
          </a:p>
          <a:p>
            <a:pPr marL="914400" marR="0" lvl="1" indent="-342900" algn="just" rtl="0">
              <a:lnSpc>
                <a:spcPct val="80000"/>
              </a:lnSpc>
              <a:spcBef>
                <a:spcPts val="0"/>
              </a:spcBef>
              <a:spcAft>
                <a:spcPts val="0"/>
              </a:spcAft>
              <a:buClr>
                <a:schemeClr val="dk1"/>
              </a:buClr>
              <a:buSzPts val="1800"/>
              <a:buFont typeface="Calibri"/>
              <a:buChar char="○"/>
            </a:pPr>
            <a:r>
              <a:rPr lang="fr-FR" sz="1800" b="1">
                <a:solidFill>
                  <a:schemeClr val="dk1"/>
                </a:solidFill>
                <a:latin typeface="Calibri"/>
                <a:ea typeface="Calibri"/>
                <a:cs typeface="Calibri"/>
                <a:sym typeface="Calibri"/>
              </a:rPr>
              <a:t>Outil de suivi</a:t>
            </a:r>
            <a:r>
              <a:rPr lang="fr-FR" sz="1800">
                <a:solidFill>
                  <a:schemeClr val="dk1"/>
                </a:solidFill>
                <a:latin typeface="Calibri"/>
                <a:ea typeface="Calibri"/>
                <a:cs typeface="Calibri"/>
                <a:sym typeface="Calibri"/>
              </a:rPr>
              <a:t> pour gagner en efficacité </a:t>
            </a:r>
            <a:endParaRPr sz="1800">
              <a:solidFill>
                <a:schemeClr val="dk1"/>
              </a:solidFill>
              <a:latin typeface="Calibri"/>
              <a:ea typeface="Calibri"/>
              <a:cs typeface="Calibri"/>
              <a:sym typeface="Calibri"/>
            </a:endParaRPr>
          </a:p>
          <a:p>
            <a:pPr marL="914400" marR="0" lvl="1" indent="-342900" algn="just" rtl="0">
              <a:lnSpc>
                <a:spcPct val="80000"/>
              </a:lnSpc>
              <a:spcBef>
                <a:spcPts val="0"/>
              </a:spcBef>
              <a:spcAft>
                <a:spcPts val="0"/>
              </a:spcAft>
              <a:buClr>
                <a:schemeClr val="dk1"/>
              </a:buClr>
              <a:buSzPts val="1800"/>
              <a:buFont typeface="Calibri"/>
              <a:buChar char="○"/>
            </a:pPr>
            <a:r>
              <a:rPr lang="fr-FR" sz="1800" b="1">
                <a:solidFill>
                  <a:schemeClr val="dk1"/>
                </a:solidFill>
                <a:latin typeface="Calibri"/>
                <a:ea typeface="Calibri"/>
                <a:cs typeface="Calibri"/>
                <a:sym typeface="Calibri"/>
              </a:rPr>
              <a:t>Outil de reporting</a:t>
            </a:r>
            <a:r>
              <a:rPr lang="fr-FR" sz="1800">
                <a:solidFill>
                  <a:schemeClr val="dk1"/>
                </a:solidFill>
                <a:latin typeface="Calibri"/>
                <a:ea typeface="Calibri"/>
                <a:cs typeface="Calibri"/>
                <a:sym typeface="Calibri"/>
              </a:rPr>
              <a:t> : communication interne (rapport d’activité) et externe RPQS, Opération Collective </a:t>
            </a:r>
            <a:endParaRPr sz="1800">
              <a:solidFill>
                <a:schemeClr val="dk1"/>
              </a:solidFill>
              <a:latin typeface="Calibri"/>
              <a:ea typeface="Calibri"/>
              <a:cs typeface="Calibri"/>
              <a:sym typeface="Calibri"/>
            </a:endParaRPr>
          </a:p>
          <a:p>
            <a:pPr marL="914400" lvl="1" indent="-342900" algn="just" rtl="0">
              <a:lnSpc>
                <a:spcPct val="80000"/>
              </a:lnSpc>
              <a:spcBef>
                <a:spcPts val="0"/>
              </a:spcBef>
              <a:spcAft>
                <a:spcPts val="0"/>
              </a:spcAft>
              <a:buClr>
                <a:schemeClr val="dk1"/>
              </a:buClr>
              <a:buSzPts val="1800"/>
              <a:buChar char="○"/>
            </a:pPr>
            <a:r>
              <a:rPr lang="fr-FR" sz="1800" b="1">
                <a:solidFill>
                  <a:schemeClr val="dk1"/>
                </a:solidFill>
                <a:latin typeface="Calibri"/>
                <a:ea typeface="Calibri"/>
                <a:cs typeface="Calibri"/>
                <a:sym typeface="Calibri"/>
              </a:rPr>
              <a:t>Type de suivi de l'avancement</a:t>
            </a:r>
            <a:r>
              <a:rPr lang="fr-FR" sz="1800">
                <a:solidFill>
                  <a:schemeClr val="dk1"/>
                </a:solidFill>
                <a:latin typeface="Calibri"/>
                <a:ea typeface="Calibri"/>
                <a:cs typeface="Calibri"/>
                <a:sym typeface="Calibri"/>
              </a:rPr>
              <a:t> de chaque dossier industriel </a:t>
            </a:r>
            <a:endParaRPr sz="1800">
              <a:solidFill>
                <a:schemeClr val="dk1"/>
              </a:solidFill>
              <a:latin typeface="Calibri"/>
              <a:ea typeface="Calibri"/>
              <a:cs typeface="Calibri"/>
              <a:sym typeface="Calibri"/>
            </a:endParaRPr>
          </a:p>
          <a:p>
            <a:pPr marL="0" marR="0" lvl="0" indent="0" algn="just" rtl="0">
              <a:lnSpc>
                <a:spcPct val="80000"/>
              </a:lnSpc>
              <a:spcBef>
                <a:spcPts val="0"/>
              </a:spcBef>
              <a:spcAft>
                <a:spcPts val="0"/>
              </a:spcAft>
              <a:buNone/>
            </a:pPr>
            <a:endParaRPr sz="1800">
              <a:solidFill>
                <a:srgbClr val="9900FF"/>
              </a:solidFill>
              <a:highlight>
                <a:srgbClr val="FFFF00"/>
              </a:highlight>
              <a:latin typeface="Calibri"/>
              <a:ea typeface="Calibri"/>
              <a:cs typeface="Calibri"/>
              <a:sym typeface="Calibri"/>
            </a:endParaRPr>
          </a:p>
          <a:p>
            <a:pPr marL="914400" marR="0" lvl="0" indent="0" algn="just" rtl="0">
              <a:lnSpc>
                <a:spcPct val="80000"/>
              </a:lnSpc>
              <a:spcBef>
                <a:spcPts val="0"/>
              </a:spcBef>
              <a:spcAft>
                <a:spcPts val="0"/>
              </a:spcAft>
              <a:buNone/>
            </a:pPr>
            <a:endParaRPr sz="1800">
              <a:solidFill>
                <a:srgbClr val="9900FF"/>
              </a:solidFill>
              <a:highlight>
                <a:srgbClr val="FFFF00"/>
              </a:highlight>
              <a:latin typeface="Calibri"/>
              <a:ea typeface="Calibri"/>
              <a:cs typeface="Calibri"/>
              <a:sym typeface="Calibri"/>
            </a:endParaRPr>
          </a:p>
          <a:p>
            <a:pPr marL="228600" marR="0" lvl="0" indent="-228600" algn="just" rtl="0">
              <a:lnSpc>
                <a:spcPct val="80000"/>
              </a:lnSpc>
              <a:spcBef>
                <a:spcPts val="0"/>
              </a:spcBef>
              <a:spcAft>
                <a:spcPts val="0"/>
              </a:spcAft>
              <a:buClr>
                <a:srgbClr val="000000"/>
              </a:buClr>
              <a:buSzPts val="1800"/>
              <a:buFont typeface="Arial"/>
              <a:buChar char="•"/>
            </a:pPr>
            <a:r>
              <a:rPr lang="fr-FR" sz="1800" b="1" i="0" u="none" strike="noStrike" cap="none">
                <a:solidFill>
                  <a:schemeClr val="dk1"/>
                </a:solidFill>
                <a:latin typeface="Calibri"/>
                <a:ea typeface="Calibri"/>
                <a:cs typeface="Calibri"/>
                <a:sym typeface="Calibri"/>
              </a:rPr>
              <a:t>Mode de saisie</a:t>
            </a:r>
            <a:r>
              <a:rPr lang="fr-FR" sz="1800" b="0" i="0" u="none" strike="noStrike" cap="none">
                <a:solidFill>
                  <a:schemeClr val="dk1"/>
                </a:solidFill>
                <a:latin typeface="Calibri"/>
                <a:ea typeface="Calibri"/>
                <a:cs typeface="Calibri"/>
                <a:sym typeface="Calibri"/>
              </a:rPr>
              <a:t> des données </a:t>
            </a:r>
            <a:r>
              <a:rPr lang="fr-FR" sz="1800" b="1" i="0" u="none" strike="noStrike" cap="none">
                <a:solidFill>
                  <a:schemeClr val="dk1"/>
                </a:solidFill>
                <a:latin typeface="Calibri"/>
                <a:ea typeface="Calibri"/>
                <a:cs typeface="Calibri"/>
                <a:sym typeface="Calibri"/>
              </a:rPr>
              <a:t>autosurveillance</a:t>
            </a:r>
            <a:r>
              <a:rPr lang="fr-FR" sz="1800" b="0" i="0" u="none" strike="noStrike" cap="none">
                <a:solidFill>
                  <a:schemeClr val="dk1"/>
                </a:solidFill>
                <a:latin typeface="Calibri"/>
                <a:ea typeface="Calibri"/>
                <a:cs typeface="Calibri"/>
                <a:sym typeface="Calibri"/>
              </a:rPr>
              <a:t> </a:t>
            </a:r>
            <a:r>
              <a:rPr lang="fr-FR" sz="1800">
                <a:solidFill>
                  <a:schemeClr val="dk1"/>
                </a:solidFill>
                <a:latin typeface="Calibri"/>
                <a:ea typeface="Calibri"/>
                <a:cs typeface="Calibri"/>
                <a:sym typeface="Calibri"/>
              </a:rPr>
              <a:t>et</a:t>
            </a:r>
            <a:r>
              <a:rPr lang="fr-FR" sz="1800" b="0" i="0" u="none" strike="noStrike" cap="none">
                <a:solidFill>
                  <a:schemeClr val="dk1"/>
                </a:solidFill>
                <a:latin typeface="Calibri"/>
                <a:ea typeface="Calibri"/>
                <a:cs typeface="Calibri"/>
                <a:sym typeface="Calibri"/>
              </a:rPr>
              <a:t> </a:t>
            </a:r>
            <a:r>
              <a:rPr lang="fr-FR" sz="1800" b="1" i="0" u="none" strike="noStrike" cap="none">
                <a:solidFill>
                  <a:schemeClr val="dk1"/>
                </a:solidFill>
                <a:latin typeface="Calibri"/>
                <a:ea typeface="Calibri"/>
                <a:cs typeface="Calibri"/>
                <a:sym typeface="Calibri"/>
              </a:rPr>
              <a:t>calcul du coefficient pollutio</a:t>
            </a:r>
            <a:r>
              <a:rPr lang="fr-FR" sz="1800" b="1">
                <a:solidFill>
                  <a:schemeClr val="dk1"/>
                </a:solidFill>
                <a:latin typeface="Calibri"/>
                <a:ea typeface="Calibri"/>
                <a:cs typeface="Calibri"/>
                <a:sym typeface="Calibri"/>
              </a:rPr>
              <a:t>n</a:t>
            </a:r>
            <a:endParaRPr sz="1800" b="1">
              <a:solidFill>
                <a:schemeClr val="dk1"/>
              </a:solidFill>
              <a:latin typeface="Calibri"/>
              <a:ea typeface="Calibri"/>
              <a:cs typeface="Calibri"/>
              <a:sym typeface="Calibri"/>
            </a:endParaRPr>
          </a:p>
          <a:p>
            <a:pPr marL="0" marR="0" lvl="0" indent="0" algn="just" rtl="0">
              <a:lnSpc>
                <a:spcPct val="80000"/>
              </a:lnSpc>
              <a:spcBef>
                <a:spcPts val="0"/>
              </a:spcBef>
              <a:spcAft>
                <a:spcPts val="0"/>
              </a:spcAft>
              <a:buNone/>
            </a:pPr>
            <a:endParaRPr sz="1800">
              <a:solidFill>
                <a:schemeClr val="dk1"/>
              </a:solidFill>
              <a:latin typeface="Calibri"/>
              <a:ea typeface="Calibri"/>
              <a:cs typeface="Calibri"/>
              <a:sym typeface="Calibri"/>
            </a:endParaRPr>
          </a:p>
          <a:p>
            <a:pPr marL="228600" marR="0" lvl="0" indent="-228600" algn="just" rtl="0">
              <a:lnSpc>
                <a:spcPct val="80000"/>
              </a:lnSpc>
              <a:spcBef>
                <a:spcPts val="0"/>
              </a:spcBef>
              <a:spcAft>
                <a:spcPts val="0"/>
              </a:spcAft>
              <a:buClr>
                <a:srgbClr val="000000"/>
              </a:buClr>
              <a:buSzPts val="1800"/>
              <a:buFont typeface="Arial"/>
              <a:buChar char="•"/>
            </a:pPr>
            <a:r>
              <a:rPr lang="fr-FR" sz="1800" b="0" i="0" u="none" strike="noStrike" cap="none">
                <a:solidFill>
                  <a:schemeClr val="dk1"/>
                </a:solidFill>
                <a:latin typeface="Calibri"/>
                <a:ea typeface="Calibri"/>
                <a:cs typeface="Calibri"/>
                <a:sym typeface="Calibri"/>
              </a:rPr>
              <a:t>Si possible </a:t>
            </a:r>
            <a:r>
              <a:rPr lang="fr-FR" sz="1800" b="1" i="0" u="none" strike="noStrike" cap="none">
                <a:solidFill>
                  <a:schemeClr val="dk1"/>
                </a:solidFill>
                <a:latin typeface="Calibri"/>
                <a:ea typeface="Calibri"/>
                <a:cs typeface="Calibri"/>
                <a:sym typeface="Calibri"/>
              </a:rPr>
              <a:t>se faire accompagner par le service informatique</a:t>
            </a:r>
            <a:r>
              <a:rPr lang="fr-FR" sz="1800" b="0" i="0" u="none" strike="noStrike" cap="none">
                <a:solidFill>
                  <a:schemeClr val="dk1"/>
                </a:solidFill>
                <a:latin typeface="Calibri"/>
                <a:ea typeface="Calibri"/>
                <a:cs typeface="Calibri"/>
                <a:sym typeface="Calibri"/>
              </a:rPr>
              <a:t> de la collectivité pour une bonne définition du besoin</a:t>
            </a:r>
            <a:r>
              <a:rPr lang="fr-FR" sz="1800">
                <a:solidFill>
                  <a:schemeClr val="dk1"/>
                </a:solidFill>
                <a:latin typeface="Calibri"/>
                <a:ea typeface="Calibri"/>
                <a:cs typeface="Calibri"/>
                <a:sym typeface="Calibri"/>
              </a:rPr>
              <a:t> en amont et cadrer les échanges techniques avec le prestataire</a:t>
            </a:r>
            <a:endParaRPr sz="1800">
              <a:solidFill>
                <a:schemeClr val="dk1"/>
              </a:solidFill>
              <a:latin typeface="Calibri"/>
              <a:ea typeface="Calibri"/>
              <a:cs typeface="Calibri"/>
              <a:sym typeface="Calibri"/>
            </a:endParaRPr>
          </a:p>
          <a:p>
            <a:pPr marL="457200" marR="0" lvl="0" indent="0" algn="just" rtl="0">
              <a:lnSpc>
                <a:spcPct val="80000"/>
              </a:lnSpc>
              <a:spcBef>
                <a:spcPts val="0"/>
              </a:spcBef>
              <a:spcAft>
                <a:spcPts val="0"/>
              </a:spcAft>
              <a:buNone/>
            </a:pPr>
            <a:endParaRPr sz="1100">
              <a:solidFill>
                <a:schemeClr val="dk1"/>
              </a:solidFill>
              <a:latin typeface="Calibri"/>
              <a:ea typeface="Calibri"/>
              <a:cs typeface="Calibri"/>
              <a:sym typeface="Calibri"/>
            </a:endParaRPr>
          </a:p>
          <a:p>
            <a:pPr marL="228600" marR="0" lvl="0" indent="-228600" algn="just" rtl="0">
              <a:lnSpc>
                <a:spcPct val="80000"/>
              </a:lnSpc>
              <a:spcBef>
                <a:spcPts val="0"/>
              </a:spcBef>
              <a:spcAft>
                <a:spcPts val="0"/>
              </a:spcAft>
              <a:buClr>
                <a:schemeClr val="dk1"/>
              </a:buClr>
              <a:buSzPts val="1800"/>
              <a:buFont typeface="Arial"/>
              <a:buChar char="•"/>
            </a:pPr>
            <a:r>
              <a:rPr lang="fr-FR" sz="1800" b="1">
                <a:solidFill>
                  <a:schemeClr val="dk1"/>
                </a:solidFill>
                <a:latin typeface="Calibri"/>
                <a:ea typeface="Calibri"/>
                <a:cs typeface="Calibri"/>
                <a:sym typeface="Calibri"/>
              </a:rPr>
              <a:t>Marge de manoeuvre</a:t>
            </a:r>
            <a:r>
              <a:rPr lang="fr-FR" sz="1800">
                <a:solidFill>
                  <a:schemeClr val="dk1"/>
                </a:solidFill>
                <a:latin typeface="Calibri"/>
                <a:ea typeface="Calibri"/>
                <a:cs typeface="Calibri"/>
                <a:sym typeface="Calibri"/>
              </a:rPr>
              <a:t> sur le paramétrage de l’outil </a:t>
            </a:r>
            <a:r>
              <a:rPr lang="fr-FR" sz="1800" b="1">
                <a:solidFill>
                  <a:schemeClr val="dk1"/>
                </a:solidFill>
                <a:latin typeface="Calibri"/>
                <a:ea typeface="Calibri"/>
                <a:cs typeface="Calibri"/>
                <a:sym typeface="Calibri"/>
              </a:rPr>
              <a:t>sans faire appel au prestataire</a:t>
            </a:r>
            <a:r>
              <a:rPr lang="fr-FR" sz="1800">
                <a:solidFill>
                  <a:schemeClr val="dk1"/>
                </a:solidFill>
                <a:latin typeface="Calibri"/>
                <a:ea typeface="Calibri"/>
                <a:cs typeface="Calibri"/>
                <a:sym typeface="Calibri"/>
              </a:rPr>
              <a:t> (création de nouveau champs, indicateurs, formule calcul cp…)</a:t>
            </a:r>
            <a:endParaRPr sz="1800">
              <a:solidFill>
                <a:schemeClr val="dk1"/>
              </a:solidFill>
              <a:latin typeface="Calibri"/>
              <a:ea typeface="Calibri"/>
              <a:cs typeface="Calibri"/>
              <a:sym typeface="Calibri"/>
            </a:endParaRPr>
          </a:p>
          <a:p>
            <a:pPr marL="457200" marR="0" lvl="0" indent="0" algn="just" rtl="0">
              <a:lnSpc>
                <a:spcPct val="80000"/>
              </a:lnSpc>
              <a:spcBef>
                <a:spcPts val="0"/>
              </a:spcBef>
              <a:spcAft>
                <a:spcPts val="0"/>
              </a:spcAft>
              <a:buNone/>
            </a:pPr>
            <a:endParaRPr sz="1800">
              <a:solidFill>
                <a:srgbClr val="9900FF"/>
              </a:solidFill>
              <a:latin typeface="Calibri"/>
              <a:ea typeface="Calibri"/>
              <a:cs typeface="Calibri"/>
              <a:sym typeface="Calibri"/>
            </a:endParaRPr>
          </a:p>
          <a:p>
            <a:pPr marL="228600" marR="0" lvl="0" indent="-228600" algn="just" rtl="0">
              <a:lnSpc>
                <a:spcPct val="80000"/>
              </a:lnSpc>
              <a:spcBef>
                <a:spcPts val="0"/>
              </a:spcBef>
              <a:spcAft>
                <a:spcPts val="0"/>
              </a:spcAft>
              <a:buClr>
                <a:srgbClr val="000000"/>
              </a:buClr>
              <a:buSzPts val="1800"/>
              <a:buFont typeface="Arial"/>
              <a:buChar char="•"/>
            </a:pPr>
            <a:r>
              <a:rPr lang="fr-FR" sz="1800" b="1" i="0" u="none" strike="noStrike" cap="none">
                <a:solidFill>
                  <a:schemeClr val="dk1"/>
                </a:solidFill>
                <a:latin typeface="Calibri"/>
                <a:ea typeface="Calibri"/>
                <a:cs typeface="Calibri"/>
                <a:sym typeface="Calibri"/>
              </a:rPr>
              <a:t>Lien </a:t>
            </a:r>
            <a:r>
              <a:rPr lang="fr-FR" sz="1800" b="1">
                <a:solidFill>
                  <a:schemeClr val="dk1"/>
                </a:solidFill>
                <a:latin typeface="Calibri"/>
                <a:ea typeface="Calibri"/>
                <a:cs typeface="Calibri"/>
                <a:sym typeface="Calibri"/>
              </a:rPr>
              <a:t>SIG</a:t>
            </a:r>
            <a:r>
              <a:rPr lang="fr-FR" sz="1800" b="0" i="0" u="none" strike="noStrike" cap="none">
                <a:solidFill>
                  <a:schemeClr val="dk1"/>
                </a:solidFill>
                <a:latin typeface="Calibri"/>
                <a:ea typeface="Calibri"/>
                <a:cs typeface="Calibri"/>
                <a:sym typeface="Calibri"/>
              </a:rPr>
              <a:t> </a:t>
            </a:r>
            <a:r>
              <a:rPr lang="fr-FR" sz="1800">
                <a:solidFill>
                  <a:schemeClr val="dk1"/>
                </a:solidFill>
                <a:latin typeface="Calibri"/>
                <a:ea typeface="Calibri"/>
                <a:cs typeface="Calibri"/>
                <a:sym typeface="Calibri"/>
              </a:rPr>
              <a:t>pour éventuellement localiser les établissements, </a:t>
            </a:r>
            <a:r>
              <a:rPr lang="fr-FR" sz="1800" b="0" i="0" u="none" strike="noStrike" cap="none">
                <a:solidFill>
                  <a:schemeClr val="dk1"/>
                </a:solidFill>
                <a:latin typeface="Calibri"/>
                <a:ea typeface="Calibri"/>
                <a:cs typeface="Calibri"/>
                <a:sym typeface="Calibri"/>
              </a:rPr>
              <a:t>plans, pollutions, … </a:t>
            </a:r>
            <a:endParaRPr sz="1800">
              <a:solidFill>
                <a:srgbClr val="9900FF"/>
              </a:solidFill>
              <a:latin typeface="Calibri"/>
              <a:ea typeface="Calibri"/>
              <a:cs typeface="Calibri"/>
              <a:sym typeface="Calibri"/>
            </a:endParaRPr>
          </a:p>
          <a:p>
            <a:pPr marL="0" marR="0" lvl="0" indent="114300" algn="l" rtl="0">
              <a:lnSpc>
                <a:spcPct val="8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0" indent="0" algn="l" rtl="0">
              <a:lnSpc>
                <a:spcPct val="80000"/>
              </a:lnSpc>
              <a:spcBef>
                <a:spcPts val="0"/>
              </a:spcBef>
              <a:spcAft>
                <a:spcPts val="0"/>
              </a:spcAft>
              <a:buNone/>
            </a:pPr>
            <a:endParaRPr sz="1800">
              <a:solidFill>
                <a:srgbClr val="FF0000"/>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9"/>
          <p:cNvSpPr txBox="1">
            <a:spLocks noGrp="1"/>
          </p:cNvSpPr>
          <p:nvPr>
            <p:ph type="title"/>
          </p:nvPr>
        </p:nvSpPr>
        <p:spPr>
          <a:xfrm>
            <a:off x="708211" y="1413231"/>
            <a:ext cx="11017623" cy="7810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A2E87"/>
              </a:buClr>
              <a:buSzPts val="3200"/>
              <a:buFont typeface="Century Gothic"/>
              <a:buNone/>
            </a:pPr>
            <a:r>
              <a:rPr lang="fr-FR"/>
              <a:t>2- Rex Grand Lyon - Sabesan Sabaratnam</a:t>
            </a:r>
            <a:endParaRPr/>
          </a:p>
        </p:txBody>
      </p:sp>
      <p:sp>
        <p:nvSpPr>
          <p:cNvPr id="199" name="Google Shape;199;p29"/>
          <p:cNvSpPr txBox="1"/>
          <p:nvPr/>
        </p:nvSpPr>
        <p:spPr>
          <a:xfrm>
            <a:off x="584750" y="2247175"/>
            <a:ext cx="10372800" cy="441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fr-FR" sz="2700" b="0" i="0" u="none" strike="noStrike" cap="none">
                <a:solidFill>
                  <a:schemeClr val="accent1"/>
                </a:solidFill>
                <a:latin typeface="Century Gothic"/>
                <a:ea typeface="Century Gothic"/>
                <a:cs typeface="Century Gothic"/>
                <a:sym typeface="Century Gothic"/>
              </a:rPr>
              <a:t>Historique du projet 2015-2020</a:t>
            </a:r>
            <a:endParaRPr sz="2400" b="0" i="0" u="none" strike="noStrike" cap="none">
              <a:solidFill>
                <a:schemeClr val="dk1"/>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chemeClr val="dk1"/>
              </a:buClr>
              <a:buSzPts val="1500"/>
              <a:buFont typeface="Century Gothic"/>
              <a:buChar char="●"/>
            </a:pPr>
            <a:r>
              <a:rPr lang="fr-FR" sz="1500">
                <a:solidFill>
                  <a:schemeClr val="dk1"/>
                </a:solidFill>
                <a:latin typeface="Century Gothic"/>
                <a:ea typeface="Century Gothic"/>
                <a:cs typeface="Century Gothic"/>
                <a:sym typeface="Century Gothic"/>
              </a:rPr>
              <a:t>Obsolescence technologique du logiciel métier maison (alerte des services informatiques)</a:t>
            </a:r>
            <a:endParaRPr sz="1500">
              <a:solidFill>
                <a:schemeClr val="dk1"/>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chemeClr val="dk1"/>
              </a:buClr>
              <a:buSzPts val="1500"/>
              <a:buFont typeface="Century Gothic"/>
              <a:buChar char="●"/>
            </a:pPr>
            <a:r>
              <a:rPr lang="fr-FR" sz="1500">
                <a:solidFill>
                  <a:schemeClr val="dk1"/>
                </a:solidFill>
                <a:latin typeface="Century Gothic"/>
                <a:ea typeface="Century Gothic"/>
                <a:cs typeface="Century Gothic"/>
                <a:sym typeface="Century Gothic"/>
              </a:rPr>
              <a:t>Après étude comparative choix d’aller sur un logiciel maison</a:t>
            </a:r>
            <a:endParaRPr sz="1500">
              <a:solidFill>
                <a:schemeClr val="dk1"/>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chemeClr val="dk1"/>
              </a:buClr>
              <a:buSzPts val="1500"/>
              <a:buFont typeface="Century Gothic"/>
              <a:buChar char="●"/>
            </a:pPr>
            <a:r>
              <a:rPr lang="fr-FR" sz="1500">
                <a:solidFill>
                  <a:schemeClr val="dk1"/>
                </a:solidFill>
                <a:latin typeface="Century Gothic"/>
                <a:ea typeface="Century Gothic"/>
                <a:cs typeface="Century Gothic"/>
                <a:sym typeface="Century Gothic"/>
              </a:rPr>
              <a:t>Départ du projet d’une feuille blanche, sur la base des attentes métiers de trois services + informatique</a:t>
            </a:r>
            <a:endParaRPr sz="1500">
              <a:solidFill>
                <a:schemeClr val="dk1"/>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chemeClr val="dk1"/>
              </a:buClr>
              <a:buSzPts val="1500"/>
              <a:buFont typeface="Century Gothic"/>
              <a:buChar char="●"/>
            </a:pPr>
            <a:r>
              <a:rPr lang="fr-FR" sz="1500">
                <a:solidFill>
                  <a:schemeClr val="dk1"/>
                </a:solidFill>
                <a:latin typeface="Century Gothic"/>
                <a:ea typeface="Century Gothic"/>
                <a:cs typeface="Century Gothic"/>
                <a:sym typeface="Century Gothic"/>
              </a:rPr>
              <a:t>Développement qui n’aboutissent pas </a:t>
            </a:r>
            <a:endParaRPr sz="1500">
              <a:solidFill>
                <a:schemeClr val="dk1"/>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chemeClr val="dk1"/>
              </a:buClr>
              <a:buSzPts val="1500"/>
              <a:buFont typeface="Century Gothic"/>
              <a:buChar char="●"/>
            </a:pPr>
            <a:r>
              <a:rPr lang="fr-FR" sz="1500">
                <a:solidFill>
                  <a:schemeClr val="dk1"/>
                </a:solidFill>
                <a:latin typeface="Century Gothic"/>
                <a:ea typeface="Century Gothic"/>
                <a:cs typeface="Century Gothic"/>
                <a:sym typeface="Century Gothic"/>
              </a:rPr>
              <a:t>Arrêt du projet en 2020 </a:t>
            </a: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100"/>
              <a:buFont typeface="Arial"/>
              <a:buNone/>
            </a:pPr>
            <a:r>
              <a:rPr lang="fr-FR" sz="2700" b="0" i="0" u="none" strike="noStrike" cap="none">
                <a:solidFill>
                  <a:schemeClr val="accent1"/>
                </a:solidFill>
                <a:latin typeface="Century Gothic"/>
                <a:ea typeface="Century Gothic"/>
                <a:cs typeface="Century Gothic"/>
                <a:sym typeface="Century Gothic"/>
              </a:rPr>
              <a:t>Réorientation depuis 202</a:t>
            </a:r>
            <a:r>
              <a:rPr lang="fr-FR" sz="2700">
                <a:solidFill>
                  <a:schemeClr val="accent1"/>
                </a:solidFill>
                <a:latin typeface="Century Gothic"/>
                <a:ea typeface="Century Gothic"/>
                <a:cs typeface="Century Gothic"/>
                <a:sym typeface="Century Gothic"/>
              </a:rPr>
              <a:t>2</a:t>
            </a:r>
            <a:endParaRPr sz="2700" b="0" i="0" u="none" strike="noStrike" cap="none">
              <a:solidFill>
                <a:schemeClr val="accent1"/>
              </a:solidFill>
              <a:latin typeface="Century Gothic"/>
              <a:ea typeface="Century Gothic"/>
              <a:cs typeface="Century Gothic"/>
              <a:sym typeface="Century Gothic"/>
            </a:endParaRPr>
          </a:p>
          <a:p>
            <a:pPr marL="457200" lvl="0" indent="-323850" algn="l" rtl="0">
              <a:lnSpc>
                <a:spcPct val="115000"/>
              </a:lnSpc>
              <a:spcBef>
                <a:spcPts val="0"/>
              </a:spcBef>
              <a:spcAft>
                <a:spcPts val="0"/>
              </a:spcAft>
              <a:buClr>
                <a:schemeClr val="dk1"/>
              </a:buClr>
              <a:buSzPts val="1500"/>
              <a:buFont typeface="Century Gothic"/>
              <a:buChar char="●"/>
            </a:pPr>
            <a:r>
              <a:rPr lang="fr-FR" sz="1500">
                <a:solidFill>
                  <a:schemeClr val="dk1"/>
                </a:solidFill>
                <a:latin typeface="Century Gothic"/>
                <a:ea typeface="Century Gothic"/>
                <a:cs typeface="Century Gothic"/>
                <a:sym typeface="Century Gothic"/>
              </a:rPr>
              <a:t>Volonté des élu.es d’aller au terme du développement ⇒ déblocage d’un budget complémentaire </a:t>
            </a:r>
            <a:endParaRPr sz="1500">
              <a:solidFill>
                <a:schemeClr val="dk1"/>
              </a:solidFill>
              <a:latin typeface="Century Gothic"/>
              <a:ea typeface="Century Gothic"/>
              <a:cs typeface="Century Gothic"/>
              <a:sym typeface="Century Gothic"/>
            </a:endParaRPr>
          </a:p>
          <a:p>
            <a:pPr marL="457200" lvl="0" indent="-323850" algn="l" rtl="0">
              <a:lnSpc>
                <a:spcPct val="115000"/>
              </a:lnSpc>
              <a:spcBef>
                <a:spcPts val="0"/>
              </a:spcBef>
              <a:spcAft>
                <a:spcPts val="0"/>
              </a:spcAft>
              <a:buClr>
                <a:schemeClr val="dk1"/>
              </a:buClr>
              <a:buSzPts val="1500"/>
              <a:buFont typeface="Century Gothic"/>
              <a:buChar char="●"/>
            </a:pPr>
            <a:r>
              <a:rPr lang="fr-FR" sz="1500">
                <a:solidFill>
                  <a:schemeClr val="dk1"/>
                </a:solidFill>
                <a:latin typeface="Century Gothic"/>
                <a:ea typeface="Century Gothic"/>
                <a:cs typeface="Century Gothic"/>
                <a:sym typeface="Century Gothic"/>
              </a:rPr>
              <a:t>Nouveau marché et redéfinition des objectifs surtout sur la partie END (demandes labo stables) </a:t>
            </a:r>
            <a:endParaRPr sz="1500">
              <a:solidFill>
                <a:schemeClr val="dk1"/>
              </a:solidFill>
              <a:latin typeface="Century Gothic"/>
              <a:ea typeface="Century Gothic"/>
              <a:cs typeface="Century Gothic"/>
              <a:sym typeface="Century Gothic"/>
            </a:endParaRPr>
          </a:p>
          <a:p>
            <a:pPr marL="457200" lvl="0" indent="-323850" algn="l" rtl="0">
              <a:lnSpc>
                <a:spcPct val="115000"/>
              </a:lnSpc>
              <a:spcBef>
                <a:spcPts val="0"/>
              </a:spcBef>
              <a:spcAft>
                <a:spcPts val="0"/>
              </a:spcAft>
              <a:buClr>
                <a:schemeClr val="dk1"/>
              </a:buClr>
              <a:buSzPts val="1500"/>
              <a:buFont typeface="Century Gothic"/>
              <a:buChar char="●"/>
            </a:pPr>
            <a:r>
              <a:rPr lang="fr-FR" sz="1500">
                <a:solidFill>
                  <a:schemeClr val="dk1"/>
                </a:solidFill>
                <a:latin typeface="Century Gothic"/>
                <a:ea typeface="Century Gothic"/>
                <a:cs typeface="Century Gothic"/>
                <a:sym typeface="Century Gothic"/>
              </a:rPr>
              <a:t>Nouvelle équipe projet </a:t>
            </a:r>
            <a:endParaRPr sz="1500">
              <a:solidFill>
                <a:schemeClr val="dk1"/>
              </a:solidFill>
              <a:latin typeface="Century Gothic"/>
              <a:ea typeface="Century Gothic"/>
              <a:cs typeface="Century Gothic"/>
              <a:sym typeface="Century Gothic"/>
            </a:endParaRPr>
          </a:p>
          <a:p>
            <a:pPr marL="457200" lvl="0" indent="-323850" algn="l" rtl="0">
              <a:lnSpc>
                <a:spcPct val="115000"/>
              </a:lnSpc>
              <a:spcBef>
                <a:spcPts val="0"/>
              </a:spcBef>
              <a:spcAft>
                <a:spcPts val="0"/>
              </a:spcAft>
              <a:buClr>
                <a:schemeClr val="dk1"/>
              </a:buClr>
              <a:buSzPts val="1500"/>
              <a:buFont typeface="Century Gothic"/>
              <a:buChar char="●"/>
            </a:pPr>
            <a:r>
              <a:rPr lang="fr-FR" sz="1500">
                <a:solidFill>
                  <a:schemeClr val="dk1"/>
                </a:solidFill>
                <a:latin typeface="Century Gothic"/>
                <a:ea typeface="Century Gothic"/>
                <a:cs typeface="Century Gothic"/>
                <a:sym typeface="Century Gothic"/>
              </a:rPr>
              <a:t>Volonté forte d’intégrer les SIG </a:t>
            </a:r>
            <a:endParaRPr sz="1500">
              <a:solidFill>
                <a:schemeClr val="dk1"/>
              </a:solidFill>
              <a:latin typeface="Century Gothic"/>
              <a:ea typeface="Century Gothic"/>
              <a:cs typeface="Century Gothic"/>
              <a:sym typeface="Century Gothic"/>
            </a:endParaRPr>
          </a:p>
          <a:p>
            <a:pPr marL="457200" marR="0" lvl="0" indent="-228600" algn="l" rtl="0">
              <a:lnSpc>
                <a:spcPct val="115000"/>
              </a:lnSpc>
              <a:spcBef>
                <a:spcPts val="0"/>
              </a:spcBef>
              <a:spcAft>
                <a:spcPts val="0"/>
              </a:spcAft>
              <a:buClr>
                <a:schemeClr val="dk1"/>
              </a:buClr>
              <a:buSzPts val="1500"/>
              <a:buFont typeface="Century Gothic"/>
              <a:buNone/>
            </a:pPr>
            <a:endParaRPr sz="1500" b="0" i="0" u="none" strike="noStrike" cap="none">
              <a:solidFill>
                <a:schemeClr val="dk1"/>
              </a:solidFill>
              <a:latin typeface="Century Gothic"/>
              <a:ea typeface="Century Gothic"/>
              <a:cs typeface="Century Gothic"/>
              <a:sym typeface="Century Gothic"/>
            </a:endParaRPr>
          </a:p>
          <a:p>
            <a:pPr marL="45720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45720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0"/>
          <p:cNvSpPr txBox="1">
            <a:spLocks noGrp="1"/>
          </p:cNvSpPr>
          <p:nvPr>
            <p:ph type="title"/>
          </p:nvPr>
        </p:nvSpPr>
        <p:spPr>
          <a:xfrm>
            <a:off x="708211" y="1413231"/>
            <a:ext cx="11017623" cy="7810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A2E87"/>
              </a:buClr>
              <a:buSzPts val="3200"/>
              <a:buFont typeface="Century Gothic"/>
              <a:buNone/>
            </a:pPr>
            <a:r>
              <a:rPr lang="fr-FR"/>
              <a:t>2- Rex Grand Lyon</a:t>
            </a:r>
            <a:endParaRPr/>
          </a:p>
        </p:txBody>
      </p:sp>
      <p:sp>
        <p:nvSpPr>
          <p:cNvPr id="205" name="Google Shape;205;p30"/>
          <p:cNvSpPr txBox="1"/>
          <p:nvPr/>
        </p:nvSpPr>
        <p:spPr>
          <a:xfrm>
            <a:off x="584750" y="2247175"/>
            <a:ext cx="8766000" cy="441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fr-FR" sz="2700" b="0" i="0" u="none" strike="noStrike" cap="none">
                <a:solidFill>
                  <a:schemeClr val="accent1"/>
                </a:solidFill>
                <a:latin typeface="Century Gothic"/>
                <a:ea typeface="Century Gothic"/>
                <a:cs typeface="Century Gothic"/>
                <a:sym typeface="Century Gothic"/>
              </a:rPr>
              <a:t>Une nouvelle approche</a:t>
            </a:r>
            <a:endParaRPr sz="2400" b="0" i="0" u="none" strike="noStrike" cap="none">
              <a:solidFill>
                <a:schemeClr val="dk1"/>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chemeClr val="dk1"/>
              </a:buClr>
              <a:buSzPts val="1500"/>
              <a:buFont typeface="Century Gothic"/>
              <a:buChar char="●"/>
            </a:pPr>
            <a:r>
              <a:rPr lang="fr-FR" sz="1500">
                <a:solidFill>
                  <a:schemeClr val="dk1"/>
                </a:solidFill>
                <a:latin typeface="Century Gothic"/>
                <a:ea typeface="Century Gothic"/>
                <a:cs typeface="Century Gothic"/>
                <a:sym typeface="Century Gothic"/>
              </a:rPr>
              <a:t>Choix du service informatique de poursuivre sur une méthode AGILE </a:t>
            </a:r>
            <a:endParaRPr sz="1500">
              <a:solidFill>
                <a:schemeClr val="dk1"/>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chemeClr val="dk1"/>
              </a:buClr>
              <a:buSzPts val="1500"/>
              <a:buFont typeface="Century Gothic"/>
              <a:buChar char="●"/>
            </a:pPr>
            <a:r>
              <a:rPr lang="fr-FR" sz="1500">
                <a:solidFill>
                  <a:schemeClr val="dk1"/>
                </a:solidFill>
                <a:latin typeface="Century Gothic"/>
                <a:ea typeface="Century Gothic"/>
                <a:cs typeface="Century Gothic"/>
                <a:sym typeface="Century Gothic"/>
              </a:rPr>
              <a:t>Échange régulier entre le prestataire et les services </a:t>
            </a:r>
            <a:endParaRPr sz="1500">
              <a:solidFill>
                <a:schemeClr val="dk1"/>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chemeClr val="dk1"/>
              </a:buClr>
              <a:buSzPts val="1500"/>
              <a:buFont typeface="Century Gothic"/>
              <a:buChar char="●"/>
            </a:pPr>
            <a:r>
              <a:rPr lang="fr-FR" sz="1500">
                <a:solidFill>
                  <a:schemeClr val="dk1"/>
                </a:solidFill>
                <a:latin typeface="Century Gothic"/>
                <a:ea typeface="Century Gothic"/>
                <a:cs typeface="Century Gothic"/>
                <a:sym typeface="Century Gothic"/>
              </a:rPr>
              <a:t>Il est possible de réagir tout au long du projet avec une recherche d’amélioration continue </a:t>
            </a:r>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None/>
            </a:pPr>
            <a:r>
              <a:rPr lang="fr-FR" sz="2800" b="0" i="0" u="none" strike="noStrike" cap="none">
                <a:solidFill>
                  <a:schemeClr val="accent1"/>
                </a:solidFill>
                <a:latin typeface="Century Gothic"/>
                <a:ea typeface="Century Gothic"/>
                <a:cs typeface="Century Gothic"/>
                <a:sym typeface="Century Gothic"/>
              </a:rPr>
              <a:t>Un cahier des charges </a:t>
            </a:r>
            <a:endParaRPr sz="2800" b="0" i="0" u="none" strike="noStrike" cap="none">
              <a:solidFill>
                <a:schemeClr val="dk1"/>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chemeClr val="dk1"/>
              </a:buClr>
              <a:buSzPts val="1500"/>
              <a:buFont typeface="Century Gothic"/>
              <a:buChar char="●"/>
            </a:pPr>
            <a:r>
              <a:rPr lang="fr-FR" sz="1500">
                <a:solidFill>
                  <a:schemeClr val="dk1"/>
                </a:solidFill>
                <a:latin typeface="Century Gothic"/>
                <a:ea typeface="Century Gothic"/>
                <a:cs typeface="Century Gothic"/>
                <a:sym typeface="Century Gothic"/>
              </a:rPr>
              <a:t>Mise en place d’un nouveau cahier des charges avec des lignes directrices fortes mais avec une plus grande souplesse ⇒ si niveau de détails fort, il faut être sûr de soi   </a:t>
            </a: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457200" marR="0" lvl="0" indent="-228600" algn="l" rtl="0">
              <a:lnSpc>
                <a:spcPct val="115000"/>
              </a:lnSpc>
              <a:spcBef>
                <a:spcPts val="0"/>
              </a:spcBef>
              <a:spcAft>
                <a:spcPts val="0"/>
              </a:spcAft>
              <a:buClr>
                <a:schemeClr val="dk1"/>
              </a:buClr>
              <a:buSzPts val="1500"/>
              <a:buFont typeface="Century Gothic"/>
              <a:buNone/>
            </a:pPr>
            <a:endParaRPr sz="1500" b="0" i="0" u="none" strike="noStrike" cap="none">
              <a:solidFill>
                <a:schemeClr val="dk1"/>
              </a:solidFill>
              <a:latin typeface="Century Gothic"/>
              <a:ea typeface="Century Gothic"/>
              <a:cs typeface="Century Gothic"/>
              <a:sym typeface="Century Gothic"/>
            </a:endParaRPr>
          </a:p>
          <a:p>
            <a:pPr marL="45720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45720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1"/>
          <p:cNvSpPr txBox="1">
            <a:spLocks noGrp="1"/>
          </p:cNvSpPr>
          <p:nvPr>
            <p:ph type="title"/>
          </p:nvPr>
        </p:nvSpPr>
        <p:spPr>
          <a:xfrm>
            <a:off x="708211" y="1413231"/>
            <a:ext cx="11017623" cy="7810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A2E87"/>
              </a:buClr>
              <a:buSzPts val="3200"/>
              <a:buFont typeface="Century Gothic"/>
              <a:buNone/>
            </a:pPr>
            <a:r>
              <a:rPr lang="fr-FR"/>
              <a:t>2- Rex Grand Lyon</a:t>
            </a:r>
            <a:endParaRPr/>
          </a:p>
        </p:txBody>
      </p:sp>
      <p:sp>
        <p:nvSpPr>
          <p:cNvPr id="211" name="Google Shape;211;p31"/>
          <p:cNvSpPr txBox="1"/>
          <p:nvPr/>
        </p:nvSpPr>
        <p:spPr>
          <a:xfrm>
            <a:off x="646481" y="2105378"/>
            <a:ext cx="8766000" cy="441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fr-FR" sz="2700" b="0" i="0" u="none" strike="noStrike" cap="none">
                <a:solidFill>
                  <a:schemeClr val="accent1"/>
                </a:solidFill>
                <a:latin typeface="Century Gothic"/>
                <a:ea typeface="Century Gothic"/>
                <a:cs typeface="Century Gothic"/>
                <a:sym typeface="Century Gothic"/>
              </a:rPr>
              <a:t>Des choix et des constats</a:t>
            </a:r>
            <a:endParaRPr sz="2400" b="0" i="0" u="none" strike="noStrike" cap="none">
              <a:solidFill>
                <a:schemeClr val="dk1"/>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chemeClr val="dk1"/>
              </a:buClr>
              <a:buSzPts val="1500"/>
              <a:buFont typeface="Century Gothic"/>
              <a:buChar char="●"/>
            </a:pPr>
            <a:r>
              <a:rPr lang="fr-FR" sz="1500">
                <a:solidFill>
                  <a:schemeClr val="dk1"/>
                </a:solidFill>
                <a:latin typeface="Century Gothic"/>
                <a:ea typeface="Century Gothic"/>
                <a:cs typeface="Century Gothic"/>
                <a:sym typeface="Century Gothic"/>
              </a:rPr>
              <a:t>Projet passionnant mais coûteux en terme d’investissement humain </a:t>
            </a:r>
            <a:endParaRPr sz="1500">
              <a:solidFill>
                <a:schemeClr val="dk1"/>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chemeClr val="dk1"/>
              </a:buClr>
              <a:buSzPts val="1500"/>
              <a:buFont typeface="Century Gothic"/>
              <a:buChar char="●"/>
            </a:pPr>
            <a:r>
              <a:rPr lang="fr-FR" sz="1500">
                <a:solidFill>
                  <a:schemeClr val="dk1"/>
                </a:solidFill>
                <a:latin typeface="Century Gothic"/>
                <a:ea typeface="Century Gothic"/>
                <a:cs typeface="Century Gothic"/>
                <a:sym typeface="Century Gothic"/>
              </a:rPr>
              <a:t>Projet coûteux financièrement </a:t>
            </a:r>
            <a:endParaRPr sz="1500">
              <a:solidFill>
                <a:schemeClr val="dk1"/>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chemeClr val="dk1"/>
              </a:buClr>
              <a:buSzPts val="1500"/>
              <a:buFont typeface="Century Gothic"/>
              <a:buChar char="●"/>
            </a:pPr>
            <a:r>
              <a:rPr lang="fr-FR" sz="1500">
                <a:solidFill>
                  <a:schemeClr val="dk1"/>
                </a:solidFill>
                <a:latin typeface="Century Gothic"/>
                <a:ea typeface="Century Gothic"/>
                <a:cs typeface="Century Gothic"/>
                <a:sym typeface="Century Gothic"/>
              </a:rPr>
              <a:t>Projet long</a:t>
            </a:r>
            <a:endParaRPr sz="1500">
              <a:solidFill>
                <a:schemeClr val="dk1"/>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chemeClr val="dk1"/>
              </a:buClr>
              <a:buSzPts val="1500"/>
              <a:buFont typeface="Century Gothic"/>
              <a:buChar char="●"/>
            </a:pPr>
            <a:r>
              <a:rPr lang="fr-FR" sz="1500">
                <a:solidFill>
                  <a:schemeClr val="dk1"/>
                </a:solidFill>
                <a:latin typeface="Century Gothic"/>
                <a:ea typeface="Century Gothic"/>
                <a:cs typeface="Century Gothic"/>
                <a:sym typeface="Century Gothic"/>
              </a:rPr>
              <a:t>Difficile pour une petite collectivité d’assumer ces investissements </a:t>
            </a:r>
            <a:endParaRPr sz="1500">
              <a:solidFill>
                <a:schemeClr val="dk1"/>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chemeClr val="dk1"/>
              </a:buClr>
              <a:buSzPts val="1500"/>
              <a:buFont typeface="Century Gothic"/>
              <a:buChar char="●"/>
            </a:pPr>
            <a:r>
              <a:rPr lang="fr-FR" sz="1500">
                <a:solidFill>
                  <a:schemeClr val="dk1"/>
                </a:solidFill>
                <a:latin typeface="Century Gothic"/>
                <a:ea typeface="Century Gothic"/>
                <a:cs typeface="Century Gothic"/>
                <a:sym typeface="Century Gothic"/>
              </a:rPr>
              <a:t>Ne pas attendre un logiciel qui répond à toutes les demandes </a:t>
            </a:r>
            <a:endParaRPr sz="1500">
              <a:solidFill>
                <a:schemeClr val="dk1"/>
              </a:solidFill>
              <a:latin typeface="Century Gothic"/>
              <a:ea typeface="Century Gothic"/>
              <a:cs typeface="Century Gothic"/>
              <a:sym typeface="Century Gothic"/>
            </a:endParaRPr>
          </a:p>
          <a:p>
            <a:pPr marL="457200" marR="0" lvl="0" indent="-323850" algn="l" rtl="0">
              <a:lnSpc>
                <a:spcPct val="115000"/>
              </a:lnSpc>
              <a:spcBef>
                <a:spcPts val="0"/>
              </a:spcBef>
              <a:spcAft>
                <a:spcPts val="0"/>
              </a:spcAft>
              <a:buClr>
                <a:schemeClr val="dk1"/>
              </a:buClr>
              <a:buSzPts val="1500"/>
              <a:buFont typeface="Century Gothic"/>
              <a:buChar char="●"/>
            </a:pPr>
            <a:r>
              <a:rPr lang="fr-FR" sz="1500">
                <a:solidFill>
                  <a:schemeClr val="dk1"/>
                </a:solidFill>
                <a:latin typeface="Century Gothic"/>
                <a:ea typeface="Century Gothic"/>
                <a:cs typeface="Century Gothic"/>
                <a:sym typeface="Century Gothic"/>
              </a:rPr>
              <a:t>Rechercher la simplicité </a:t>
            </a: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133350" marR="0" lvl="0" indent="0" algn="l" rtl="0">
              <a:lnSpc>
                <a:spcPct val="115000"/>
              </a:lnSpc>
              <a:spcBef>
                <a:spcPts val="0"/>
              </a:spcBef>
              <a:spcAft>
                <a:spcPts val="0"/>
              </a:spcAft>
              <a:buNone/>
            </a:pPr>
            <a:endParaRPr sz="1500" b="0" i="0" u="none" strike="noStrike" cap="none">
              <a:solidFill>
                <a:schemeClr val="dk1"/>
              </a:solidFill>
              <a:latin typeface="Century Gothic"/>
              <a:ea typeface="Century Gothic"/>
              <a:cs typeface="Century Gothic"/>
              <a:sym typeface="Century Gothic"/>
            </a:endParaRPr>
          </a:p>
          <a:p>
            <a:pPr marL="133350" marR="0" lvl="0" indent="0" algn="l" rtl="0">
              <a:lnSpc>
                <a:spcPct val="115000"/>
              </a:lnSpc>
              <a:spcBef>
                <a:spcPts val="0"/>
              </a:spcBef>
              <a:spcAft>
                <a:spcPts val="0"/>
              </a:spcAft>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800"/>
              <a:buFont typeface="Arial"/>
              <a:buNone/>
            </a:pPr>
            <a:r>
              <a:rPr lang="fr-FR" sz="2800" b="0" i="0" u="none" strike="noStrike" cap="none">
                <a:solidFill>
                  <a:schemeClr val="accent1"/>
                </a:solidFill>
                <a:latin typeface="Century Gothic"/>
                <a:ea typeface="Century Gothic"/>
                <a:cs typeface="Century Gothic"/>
                <a:sym typeface="Century Gothic"/>
              </a:rPr>
              <a:t>Une mise en production Septembre 2024</a:t>
            </a:r>
            <a:endParaRPr sz="105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endParaRPr sz="1050" b="0" i="0" u="none" strike="noStrike" cap="none">
              <a:solidFill>
                <a:schemeClr val="dk1"/>
              </a:solidFill>
              <a:latin typeface="Century Gothic"/>
              <a:ea typeface="Century Gothic"/>
              <a:cs typeface="Century Gothic"/>
              <a:sym typeface="Century Gothic"/>
            </a:endParaRPr>
          </a:p>
          <a:p>
            <a:pPr marL="133350" marR="0" lvl="0" indent="0" algn="l" rtl="0">
              <a:lnSpc>
                <a:spcPct val="115000"/>
              </a:lnSpc>
              <a:spcBef>
                <a:spcPts val="0"/>
              </a:spcBef>
              <a:spcAft>
                <a:spcPts val="0"/>
              </a:spcAft>
              <a:buNone/>
            </a:pPr>
            <a:endParaRPr sz="1500" b="0" i="0" u="none" strike="noStrike" cap="none">
              <a:solidFill>
                <a:schemeClr val="dk1"/>
              </a:solidFill>
              <a:latin typeface="Century Gothic"/>
              <a:ea typeface="Century Gothic"/>
              <a:cs typeface="Century Gothic"/>
              <a:sym typeface="Century Gothic"/>
            </a:endParaRPr>
          </a:p>
          <a:p>
            <a:pPr marL="45720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800"/>
              <a:buFont typeface="Arial"/>
              <a:buNone/>
            </a:pPr>
            <a:endParaRPr sz="8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800"/>
              <a:buFont typeface="Arial"/>
              <a:buNone/>
            </a:pPr>
            <a:endParaRPr sz="8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050"/>
              <a:buFont typeface="Arial"/>
              <a:buNone/>
            </a:pPr>
            <a:endParaRPr sz="1050" b="0" i="0" u="none" strike="noStrike" cap="none">
              <a:solidFill>
                <a:schemeClr val="dk1"/>
              </a:solidFill>
              <a:latin typeface="Century Gothic"/>
              <a:ea typeface="Century Gothic"/>
              <a:cs typeface="Century Gothic"/>
              <a:sym typeface="Century Gothic"/>
            </a:endParaRPr>
          </a:p>
          <a:p>
            <a:pPr marL="45720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entury Gothic"/>
              <a:ea typeface="Century Gothic"/>
              <a:cs typeface="Century Gothic"/>
              <a:sym typeface="Century Gothic"/>
            </a:endParaRPr>
          </a:p>
        </p:txBody>
      </p:sp>
      <p:sp>
        <p:nvSpPr>
          <p:cNvPr id="212" name="Google Shape;212;p31"/>
          <p:cNvSpPr txBox="1"/>
          <p:nvPr/>
        </p:nvSpPr>
        <p:spPr>
          <a:xfrm>
            <a:off x="9036575" y="6427675"/>
            <a:ext cx="3063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FR" sz="1500" b="0" i="0" u="none" strike="noStrike" cap="none">
                <a:solidFill>
                  <a:schemeClr val="dk1"/>
                </a:solidFill>
                <a:latin typeface="Century Gothic"/>
                <a:ea typeface="Century Gothic"/>
                <a:cs typeface="Century Gothic"/>
                <a:sym typeface="Century Gothic"/>
              </a:rPr>
              <a:t>Source photos et texte : Veolia</a:t>
            </a:r>
            <a:endParaRPr sz="15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2"/>
          <p:cNvSpPr txBox="1">
            <a:spLocks noGrp="1"/>
          </p:cNvSpPr>
          <p:nvPr>
            <p:ph type="title"/>
          </p:nvPr>
        </p:nvSpPr>
        <p:spPr>
          <a:xfrm>
            <a:off x="708211" y="1413231"/>
            <a:ext cx="11017623" cy="7810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A2E87"/>
              </a:buClr>
              <a:buSzPts val="3200"/>
              <a:buFont typeface="Century Gothic"/>
              <a:buNone/>
            </a:pPr>
            <a:r>
              <a:rPr lang="fr-FR"/>
              <a:t>2- Rex Grand Chambéry  - Vincent Laguillaumie</a:t>
            </a:r>
            <a:endParaRPr/>
          </a:p>
        </p:txBody>
      </p:sp>
      <p:sp>
        <p:nvSpPr>
          <p:cNvPr id="218" name="Google Shape;218;p32"/>
          <p:cNvSpPr txBox="1"/>
          <p:nvPr/>
        </p:nvSpPr>
        <p:spPr>
          <a:xfrm>
            <a:off x="584750" y="2247175"/>
            <a:ext cx="8766000" cy="441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fr-FR" sz="2700" b="0" i="0" u="none" strike="noStrike" cap="none">
                <a:solidFill>
                  <a:schemeClr val="accent1"/>
                </a:solidFill>
                <a:latin typeface="Century Gothic"/>
                <a:ea typeface="Century Gothic"/>
                <a:cs typeface="Century Gothic"/>
                <a:sym typeface="Century Gothic"/>
              </a:rPr>
              <a:t>Historique Rapide</a:t>
            </a:r>
            <a:endParaRPr sz="24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457200" marR="0" lvl="0" indent="-228600" algn="l" rtl="0">
              <a:lnSpc>
                <a:spcPct val="115000"/>
              </a:lnSpc>
              <a:spcBef>
                <a:spcPts val="0"/>
              </a:spcBef>
              <a:spcAft>
                <a:spcPts val="0"/>
              </a:spcAft>
              <a:buClr>
                <a:schemeClr val="dk1"/>
              </a:buClr>
              <a:buSzPts val="1500"/>
              <a:buFont typeface="Century Gothic"/>
              <a:buNone/>
            </a:pPr>
            <a:endParaRPr sz="1500" b="0" i="0" u="none" strike="noStrike" cap="none">
              <a:solidFill>
                <a:schemeClr val="dk1"/>
              </a:solidFill>
              <a:latin typeface="Century Gothic"/>
              <a:ea typeface="Century Gothic"/>
              <a:cs typeface="Century Gothic"/>
              <a:sym typeface="Century Gothic"/>
            </a:endParaRPr>
          </a:p>
          <a:p>
            <a:pPr marL="45720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700"/>
              <a:buFont typeface="Arial"/>
              <a:buNone/>
            </a:pPr>
            <a:r>
              <a:rPr lang="fr-FR" sz="2700" b="0" i="0" u="none" strike="noStrike" cap="none">
                <a:solidFill>
                  <a:srgbClr val="4472C4"/>
                </a:solidFill>
                <a:latin typeface="Century Gothic"/>
                <a:ea typeface="Century Gothic"/>
                <a:cs typeface="Century Gothic"/>
                <a:sym typeface="Century Gothic"/>
              </a:rPr>
              <a:t>Un outil excel </a:t>
            </a:r>
            <a:r>
              <a:rPr lang="fr-FR" sz="2700">
                <a:solidFill>
                  <a:srgbClr val="4472C4"/>
                </a:solidFill>
                <a:latin typeface="Century Gothic"/>
                <a:ea typeface="Century Gothic"/>
                <a:cs typeface="Century Gothic"/>
                <a:sym typeface="Century Gothic"/>
              </a:rPr>
              <a:t>développé</a:t>
            </a:r>
            <a:r>
              <a:rPr lang="fr-FR" sz="2700" b="0" i="0" u="none" strike="noStrike" cap="none">
                <a:solidFill>
                  <a:srgbClr val="4472C4"/>
                </a:solidFill>
                <a:latin typeface="Century Gothic"/>
                <a:ea typeface="Century Gothic"/>
                <a:cs typeface="Century Gothic"/>
                <a:sym typeface="Century Gothic"/>
              </a:rPr>
              <a:t> en interne</a:t>
            </a:r>
            <a:endParaRPr sz="2400" b="0" i="0" u="none" strike="noStrike" cap="none">
              <a:solidFill>
                <a:srgbClr val="000000"/>
              </a:solidFill>
              <a:latin typeface="Century Gothic"/>
              <a:ea typeface="Century Gothic"/>
              <a:cs typeface="Century Gothic"/>
              <a:sym typeface="Century Gothic"/>
            </a:endParaRPr>
          </a:p>
          <a:p>
            <a:pPr marL="45720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entury Gothic"/>
              <a:ea typeface="Century Gothic"/>
              <a:cs typeface="Century Gothic"/>
              <a:sym typeface="Century Gothic"/>
            </a:endParaRPr>
          </a:p>
        </p:txBody>
      </p:sp>
      <p:sp>
        <p:nvSpPr>
          <p:cNvPr id="219" name="Google Shape;219;p32"/>
          <p:cNvSpPr txBox="1"/>
          <p:nvPr/>
        </p:nvSpPr>
        <p:spPr>
          <a:xfrm>
            <a:off x="9036575" y="6427675"/>
            <a:ext cx="3063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FR" sz="1500" b="0" i="0" u="none" strike="noStrike" cap="none">
                <a:solidFill>
                  <a:schemeClr val="dk1"/>
                </a:solidFill>
                <a:latin typeface="Century Gothic"/>
                <a:ea typeface="Century Gothic"/>
                <a:cs typeface="Century Gothic"/>
                <a:sym typeface="Century Gothic"/>
              </a:rPr>
              <a:t>Source photos et texte : Veolia</a:t>
            </a:r>
            <a:endParaRPr sz="15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3"/>
          <p:cNvSpPr txBox="1">
            <a:spLocks noGrp="1"/>
          </p:cNvSpPr>
          <p:nvPr>
            <p:ph type="title"/>
          </p:nvPr>
        </p:nvSpPr>
        <p:spPr>
          <a:xfrm>
            <a:off x="708211" y="1413231"/>
            <a:ext cx="11017623" cy="7810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A2E87"/>
              </a:buClr>
              <a:buSzPts val="3200"/>
              <a:buFont typeface="Century Gothic"/>
              <a:buNone/>
            </a:pPr>
            <a:r>
              <a:rPr lang="fr-FR"/>
              <a:t>2- Rex Grand Chambery</a:t>
            </a:r>
            <a:endParaRPr/>
          </a:p>
        </p:txBody>
      </p:sp>
      <p:sp>
        <p:nvSpPr>
          <p:cNvPr id="225" name="Google Shape;225;p33"/>
          <p:cNvSpPr txBox="1"/>
          <p:nvPr/>
        </p:nvSpPr>
        <p:spPr>
          <a:xfrm>
            <a:off x="418978" y="2262605"/>
            <a:ext cx="8766000" cy="441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fr-FR" sz="2700" b="0" i="0" u="none" strike="noStrike" cap="none">
                <a:solidFill>
                  <a:schemeClr val="accent1"/>
                </a:solidFill>
                <a:latin typeface="Century Gothic"/>
                <a:ea typeface="Century Gothic"/>
                <a:cs typeface="Century Gothic"/>
                <a:sym typeface="Century Gothic"/>
              </a:rPr>
              <a:t>Cahier des besoins</a:t>
            </a:r>
            <a:endParaRPr/>
          </a:p>
          <a:p>
            <a:pPr marL="0" marR="0" lvl="0" indent="0" algn="l" rtl="0">
              <a:lnSpc>
                <a:spcPct val="150000"/>
              </a:lnSpc>
              <a:spcBef>
                <a:spcPts val="0"/>
              </a:spcBef>
              <a:spcAft>
                <a:spcPts val="0"/>
              </a:spcAft>
              <a:buNone/>
            </a:pPr>
            <a:r>
              <a:rPr lang="fr-FR" sz="1200" b="1" i="0" u="sng" strike="noStrike" cap="none">
                <a:solidFill>
                  <a:srgbClr val="000000"/>
                </a:solidFill>
                <a:latin typeface="Gill Sans"/>
                <a:ea typeface="Gill Sans"/>
                <a:cs typeface="Gill Sans"/>
                <a:sym typeface="Gill Sans"/>
              </a:rPr>
              <a:t>OBJECTIF</a:t>
            </a:r>
            <a:endParaRPr sz="11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r>
              <a:rPr lang="fr-FR" sz="1400" b="0" i="0" u="none" strike="noStrike" cap="none">
                <a:solidFill>
                  <a:srgbClr val="000000"/>
                </a:solidFill>
                <a:latin typeface="Gill Sans"/>
                <a:ea typeface="Gill Sans"/>
                <a:cs typeface="Gill Sans"/>
                <a:sym typeface="Gill Sans"/>
              </a:rPr>
              <a:t>Le premier objectif est d’élaborer un outil de gestion informatique, associé à la "carto",  permettant de répondre aux missions du service environnement :</a:t>
            </a:r>
            <a:endParaRPr/>
          </a:p>
          <a:p>
            <a:pPr marL="742950" marR="0" lvl="1" indent="-285750" algn="just" rtl="0">
              <a:lnSpc>
                <a:spcPct val="100000"/>
              </a:lnSpc>
              <a:spcBef>
                <a:spcPts val="0"/>
              </a:spcBef>
              <a:spcAft>
                <a:spcPts val="0"/>
              </a:spcAft>
              <a:buClr>
                <a:srgbClr val="000000"/>
              </a:buClr>
              <a:buSzPts val="1400"/>
              <a:buFont typeface="Courier New"/>
              <a:buChar char="o"/>
            </a:pPr>
            <a:r>
              <a:rPr lang="fr-FR" sz="1400" b="0" i="0" u="none" strike="noStrike" cap="none">
                <a:solidFill>
                  <a:srgbClr val="000000"/>
                </a:solidFill>
                <a:latin typeface="Gill Sans"/>
                <a:ea typeface="Gill Sans"/>
                <a:cs typeface="Gill Sans"/>
                <a:sym typeface="Gill Sans"/>
              </a:rPr>
              <a:t>avis sur PC et contrôle des réalisations</a:t>
            </a:r>
            <a:endParaRPr/>
          </a:p>
          <a:p>
            <a:pPr marL="742950" marR="0" lvl="1" indent="-285750" algn="just" rtl="0">
              <a:lnSpc>
                <a:spcPct val="100000"/>
              </a:lnSpc>
              <a:spcBef>
                <a:spcPts val="0"/>
              </a:spcBef>
              <a:spcAft>
                <a:spcPts val="0"/>
              </a:spcAft>
              <a:buClr>
                <a:srgbClr val="000000"/>
              </a:buClr>
              <a:buSzPts val="1400"/>
              <a:buFont typeface="Courier New"/>
              <a:buChar char="o"/>
            </a:pPr>
            <a:r>
              <a:rPr lang="fr-FR" sz="1400" b="0" i="0" u="none" strike="noStrike" cap="none">
                <a:solidFill>
                  <a:srgbClr val="000000"/>
                </a:solidFill>
                <a:latin typeface="Gill Sans"/>
                <a:ea typeface="Gill Sans"/>
                <a:cs typeface="Gill Sans"/>
                <a:sym typeface="Gill Sans"/>
              </a:rPr>
              <a:t>gestion des pollutions accidentelles</a:t>
            </a:r>
            <a:endParaRPr/>
          </a:p>
          <a:p>
            <a:pPr marL="742950" marR="0" lvl="1" indent="-285750" algn="just" rtl="0">
              <a:lnSpc>
                <a:spcPct val="100000"/>
              </a:lnSpc>
              <a:spcBef>
                <a:spcPts val="0"/>
              </a:spcBef>
              <a:spcAft>
                <a:spcPts val="0"/>
              </a:spcAft>
              <a:buClr>
                <a:srgbClr val="000000"/>
              </a:buClr>
              <a:buSzPts val="1400"/>
              <a:buFont typeface="Courier New"/>
              <a:buChar char="o"/>
            </a:pPr>
            <a:r>
              <a:rPr lang="fr-FR" sz="1400" b="0" i="0" u="none" strike="noStrike" cap="none">
                <a:solidFill>
                  <a:srgbClr val="000000"/>
                </a:solidFill>
                <a:latin typeface="Gill Sans"/>
                <a:ea typeface="Gill Sans"/>
                <a:cs typeface="Gill Sans"/>
                <a:sym typeface="Gill Sans"/>
              </a:rPr>
              <a:t>diagnostic et suivi des établissements (traçage réseau, travaux mise en conformité,…)</a:t>
            </a:r>
            <a:endParaRPr/>
          </a:p>
          <a:p>
            <a:pPr marL="742950" marR="0" lvl="1" indent="-285750" algn="just" rtl="0">
              <a:lnSpc>
                <a:spcPct val="100000"/>
              </a:lnSpc>
              <a:spcBef>
                <a:spcPts val="0"/>
              </a:spcBef>
              <a:spcAft>
                <a:spcPts val="0"/>
              </a:spcAft>
              <a:buClr>
                <a:srgbClr val="000000"/>
              </a:buClr>
              <a:buSzPts val="1400"/>
              <a:buFont typeface="Courier New"/>
              <a:buChar char="o"/>
            </a:pPr>
            <a:r>
              <a:rPr lang="fr-FR" sz="1400" b="0" i="0" u="none" strike="noStrike" cap="none">
                <a:solidFill>
                  <a:srgbClr val="000000"/>
                </a:solidFill>
                <a:latin typeface="Gill Sans"/>
                <a:ea typeface="Gill Sans"/>
                <a:cs typeface="Gill Sans"/>
                <a:sym typeface="Gill Sans"/>
              </a:rPr>
              <a:t>contrôle des rejets (prélèvements et analyses)</a:t>
            </a:r>
            <a:endParaRPr/>
          </a:p>
          <a:p>
            <a:pPr marL="742950" marR="0" lvl="1" indent="-285750" algn="just" rtl="0">
              <a:lnSpc>
                <a:spcPct val="100000"/>
              </a:lnSpc>
              <a:spcBef>
                <a:spcPts val="0"/>
              </a:spcBef>
              <a:spcAft>
                <a:spcPts val="0"/>
              </a:spcAft>
              <a:buClr>
                <a:srgbClr val="000000"/>
              </a:buClr>
              <a:buSzPts val="1400"/>
              <a:buFont typeface="Courier New"/>
              <a:buChar char="o"/>
            </a:pPr>
            <a:r>
              <a:rPr lang="fr-FR" sz="1400" b="0" i="0" u="none" strike="noStrike" cap="none">
                <a:solidFill>
                  <a:srgbClr val="000000"/>
                </a:solidFill>
                <a:latin typeface="Gill Sans"/>
                <a:ea typeface="Gill Sans"/>
                <a:cs typeface="Gill Sans"/>
                <a:sym typeface="Gill Sans"/>
              </a:rPr>
              <a:t>gestion des arrêtés d’autorisation de rejets et des conventions de déversement</a:t>
            </a:r>
            <a:endParaRPr/>
          </a:p>
          <a:p>
            <a:pPr marL="0" marR="0" lvl="0" indent="0" algn="just" rtl="0">
              <a:lnSpc>
                <a:spcPct val="100000"/>
              </a:lnSpc>
              <a:spcBef>
                <a:spcPts val="0"/>
              </a:spcBef>
              <a:spcAft>
                <a:spcPts val="0"/>
              </a:spcAft>
              <a:buNone/>
            </a:pPr>
            <a:r>
              <a:rPr lang="fr-FR" sz="1400" b="0" i="0" u="none" strike="noStrike" cap="none">
                <a:solidFill>
                  <a:srgbClr val="000000"/>
                </a:solidFill>
                <a:latin typeface="Gill Sans"/>
                <a:ea typeface="Gill Sans"/>
                <a:cs typeface="Gill Sans"/>
                <a:sym typeface="Gill Sans"/>
              </a:rPr>
              <a:t> </a:t>
            </a:r>
            <a:endParaRPr/>
          </a:p>
          <a:p>
            <a:pPr marL="0" marR="0" lvl="0" indent="0" algn="just" rtl="0">
              <a:lnSpc>
                <a:spcPct val="100000"/>
              </a:lnSpc>
              <a:spcBef>
                <a:spcPts val="0"/>
              </a:spcBef>
              <a:spcAft>
                <a:spcPts val="0"/>
              </a:spcAft>
              <a:buNone/>
            </a:pPr>
            <a:r>
              <a:rPr lang="fr-FR" sz="1400" b="0" i="0" u="none" strike="noStrike" cap="none">
                <a:solidFill>
                  <a:srgbClr val="000000"/>
                </a:solidFill>
                <a:latin typeface="Gill Sans"/>
                <a:ea typeface="Gill Sans"/>
                <a:cs typeface="Gill Sans"/>
                <a:sym typeface="Gill Sans"/>
              </a:rPr>
              <a:t>Le deuxième objectif est d’importer des données existantes sous différents formats : </a:t>
            </a:r>
            <a:endParaRPr/>
          </a:p>
          <a:p>
            <a:pPr marL="0" marR="0" lvl="0" indent="0" algn="just" rtl="0">
              <a:lnSpc>
                <a:spcPct val="100000"/>
              </a:lnSpc>
              <a:spcBef>
                <a:spcPts val="0"/>
              </a:spcBef>
              <a:spcAft>
                <a:spcPts val="0"/>
              </a:spcAft>
              <a:buNone/>
            </a:pPr>
            <a:r>
              <a:rPr lang="fr-FR" sz="1400" b="0" i="0" u="none" strike="noStrike" cap="none">
                <a:solidFill>
                  <a:srgbClr val="000000"/>
                </a:solidFill>
                <a:latin typeface="Gill Sans"/>
                <a:ea typeface="Gill Sans"/>
                <a:cs typeface="Gill Sans"/>
                <a:sym typeface="Gill Sans"/>
              </a:rPr>
              <a:t>tableaux excel et base de données EUDONET, plan de traçage des réseaux réalisés avec autocad,…</a:t>
            </a:r>
            <a:endParaRPr/>
          </a:p>
          <a:p>
            <a:pPr marL="0" marR="0" lvl="0" indent="0" algn="just" rtl="0">
              <a:lnSpc>
                <a:spcPct val="100000"/>
              </a:lnSpc>
              <a:spcBef>
                <a:spcPts val="0"/>
              </a:spcBef>
              <a:spcAft>
                <a:spcPts val="0"/>
              </a:spcAft>
              <a:buNone/>
            </a:pPr>
            <a:endParaRPr sz="1100" b="0" i="0" u="none" strike="noStrike" cap="none">
              <a:solidFill>
                <a:srgbClr val="000000"/>
              </a:solidFill>
              <a:latin typeface="Gill Sans"/>
              <a:ea typeface="Gill Sans"/>
              <a:cs typeface="Gill Sans"/>
              <a:sym typeface="Gill Sans"/>
            </a:endParaRPr>
          </a:p>
          <a:p>
            <a:pPr marL="0" marR="0" lvl="0" indent="0" algn="just" rtl="0">
              <a:lnSpc>
                <a:spcPct val="100000"/>
              </a:lnSpc>
              <a:spcBef>
                <a:spcPts val="0"/>
              </a:spcBef>
              <a:spcAft>
                <a:spcPts val="0"/>
              </a:spcAft>
              <a:buNone/>
            </a:pPr>
            <a:endParaRPr sz="1100" b="0"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457200" marR="0" lvl="0" indent="-228600" algn="l" rtl="0">
              <a:lnSpc>
                <a:spcPct val="115000"/>
              </a:lnSpc>
              <a:spcBef>
                <a:spcPts val="0"/>
              </a:spcBef>
              <a:spcAft>
                <a:spcPts val="0"/>
              </a:spcAft>
              <a:buClr>
                <a:schemeClr val="dk1"/>
              </a:buClr>
              <a:buSzPts val="1500"/>
              <a:buFont typeface="Century Gothic"/>
              <a:buNone/>
            </a:pPr>
            <a:endParaRPr sz="1500" b="0" i="0" u="none" strike="noStrike" cap="none">
              <a:solidFill>
                <a:schemeClr val="dk1"/>
              </a:solidFill>
              <a:latin typeface="Century Gothic"/>
              <a:ea typeface="Century Gothic"/>
              <a:cs typeface="Century Gothic"/>
              <a:sym typeface="Century Gothic"/>
            </a:endParaRPr>
          </a:p>
          <a:p>
            <a:pPr marL="45720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45720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entury Gothic"/>
              <a:ea typeface="Century Gothic"/>
              <a:cs typeface="Century Gothic"/>
              <a:sym typeface="Century Gothic"/>
            </a:endParaRPr>
          </a:p>
        </p:txBody>
      </p:sp>
      <p:sp>
        <p:nvSpPr>
          <p:cNvPr id="226" name="Google Shape;226;p33"/>
          <p:cNvSpPr txBox="1"/>
          <p:nvPr/>
        </p:nvSpPr>
        <p:spPr>
          <a:xfrm>
            <a:off x="9036575" y="6427675"/>
            <a:ext cx="3063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FR" sz="1500" b="0" i="0" u="none" strike="noStrike" cap="none">
                <a:solidFill>
                  <a:schemeClr val="dk1"/>
                </a:solidFill>
                <a:latin typeface="Century Gothic"/>
                <a:ea typeface="Century Gothic"/>
                <a:cs typeface="Century Gothic"/>
                <a:sym typeface="Century Gothic"/>
              </a:rPr>
              <a:t>Source photos et texte : Veolia</a:t>
            </a:r>
            <a:endParaRPr sz="15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4"/>
          <p:cNvSpPr txBox="1">
            <a:spLocks noGrp="1"/>
          </p:cNvSpPr>
          <p:nvPr>
            <p:ph type="title"/>
          </p:nvPr>
        </p:nvSpPr>
        <p:spPr>
          <a:xfrm>
            <a:off x="708211" y="1413231"/>
            <a:ext cx="11017623" cy="7810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A2E87"/>
              </a:buClr>
              <a:buSzPts val="3200"/>
              <a:buFont typeface="Century Gothic"/>
              <a:buNone/>
            </a:pPr>
            <a:r>
              <a:rPr lang="fr-FR"/>
              <a:t>2- Rex Grand Chambery</a:t>
            </a:r>
            <a:endParaRPr/>
          </a:p>
        </p:txBody>
      </p:sp>
      <p:sp>
        <p:nvSpPr>
          <p:cNvPr id="232" name="Google Shape;232;p34"/>
          <p:cNvSpPr txBox="1"/>
          <p:nvPr/>
        </p:nvSpPr>
        <p:spPr>
          <a:xfrm>
            <a:off x="466166" y="2016475"/>
            <a:ext cx="11495462" cy="44112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None/>
            </a:pPr>
            <a:r>
              <a:rPr lang="fr-FR" sz="1200" b="1" i="0" u="sng" strike="noStrike" cap="none">
                <a:solidFill>
                  <a:srgbClr val="000000"/>
                </a:solidFill>
                <a:latin typeface="Gill Sans"/>
                <a:ea typeface="Gill Sans"/>
                <a:cs typeface="Gill Sans"/>
                <a:sym typeface="Gill Sans"/>
              </a:rPr>
              <a:t>FONCTIONNALITES</a:t>
            </a:r>
            <a:endParaRPr sz="11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100" b="0" i="0" u="none" strike="noStrike" cap="none">
                <a:solidFill>
                  <a:srgbClr val="000000"/>
                </a:solidFill>
                <a:latin typeface="Gill Sans"/>
                <a:ea typeface="Gill Sans"/>
                <a:cs typeface="Gill Sans"/>
                <a:sym typeface="Gill Sans"/>
              </a:rPr>
              <a:t>Le </a:t>
            </a:r>
            <a:r>
              <a:rPr lang="fr-FR" sz="1400" b="0" i="0" u="none" strike="noStrike" cap="none">
                <a:solidFill>
                  <a:srgbClr val="000000"/>
                </a:solidFill>
                <a:latin typeface="Gill Sans"/>
                <a:ea typeface="Gill Sans"/>
                <a:cs typeface="Gill Sans"/>
                <a:sym typeface="Gill Sans"/>
              </a:rPr>
              <a:t>logiciel devra répondre à la fois à :</a:t>
            </a:r>
            <a:endParaRPr/>
          </a:p>
          <a:p>
            <a:pPr marL="342900" marR="0" lvl="0" indent="-342900" algn="just" rtl="0">
              <a:lnSpc>
                <a:spcPct val="100000"/>
              </a:lnSpc>
              <a:spcBef>
                <a:spcPts val="0"/>
              </a:spcBef>
              <a:spcAft>
                <a:spcPts val="0"/>
              </a:spcAft>
              <a:buClr>
                <a:srgbClr val="000000"/>
              </a:buClr>
              <a:buSzPts val="1400"/>
              <a:buFont typeface="Gill Sans"/>
              <a:buChar char="-"/>
            </a:pPr>
            <a:r>
              <a:rPr lang="fr-FR" sz="1400" b="1" i="0" u="none" strike="noStrike" cap="none">
                <a:solidFill>
                  <a:srgbClr val="000000"/>
                </a:solidFill>
                <a:latin typeface="Gill Sans"/>
                <a:ea typeface="Gill Sans"/>
                <a:cs typeface="Gill Sans"/>
                <a:sym typeface="Gill Sans"/>
              </a:rPr>
              <a:t>des besoins fonctionnels et organisationnels</a:t>
            </a:r>
            <a:r>
              <a:rPr lang="fr-FR" sz="1400" b="0" i="0" u="none" strike="noStrike" cap="none">
                <a:solidFill>
                  <a:srgbClr val="000000"/>
                </a:solidFill>
                <a:latin typeface="Gill Sans"/>
                <a:ea typeface="Gill Sans"/>
                <a:cs typeface="Gill Sans"/>
                <a:sym typeface="Gill Sans"/>
              </a:rPr>
              <a:t> : améliorer, et rationnaliser l’exploitation, l’archivage et le stockage des données existantes et futures produites par l’activité du service environnement (fichiers word,  excel, pdf, jpg, photos, video, rapport </a:t>
            </a:r>
            <a:endParaRPr/>
          </a:p>
          <a:p>
            <a:pPr marL="674370" marR="0" lvl="0" indent="1905" algn="just" rtl="0">
              <a:lnSpc>
                <a:spcPct val="150000"/>
              </a:lnSpc>
              <a:spcBef>
                <a:spcPts val="0"/>
              </a:spcBef>
              <a:spcAft>
                <a:spcPts val="0"/>
              </a:spcAft>
              <a:buNone/>
            </a:pPr>
            <a:r>
              <a:rPr lang="fr-FR" sz="1400" b="0" i="0" u="none" strike="noStrike" cap="none">
                <a:solidFill>
                  <a:srgbClr val="000000"/>
                </a:solidFill>
                <a:latin typeface="Gill Sans"/>
                <a:ea typeface="Gill Sans"/>
                <a:cs typeface="Gill Sans"/>
                <a:sym typeface="Gill Sans"/>
              </a:rPr>
              <a:t>passage caméra, schéma en dwg…).</a:t>
            </a:r>
            <a:endParaRPr/>
          </a:p>
          <a:p>
            <a:pPr marL="342900" marR="0" lvl="0" indent="-342900" algn="just" rtl="0">
              <a:lnSpc>
                <a:spcPct val="100000"/>
              </a:lnSpc>
              <a:spcBef>
                <a:spcPts val="0"/>
              </a:spcBef>
              <a:spcAft>
                <a:spcPts val="0"/>
              </a:spcAft>
              <a:buClr>
                <a:srgbClr val="000000"/>
              </a:buClr>
              <a:buSzPts val="1400"/>
              <a:buFont typeface="Gill Sans"/>
              <a:buChar char="-"/>
            </a:pPr>
            <a:r>
              <a:rPr lang="fr-FR" sz="1400" b="1" i="0" u="none" strike="noStrike" cap="none">
                <a:solidFill>
                  <a:srgbClr val="000000"/>
                </a:solidFill>
                <a:latin typeface="Gill Sans"/>
                <a:ea typeface="Gill Sans"/>
                <a:cs typeface="Gill Sans"/>
                <a:sym typeface="Gill Sans"/>
              </a:rPr>
              <a:t>des besoins opérationnels</a:t>
            </a:r>
            <a:r>
              <a:rPr lang="fr-FR" sz="1400" b="0" i="0" u="none" strike="noStrike" cap="none">
                <a:solidFill>
                  <a:srgbClr val="000000"/>
                </a:solidFill>
                <a:latin typeface="Gill Sans"/>
                <a:ea typeface="Gill Sans"/>
                <a:cs typeface="Gill Sans"/>
                <a:sym typeface="Gill Sans"/>
              </a:rPr>
              <a:t> en développant de nouveaux outils d’exploitation :</a:t>
            </a:r>
            <a:endParaRPr/>
          </a:p>
          <a:p>
            <a:pPr marL="342900" marR="0" lvl="0" indent="-342900" algn="just" rtl="0">
              <a:lnSpc>
                <a:spcPct val="100000"/>
              </a:lnSpc>
              <a:spcBef>
                <a:spcPts val="0"/>
              </a:spcBef>
              <a:spcAft>
                <a:spcPts val="0"/>
              </a:spcAft>
              <a:buClr>
                <a:srgbClr val="000000"/>
              </a:buClr>
              <a:buSzPts val="1400"/>
              <a:buFont typeface="Gill Sans"/>
              <a:buChar char="-"/>
            </a:pPr>
            <a:r>
              <a:rPr lang="fr-FR" sz="1400" b="1" i="0" u="none" strike="noStrike" cap="none">
                <a:solidFill>
                  <a:srgbClr val="000000"/>
                </a:solidFill>
                <a:latin typeface="Gill Sans"/>
                <a:ea typeface="Gill Sans"/>
                <a:cs typeface="Gill Sans"/>
                <a:sym typeface="Gill Sans"/>
              </a:rPr>
              <a:t>des besoins opérationnels</a:t>
            </a:r>
            <a:r>
              <a:rPr lang="fr-FR" sz="1400" b="0" i="0" u="none" strike="noStrike" cap="none">
                <a:solidFill>
                  <a:srgbClr val="000000"/>
                </a:solidFill>
                <a:latin typeface="Gill Sans"/>
                <a:ea typeface="Gill Sans"/>
                <a:cs typeface="Gill Sans"/>
                <a:sym typeface="Gill Sans"/>
              </a:rPr>
              <a:t> en développant de nouveaux outils d’exploitation :</a:t>
            </a:r>
            <a:endParaRPr/>
          </a:p>
          <a:p>
            <a:pPr marL="742950" marR="0" lvl="1" indent="-285750" algn="just" rtl="0">
              <a:lnSpc>
                <a:spcPct val="100000"/>
              </a:lnSpc>
              <a:spcBef>
                <a:spcPts val="0"/>
              </a:spcBef>
              <a:spcAft>
                <a:spcPts val="0"/>
              </a:spcAft>
              <a:buClr>
                <a:srgbClr val="000000"/>
              </a:buClr>
              <a:buSzPts val="1400"/>
              <a:buFont typeface="Courier New"/>
              <a:buChar char="o"/>
            </a:pPr>
            <a:r>
              <a:rPr lang="fr-FR" sz="1400" b="0" i="0" u="none" strike="noStrike" cap="none">
                <a:solidFill>
                  <a:srgbClr val="000000"/>
                </a:solidFill>
                <a:latin typeface="Gill Sans"/>
                <a:ea typeface="Gill Sans"/>
                <a:cs typeface="Gill Sans"/>
                <a:sym typeface="Gill Sans"/>
              </a:rPr>
              <a:t>faire des requêtes et sortir des états opérationnels / tableaux de bords : </a:t>
            </a:r>
            <a:endParaRPr/>
          </a:p>
          <a:p>
            <a:pPr marL="742950" marR="0" lvl="1" indent="-285750" algn="just" rtl="0">
              <a:lnSpc>
                <a:spcPct val="100000"/>
              </a:lnSpc>
              <a:spcBef>
                <a:spcPts val="0"/>
              </a:spcBef>
              <a:spcAft>
                <a:spcPts val="0"/>
              </a:spcAft>
              <a:buClr>
                <a:srgbClr val="000000"/>
              </a:buClr>
              <a:buSzPts val="1400"/>
              <a:buFont typeface="Courier New"/>
              <a:buChar char="o"/>
            </a:pPr>
            <a:r>
              <a:rPr lang="fr-FR" sz="1400" b="0" i="0" u="none" strike="noStrike" cap="none">
                <a:solidFill>
                  <a:srgbClr val="000000"/>
                </a:solidFill>
                <a:latin typeface="Gill Sans"/>
                <a:ea typeface="Gill Sans"/>
                <a:cs typeface="Gill Sans"/>
                <a:sym typeface="Gill Sans"/>
              </a:rPr>
              <a:t>saisir des données (valeurs contrôles des rejets,…)</a:t>
            </a:r>
            <a:endParaRPr/>
          </a:p>
          <a:p>
            <a:pPr marL="742950" marR="0" lvl="1" indent="-285750" algn="just" rtl="0">
              <a:lnSpc>
                <a:spcPct val="100000"/>
              </a:lnSpc>
              <a:spcBef>
                <a:spcPts val="0"/>
              </a:spcBef>
              <a:spcAft>
                <a:spcPts val="0"/>
              </a:spcAft>
              <a:buClr>
                <a:srgbClr val="000000"/>
              </a:buClr>
              <a:buSzPts val="1400"/>
              <a:buFont typeface="Courier New"/>
              <a:buChar char="o"/>
            </a:pPr>
            <a:r>
              <a:rPr lang="fr-FR" sz="1400" b="0" i="0" u="none" strike="noStrike" cap="none">
                <a:solidFill>
                  <a:srgbClr val="000000"/>
                </a:solidFill>
                <a:latin typeface="Gill Sans"/>
                <a:ea typeface="Gill Sans"/>
                <a:cs typeface="Gill Sans"/>
                <a:sym typeface="Gill Sans"/>
              </a:rPr>
              <a:t>moteur de recherche ou plateforme pour rechercher une entreprise (par nom, adresse, commune,…)</a:t>
            </a:r>
            <a:endParaRPr/>
          </a:p>
          <a:p>
            <a:pPr marL="742950" marR="0" lvl="1" indent="-285750" algn="just" rtl="0">
              <a:lnSpc>
                <a:spcPct val="100000"/>
              </a:lnSpc>
              <a:spcBef>
                <a:spcPts val="0"/>
              </a:spcBef>
              <a:spcAft>
                <a:spcPts val="0"/>
              </a:spcAft>
              <a:buClr>
                <a:srgbClr val="000000"/>
              </a:buClr>
              <a:buSzPts val="1400"/>
              <a:buFont typeface="Courier New"/>
              <a:buChar char="o"/>
            </a:pPr>
            <a:r>
              <a:rPr lang="fr-FR" sz="1400" b="0" i="0" u="none" strike="noStrike" cap="none">
                <a:solidFill>
                  <a:srgbClr val="000000"/>
                </a:solidFill>
                <a:latin typeface="Gill Sans"/>
                <a:ea typeface="Gill Sans"/>
                <a:cs typeface="Gill Sans"/>
                <a:sym typeface="Gill Sans"/>
              </a:rPr>
              <a:t>dessin pour le traçage des réseaux sur cadastre</a:t>
            </a:r>
            <a:endParaRPr/>
          </a:p>
          <a:p>
            <a:pPr marL="742950" marR="0" lvl="1" indent="-285750" algn="just" rtl="0">
              <a:lnSpc>
                <a:spcPct val="100000"/>
              </a:lnSpc>
              <a:spcBef>
                <a:spcPts val="0"/>
              </a:spcBef>
              <a:spcAft>
                <a:spcPts val="0"/>
              </a:spcAft>
              <a:buClr>
                <a:srgbClr val="000000"/>
              </a:buClr>
              <a:buSzPts val="1400"/>
              <a:buFont typeface="Courier New"/>
              <a:buChar char="o"/>
            </a:pPr>
            <a:r>
              <a:rPr lang="fr-FR" sz="1400" b="0" i="0" u="none" strike="noStrike" cap="none">
                <a:solidFill>
                  <a:srgbClr val="000000"/>
                </a:solidFill>
                <a:latin typeface="Gill Sans"/>
                <a:ea typeface="Gill Sans"/>
                <a:cs typeface="Gill Sans"/>
                <a:sym typeface="Gill Sans"/>
              </a:rPr>
              <a:t>repérage entreprises sur cadastre ? : intégration logiciel au SIG ?  </a:t>
            </a:r>
            <a:endParaRPr/>
          </a:p>
          <a:p>
            <a:pPr marL="742950" marR="0" lvl="1" indent="-285750" algn="just" rtl="0">
              <a:lnSpc>
                <a:spcPct val="100000"/>
              </a:lnSpc>
              <a:spcBef>
                <a:spcPts val="0"/>
              </a:spcBef>
              <a:spcAft>
                <a:spcPts val="0"/>
              </a:spcAft>
              <a:buClr>
                <a:srgbClr val="000000"/>
              </a:buClr>
              <a:buSzPts val="1400"/>
              <a:buFont typeface="Courier New"/>
              <a:buChar char="o"/>
            </a:pPr>
            <a:r>
              <a:rPr lang="fr-FR" sz="1400" b="0" i="0" u="none" strike="noStrike" cap="none">
                <a:solidFill>
                  <a:srgbClr val="000000"/>
                </a:solidFill>
                <a:latin typeface="Gill Sans"/>
                <a:ea typeface="Gill Sans"/>
                <a:cs typeface="Gill Sans"/>
                <a:sym typeface="Gill Sans"/>
              </a:rPr>
              <a:t>édition de documents types : </a:t>
            </a:r>
            <a:endParaRPr/>
          </a:p>
          <a:p>
            <a:pPr marL="742950" marR="0" lvl="1" indent="-285750" algn="just" rtl="0">
              <a:lnSpc>
                <a:spcPct val="100000"/>
              </a:lnSpc>
              <a:spcBef>
                <a:spcPts val="0"/>
              </a:spcBef>
              <a:spcAft>
                <a:spcPts val="0"/>
              </a:spcAft>
              <a:buClr>
                <a:srgbClr val="000000"/>
              </a:buClr>
              <a:buSzPts val="1400"/>
              <a:buFont typeface="Courier New"/>
              <a:buChar char="o"/>
            </a:pPr>
            <a:r>
              <a:rPr lang="fr-FR" sz="1400" b="0" i="0" u="none" strike="noStrike" cap="none">
                <a:solidFill>
                  <a:srgbClr val="000000"/>
                </a:solidFill>
                <a:latin typeface="Gill Sans"/>
                <a:ea typeface="Gill Sans"/>
                <a:cs typeface="Gill Sans"/>
                <a:sym typeface="Gill Sans"/>
              </a:rPr>
              <a:t>veille : planification et rappel automatique timing intervention (avancement travaux, contrôle rejets, relance entreprise, récupération BSD déchets, recupération données autosurveillance…) en lien avec fiche de synthèse/échéancier de mise en conformité</a:t>
            </a:r>
            <a:endParaRPr/>
          </a:p>
          <a:p>
            <a:pPr marL="742950" marR="0" lvl="1" indent="-285750" algn="just" rtl="0">
              <a:lnSpc>
                <a:spcPct val="100000"/>
              </a:lnSpc>
              <a:spcBef>
                <a:spcPts val="0"/>
              </a:spcBef>
              <a:spcAft>
                <a:spcPts val="0"/>
              </a:spcAft>
              <a:buClr>
                <a:srgbClr val="000000"/>
              </a:buClr>
              <a:buSzPts val="1400"/>
              <a:buFont typeface="Courier New"/>
              <a:buChar char="o"/>
            </a:pPr>
            <a:r>
              <a:rPr lang="fr-FR" sz="1400" b="0" i="0" u="none" strike="noStrike" cap="none">
                <a:solidFill>
                  <a:srgbClr val="000000"/>
                </a:solidFill>
                <a:latin typeface="Gill Sans"/>
                <a:ea typeface="Gill Sans"/>
                <a:cs typeface="Gill Sans"/>
                <a:sym typeface="Gill Sans"/>
              </a:rPr>
              <a:t>historique établissement (courrier envoyé &amp; reçu, intervention sur site, suivi de travaux…)</a:t>
            </a:r>
            <a:endParaRPr/>
          </a:p>
          <a:p>
            <a:pPr marL="742950" marR="0" lvl="1" indent="-285750" algn="just" rtl="0">
              <a:lnSpc>
                <a:spcPct val="100000"/>
              </a:lnSpc>
              <a:spcBef>
                <a:spcPts val="0"/>
              </a:spcBef>
              <a:spcAft>
                <a:spcPts val="0"/>
              </a:spcAft>
              <a:buClr>
                <a:srgbClr val="000000"/>
              </a:buClr>
              <a:buSzPts val="1400"/>
              <a:buFont typeface="Courier New"/>
              <a:buChar char="o"/>
            </a:pPr>
            <a:r>
              <a:rPr lang="fr-FR" sz="1400" b="0" i="0" u="none" strike="noStrike" cap="none">
                <a:solidFill>
                  <a:srgbClr val="000000"/>
                </a:solidFill>
                <a:latin typeface="Gill Sans"/>
                <a:ea typeface="Gill Sans"/>
                <a:cs typeface="Gill Sans"/>
                <a:sym typeface="Gill Sans"/>
              </a:rPr>
              <a:t>liens avec autres systèmes d’exploitation (carto, facturation, secrétariat,…)</a:t>
            </a:r>
            <a:endParaRPr/>
          </a:p>
          <a:p>
            <a:pPr marL="742950" marR="0" lvl="1" indent="-285750" algn="just" rtl="0">
              <a:lnSpc>
                <a:spcPct val="100000"/>
              </a:lnSpc>
              <a:spcBef>
                <a:spcPts val="0"/>
              </a:spcBef>
              <a:spcAft>
                <a:spcPts val="0"/>
              </a:spcAft>
              <a:buClr>
                <a:srgbClr val="000000"/>
              </a:buClr>
              <a:buSzPts val="1400"/>
              <a:buFont typeface="Courier New"/>
              <a:buChar char="o"/>
            </a:pPr>
            <a:r>
              <a:rPr lang="fr-FR" sz="1400" b="0" i="0" u="none" strike="noStrike" cap="none">
                <a:solidFill>
                  <a:srgbClr val="000000"/>
                </a:solidFill>
                <a:latin typeface="Gill Sans"/>
                <a:ea typeface="Gill Sans"/>
                <a:cs typeface="Gill Sans"/>
                <a:sym typeface="Gill Sans"/>
              </a:rPr>
              <a:t>importation et actualisation automatique de données extérieures (ICPE, fichiers INSEE, résultats d’analyses, autosurveillance entreprises, facturation, secrétariat, …)</a:t>
            </a:r>
            <a:endParaRPr/>
          </a:p>
          <a:p>
            <a:pPr marL="0" marR="0" lvl="0" indent="0" algn="just" rtl="0">
              <a:lnSpc>
                <a:spcPct val="100000"/>
              </a:lnSpc>
              <a:spcBef>
                <a:spcPts val="0"/>
              </a:spcBef>
              <a:spcAft>
                <a:spcPts val="0"/>
              </a:spcAft>
              <a:buNone/>
            </a:pPr>
            <a:endParaRPr sz="11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ctr" rtl="0">
              <a:lnSpc>
                <a:spcPct val="150000"/>
              </a:lnSpc>
              <a:spcBef>
                <a:spcPts val="0"/>
              </a:spcBef>
              <a:spcAft>
                <a:spcPts val="0"/>
              </a:spcAft>
              <a:buNone/>
            </a:pPr>
            <a:r>
              <a:rPr lang="fr-FR" sz="1800" b="1" i="0" u="none" strike="noStrike" cap="none">
                <a:solidFill>
                  <a:srgbClr val="000000"/>
                </a:solidFill>
                <a:highlight>
                  <a:srgbClr val="C0C0C0"/>
                </a:highlight>
                <a:latin typeface="Gill Sans"/>
                <a:ea typeface="Gill Sans"/>
                <a:cs typeface="Gill Sans"/>
                <a:sym typeface="Gill Sans"/>
              </a:rPr>
              <a:t>REFERENCES ADMINISTRATIVES </a:t>
            </a:r>
            <a:r>
              <a:rPr lang="fr-FR" sz="1800" b="1" i="0" u="none" strike="noStrike" cap="none">
                <a:solidFill>
                  <a:srgbClr val="C0C0C0"/>
                </a:solidFill>
                <a:highlight>
                  <a:srgbClr val="C0C0C0"/>
                </a:highlight>
                <a:latin typeface="Gill Sans"/>
                <a:ea typeface="Gill Sans"/>
                <a:cs typeface="Gill Sans"/>
                <a:sym typeface="Gill Sans"/>
              </a:rPr>
              <a:t>E</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SIRET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Référence cadastrale :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Sections </a:t>
            </a:r>
            <a:endParaRPr/>
          </a:p>
          <a:p>
            <a:pPr marL="89916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Parcelles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Activité principale de l’entreprise :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Activité générant des rejets :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distribution de carburant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aire de lavage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restaurant /métiers de bouche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aire de stationnement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exploitation laitière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atelier mécanique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autres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Nombre de salariés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rythme d’activité</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Code(s) NAF activités : </a:t>
            </a:r>
            <a:r>
              <a:rPr lang="fr-FR" sz="1800" b="0" i="0" u="none" strike="noStrike" cap="none">
                <a:solidFill>
                  <a:srgbClr val="800000"/>
                </a:solidFill>
                <a:latin typeface="Gill Sans"/>
                <a:ea typeface="Gill Sans"/>
                <a:cs typeface="Gill Sans"/>
                <a:sym typeface="Gill Sans"/>
              </a:rPr>
              <a:t>(en lien avec sous table)		</a:t>
            </a:r>
            <a:endParaRPr sz="1800" b="0" i="0" u="none" strike="noStrike" cap="none">
              <a:solidFill>
                <a:srgbClr val="000000"/>
              </a:solidFill>
              <a:latin typeface="Gill Sans"/>
              <a:ea typeface="Gill Sans"/>
              <a:cs typeface="Gill Sans"/>
              <a:sym typeface="Gill Sans"/>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n° rubrique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nature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ICPE : </a:t>
            </a:r>
            <a:r>
              <a:rPr lang="fr-FR" sz="1800" b="0" i="0" u="none" strike="noStrike" cap="none">
                <a:solidFill>
                  <a:srgbClr val="800000"/>
                </a:solidFill>
                <a:latin typeface="Gill Sans"/>
                <a:ea typeface="Gill Sans"/>
                <a:cs typeface="Gill Sans"/>
                <a:sym typeface="Gill Sans"/>
              </a:rPr>
              <a:t>(en lien avec sous table)					</a:t>
            </a:r>
            <a:endParaRPr sz="1800" b="0" i="0" u="none" strike="noStrike" cap="none">
              <a:solidFill>
                <a:srgbClr val="000000"/>
              </a:solidFill>
              <a:latin typeface="Gill Sans"/>
              <a:ea typeface="Gill Sans"/>
              <a:cs typeface="Gill Sans"/>
              <a:sym typeface="Gill Sans"/>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(n° rubrique(s)						</a:t>
            </a:r>
            <a:endParaRPr/>
          </a:p>
          <a:p>
            <a:pPr marL="89916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nature							</a:t>
            </a:r>
            <a:endParaRPr/>
          </a:p>
          <a:p>
            <a:pPr marL="89916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classement : autorisation - déclaration		</a:t>
            </a:r>
            <a:endParaRPr/>
          </a:p>
          <a:p>
            <a:pPr marL="89916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date		</a:t>
            </a:r>
            <a:endParaRPr/>
          </a:p>
          <a:p>
            <a:pPr marL="89916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ctr" rtl="0">
              <a:lnSpc>
                <a:spcPct val="150000"/>
              </a:lnSpc>
              <a:spcBef>
                <a:spcPts val="0"/>
              </a:spcBef>
              <a:spcAft>
                <a:spcPts val="0"/>
              </a:spcAft>
              <a:buNone/>
            </a:pPr>
            <a:r>
              <a:rPr lang="fr-FR" sz="1800" b="1" i="0" u="none" strike="noStrike" cap="none">
                <a:solidFill>
                  <a:srgbClr val="000000"/>
                </a:solidFill>
                <a:highlight>
                  <a:srgbClr val="C0C0C0"/>
                </a:highlight>
                <a:latin typeface="Gill Sans"/>
                <a:ea typeface="Gill Sans"/>
                <a:cs typeface="Gill Sans"/>
                <a:sym typeface="Gill Sans"/>
              </a:rPr>
              <a:t> PARTENAIRES</a:t>
            </a:r>
            <a:r>
              <a:rPr lang="fr-FR" sz="1800" b="1" i="0" u="none" strike="noStrike" cap="none">
                <a:solidFill>
                  <a:srgbClr val="C0C0C0"/>
                </a:solidFill>
                <a:highlight>
                  <a:srgbClr val="C0C0C0"/>
                </a:highlight>
                <a:latin typeface="Gill Sans"/>
                <a:ea typeface="Gill Sans"/>
                <a:cs typeface="Gill Sans"/>
                <a:sym typeface="Gill Sans"/>
              </a:rPr>
              <a:t>E</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Organisme de contrôle et de suivi : </a:t>
            </a:r>
            <a:r>
              <a:rPr lang="fr-FR" sz="1800" b="0" i="0" u="none" strike="noStrike" cap="none">
                <a:solidFill>
                  <a:srgbClr val="800000"/>
                </a:solidFill>
                <a:latin typeface="Gill Sans"/>
                <a:ea typeface="Gill Sans"/>
                <a:cs typeface="Gill Sans"/>
                <a:sym typeface="Gill Sans"/>
              </a:rPr>
              <a:t>(en lien avec sous table « partenaire »)</a:t>
            </a:r>
            <a:r>
              <a:rPr lang="fr-FR" sz="1800" b="0" i="0" u="none" strike="noStrike" cap="none">
                <a:solidFill>
                  <a:srgbClr val="000000"/>
                </a:solidFill>
                <a:latin typeface="Gill Sans"/>
                <a:ea typeface="Gill Sans"/>
                <a:cs typeface="Gill Sans"/>
                <a:sym typeface="Gill Sans"/>
              </a:rPr>
              <a:t>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DREAL - DDCSPP - DDT - Agence de l’eau (directement redevable Oui/Non)</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contact : Nom – Téléphone</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ctr" rtl="0">
              <a:lnSpc>
                <a:spcPct val="150000"/>
              </a:lnSpc>
              <a:spcBef>
                <a:spcPts val="0"/>
              </a:spcBef>
              <a:spcAft>
                <a:spcPts val="0"/>
              </a:spcAft>
              <a:buNone/>
            </a:pPr>
            <a:r>
              <a:rPr lang="fr-FR" sz="1800" b="1" i="0" u="none" strike="noStrike" cap="none">
                <a:solidFill>
                  <a:srgbClr val="000000"/>
                </a:solidFill>
                <a:highlight>
                  <a:srgbClr val="C0C0C0"/>
                </a:highlight>
                <a:latin typeface="Gill Sans"/>
                <a:ea typeface="Gill Sans"/>
                <a:cs typeface="Gill Sans"/>
                <a:sym typeface="Gill Sans"/>
              </a:rPr>
              <a:t> CONVENTIONS</a:t>
            </a:r>
            <a:r>
              <a:rPr lang="fr-FR" sz="1800" b="1" i="0" u="none" strike="noStrike" cap="none">
                <a:solidFill>
                  <a:srgbClr val="C0C0C0"/>
                </a:solidFill>
                <a:highlight>
                  <a:srgbClr val="C0C0C0"/>
                </a:highlight>
                <a:latin typeface="Gill Sans"/>
                <a:ea typeface="Gill Sans"/>
                <a:cs typeface="Gill Sans"/>
                <a:sym typeface="Gill Sans"/>
              </a:rPr>
              <a:t>E</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Convention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date signature</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échéance ⇨date renouvellement</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Arrêté(s) d’autorisation de rejet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date</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activités,…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ctr" rtl="0">
              <a:lnSpc>
                <a:spcPct val="100000"/>
              </a:lnSpc>
              <a:spcBef>
                <a:spcPts val="0"/>
              </a:spcBef>
              <a:spcAft>
                <a:spcPts val="0"/>
              </a:spcAft>
              <a:buNone/>
            </a:pPr>
            <a:r>
              <a:rPr lang="fr-FR" sz="1800" b="1" i="0" u="none" strike="noStrike" cap="none">
                <a:solidFill>
                  <a:srgbClr val="000000"/>
                </a:solidFill>
                <a:highlight>
                  <a:srgbClr val="C0C0C0"/>
                </a:highlight>
                <a:latin typeface="Gill Sans"/>
                <a:ea typeface="Gill Sans"/>
                <a:cs typeface="Gill Sans"/>
                <a:sym typeface="Gill Sans"/>
              </a:rPr>
              <a:t> RESEAUX – PLANS - TRACAGE</a:t>
            </a:r>
            <a:r>
              <a:rPr lang="fr-FR" sz="1800" b="1" i="0" u="none" strike="noStrike" cap="none">
                <a:solidFill>
                  <a:srgbClr val="C0C0C0"/>
                </a:solidFill>
                <a:highlight>
                  <a:srgbClr val="C0C0C0"/>
                </a:highlight>
                <a:latin typeface="Gill Sans"/>
                <a:ea typeface="Gill Sans"/>
                <a:cs typeface="Gill Sans"/>
                <a:sym typeface="Gill Sans"/>
              </a:rPr>
              <a:t>E</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Plans des réseaux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échelle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date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format (informatique et/ou papier)</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type : récolement ou schématique suite à traçage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ctr" rtl="0">
              <a:lnSpc>
                <a:spcPct val="150000"/>
              </a:lnSpc>
              <a:spcBef>
                <a:spcPts val="0"/>
              </a:spcBef>
              <a:spcAft>
                <a:spcPts val="0"/>
              </a:spcAft>
              <a:buNone/>
            </a:pPr>
            <a:r>
              <a:rPr lang="fr-FR" sz="1800" b="1" i="0" u="none" strike="noStrike" cap="none">
                <a:solidFill>
                  <a:srgbClr val="000000"/>
                </a:solidFill>
                <a:highlight>
                  <a:srgbClr val="C0C0C0"/>
                </a:highlight>
                <a:latin typeface="Gill Sans"/>
                <a:ea typeface="Gill Sans"/>
                <a:cs typeface="Gill Sans"/>
                <a:sym typeface="Gill Sans"/>
              </a:rPr>
              <a:t> L’EAU POTABLE</a:t>
            </a:r>
            <a:r>
              <a:rPr lang="fr-FR" sz="1800" b="1" i="0" u="none" strike="noStrike" cap="none">
                <a:solidFill>
                  <a:srgbClr val="C0C0C0"/>
                </a:solidFill>
                <a:highlight>
                  <a:srgbClr val="C0C0C0"/>
                </a:highlight>
                <a:latin typeface="Gill Sans"/>
                <a:ea typeface="Gill Sans"/>
                <a:cs typeface="Gill Sans"/>
                <a:sym typeface="Gill Sans"/>
              </a:rPr>
              <a:t>E</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Origine de l’eau :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public,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captage puits : déclaration, date,…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Compteurs avec numéro :</a:t>
            </a:r>
            <a:r>
              <a:rPr lang="fr-FR" sz="1800" b="0" i="0" u="none" strike="noStrike" cap="none">
                <a:solidFill>
                  <a:srgbClr val="800000"/>
                </a:solidFill>
                <a:latin typeface="Gill Sans"/>
                <a:ea typeface="Gill Sans"/>
                <a:cs typeface="Gill Sans"/>
                <a:sym typeface="Gill Sans"/>
              </a:rPr>
              <a:t> (en lien avec </a:t>
            </a:r>
            <a:r>
              <a:rPr lang="fr-FR" sz="1800" b="0" i="1" u="none" strike="noStrike" cap="none">
                <a:solidFill>
                  <a:srgbClr val="800000"/>
                </a:solidFill>
                <a:latin typeface="Gill Sans"/>
                <a:ea typeface="Gill Sans"/>
                <a:cs typeface="Gill Sans"/>
                <a:sym typeface="Gill Sans"/>
              </a:rPr>
              <a:t>Eau 2</a:t>
            </a:r>
            <a:r>
              <a:rPr lang="fr-FR" sz="1800" b="0" i="0" u="none" strike="noStrike" cap="none">
                <a:solidFill>
                  <a:srgbClr val="800000"/>
                </a:solidFill>
                <a:latin typeface="Gill Sans"/>
                <a:ea typeface="Gill Sans"/>
                <a:cs typeface="Gill Sans"/>
                <a:sym typeface="Gill Sans"/>
              </a:rPr>
              <a:t>)</a:t>
            </a:r>
            <a:endParaRPr sz="1800" b="0" i="0" u="none" strike="noStrike" cap="none">
              <a:solidFill>
                <a:srgbClr val="000000"/>
              </a:solidFill>
              <a:latin typeface="Gill Sans"/>
              <a:ea typeface="Gill Sans"/>
              <a:cs typeface="Gill Sans"/>
              <a:sym typeface="Gill Sans"/>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numéro compteur</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type de compteur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localisation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usage (domestique, RIA, process : lavage, production, circuit refroidissement,…)</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volumes annuels par compteur (avec historique sur 10 ans écrasable)</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protection réseau public (disconnecteur, clapet anti retour, rien…)</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Présence Réseau RIA (oui/non)</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Pertes et recyclage d’eau : évaporation, dispositif de refroidissement (ouvert, fermé, estimation « perte »), produit fini lié à la production, fuite, agriculture…</a:t>
            </a:r>
            <a:endParaRPr/>
          </a:p>
          <a:p>
            <a:pPr marL="0" marR="0" lvl="0" indent="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ctr" rtl="0">
              <a:lnSpc>
                <a:spcPct val="150000"/>
              </a:lnSpc>
              <a:spcBef>
                <a:spcPts val="0"/>
              </a:spcBef>
              <a:spcAft>
                <a:spcPts val="0"/>
              </a:spcAft>
              <a:buNone/>
            </a:pPr>
            <a:r>
              <a:rPr lang="fr-FR" sz="1800" b="1" i="0" u="none" strike="noStrike" cap="none">
                <a:solidFill>
                  <a:srgbClr val="000000"/>
                </a:solidFill>
                <a:highlight>
                  <a:srgbClr val="C0C0C0"/>
                </a:highlight>
                <a:latin typeface="Gill Sans"/>
                <a:ea typeface="Gill Sans"/>
                <a:cs typeface="Gill Sans"/>
                <a:sym typeface="Gill Sans"/>
              </a:rPr>
              <a:t> REJETS</a:t>
            </a:r>
            <a:r>
              <a:rPr lang="fr-FR" sz="1800" b="1" i="0" u="none" strike="noStrike" cap="none">
                <a:solidFill>
                  <a:srgbClr val="C0C0C0"/>
                </a:solidFill>
                <a:highlight>
                  <a:srgbClr val="C0C0C0"/>
                </a:highlight>
                <a:latin typeface="Gill Sans"/>
                <a:ea typeface="Gill Sans"/>
                <a:cs typeface="Gill Sans"/>
                <a:sym typeface="Gill Sans"/>
              </a:rPr>
              <a:t>E</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Type réseau public (unitaire - séparatif)</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Nombre point rejet EP (Eaux Pluviales)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Nombre point rejet EU (Eaux Usées)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Nombre point rejet EUnd (Eaux Usées non domestiques)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Séparation des réseaux EU et EUnd (conformité,…)</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Dispositif de traitement EUnd et EP : </a:t>
            </a:r>
            <a:endParaRPr/>
          </a:p>
          <a:p>
            <a:pPr marL="89916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type d’ouvrage (séparateur hydrocarbures, séparateurs à graisses, bassin tampon, autres,…) </a:t>
            </a:r>
            <a:endParaRPr/>
          </a:p>
          <a:p>
            <a:pPr marL="89916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dimensionnement</a:t>
            </a:r>
            <a:endParaRPr/>
          </a:p>
          <a:p>
            <a:pPr marL="89916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conformité, </a:t>
            </a:r>
            <a:endParaRPr/>
          </a:p>
          <a:p>
            <a:pPr marL="89916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entretien </a:t>
            </a:r>
            <a:endParaRPr/>
          </a:p>
          <a:p>
            <a:pPr marL="89916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gestion des déchets</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Regard de contrôle :</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présence (oui/non)</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conformité</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Autosurveillance :</a:t>
            </a:r>
            <a:endParaRPr/>
          </a:p>
          <a:p>
            <a:pPr marL="571500" marR="0" lvl="0" indent="32766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établissement soumis à autosureveillance (oui/non), </a:t>
            </a:r>
            <a:endParaRPr/>
          </a:p>
          <a:p>
            <a:pPr marL="89916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type de comptage EUnd, </a:t>
            </a:r>
            <a:endParaRPr/>
          </a:p>
          <a:p>
            <a:pPr marL="89916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paramètres analysés et fréquence</a:t>
            </a:r>
            <a:endParaRPr/>
          </a:p>
          <a:p>
            <a:pPr marL="89916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conformité</a:t>
            </a:r>
            <a:endParaRPr/>
          </a:p>
          <a:p>
            <a:pPr marL="89916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historique sur 5 ans</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Point de prélèvement  pour contrôle rejet Service des eaux : </a:t>
            </a:r>
            <a:endParaRPr/>
          </a:p>
          <a:p>
            <a:pPr marL="89916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type d’analyse (24h00/ponctuel)</a:t>
            </a:r>
            <a:endParaRPr/>
          </a:p>
          <a:p>
            <a:pPr marL="89916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paramètres analysés</a:t>
            </a:r>
            <a:endParaRPr/>
          </a:p>
          <a:p>
            <a:pPr marL="571500" marR="0" lvl="0" indent="32766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fiche de renseignement (prévisite effectuée), </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Analyses (extérieures et Chambéry métropole)</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historique</a:t>
            </a:r>
            <a:endParaRPr/>
          </a:p>
          <a:p>
            <a:pPr marL="89916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type d’analyse (24h00/ponctuel)</a:t>
            </a:r>
            <a:endParaRPr/>
          </a:p>
          <a:p>
            <a:pPr marL="89916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paramètres analysés</a:t>
            </a:r>
            <a:endParaRPr/>
          </a:p>
          <a:p>
            <a:pPr marL="89916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historique sur 5 ans</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Zone de stockage des déchets et ou des produits et réactifs :</a:t>
            </a:r>
            <a:endParaRPr/>
          </a:p>
          <a:p>
            <a:pPr marL="571500" marR="0" lvl="0" indent="32766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conformité</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rétention pour éviter pollution accidentelle,…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ctr" rtl="0">
              <a:lnSpc>
                <a:spcPct val="150000"/>
              </a:lnSpc>
              <a:spcBef>
                <a:spcPts val="0"/>
              </a:spcBef>
              <a:spcAft>
                <a:spcPts val="0"/>
              </a:spcAft>
              <a:buNone/>
            </a:pPr>
            <a:r>
              <a:rPr lang="fr-FR" sz="1800" b="1" i="0" u="none" strike="noStrike" cap="none">
                <a:solidFill>
                  <a:srgbClr val="000000"/>
                </a:solidFill>
                <a:highlight>
                  <a:srgbClr val="C0C0C0"/>
                </a:highlight>
                <a:latin typeface="Gill Sans"/>
                <a:ea typeface="Gill Sans"/>
                <a:cs typeface="Gill Sans"/>
                <a:sym typeface="Gill Sans"/>
              </a:rPr>
              <a:t> CONFORMITE DE L’ETABLISSEMENT</a:t>
            </a:r>
            <a:r>
              <a:rPr lang="fr-FR" sz="1800" b="1" i="0" u="none" strike="noStrike" cap="none">
                <a:solidFill>
                  <a:srgbClr val="C0C0C0"/>
                </a:solidFill>
                <a:highlight>
                  <a:srgbClr val="C0C0C0"/>
                </a:highlight>
                <a:latin typeface="Gill Sans"/>
                <a:ea typeface="Gill Sans"/>
                <a:cs typeface="Gill Sans"/>
                <a:sym typeface="Gill Sans"/>
              </a:rPr>
              <a:t>E</a:t>
            </a:r>
            <a:endParaRPr sz="1800" b="0" i="0" u="none" strike="noStrike" cap="none">
              <a:solidFill>
                <a:srgbClr val="000000"/>
              </a:solidFill>
              <a:latin typeface="Gill Sans"/>
              <a:ea typeface="Gill Sans"/>
              <a:cs typeface="Gill Sans"/>
              <a:sym typeface="Gill Sans"/>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Séparation des réseaux : </a:t>
            </a:r>
            <a:endParaRPr/>
          </a:p>
          <a:p>
            <a:pPr marL="571500" marR="0" lvl="0" indent="32766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EU / EP </a:t>
            </a:r>
            <a:endParaRPr/>
          </a:p>
          <a:p>
            <a:pPr marL="571500" marR="0" lvl="0" indent="32766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Eud / EUnd </a:t>
            </a:r>
            <a:endParaRPr/>
          </a:p>
          <a:p>
            <a:pPr marL="571500" marR="0" lvl="0" indent="32766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EP souillée / EP voirie / EP toiture</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Prétraitement :</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en place / non en place</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adapté /obsolète</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Regard de contrôle :</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en place / non en place</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adapté / non adapté</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Travaux de mise en conformité :</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échéancier</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respect de l’échéancier,…</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Qualité des rejets :</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respect des valeurs limites de rejets</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valeurs autosurveillance</a:t>
            </a:r>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sng" strike="noStrike" cap="none">
                <a:solidFill>
                  <a:srgbClr val="000000"/>
                </a:solidFill>
                <a:latin typeface="Gill Sans"/>
                <a:ea typeface="Gill Sans"/>
                <a:cs typeface="Gill Sans"/>
                <a:sym typeface="Gill Sans"/>
              </a:rPr>
              <a:t>DOCUMENTS TYPES POUVANT ETRE GENERES</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1" i="1" u="none" strike="noStrike" cap="none">
                <a:solidFill>
                  <a:srgbClr val="000000"/>
                </a:solidFill>
                <a:latin typeface="Gill Sans"/>
                <a:ea typeface="Gill Sans"/>
                <a:cs typeface="Gill Sans"/>
                <a:sym typeface="Gill Sans"/>
              </a:rPr>
              <a:t> Annuaire entreprise</a:t>
            </a:r>
            <a:r>
              <a:rPr lang="fr-FR" sz="1800" b="1" i="1" u="none" strike="noStrike" cap="none">
                <a:solidFill>
                  <a:srgbClr val="FFFFFF"/>
                </a:solidFill>
                <a:latin typeface="Gill Sans"/>
                <a:ea typeface="Gill Sans"/>
                <a:cs typeface="Gill Sans"/>
                <a:sym typeface="Gill Sans"/>
              </a:rPr>
              <a:t>u</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Nom de l’entreprise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Adresse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Tél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Fax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Email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Directeur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Contact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1" i="1" u="none" strike="noStrike" cap="none">
                <a:solidFill>
                  <a:srgbClr val="000000"/>
                </a:solidFill>
                <a:latin typeface="Gill Sans"/>
                <a:ea typeface="Gill Sans"/>
                <a:cs typeface="Gill Sans"/>
                <a:sym typeface="Gill Sans"/>
              </a:rPr>
              <a:t> Fiche synthétique renseignement de l’entreprise</a:t>
            </a:r>
            <a:r>
              <a:rPr lang="fr-FR" sz="1800" b="1" i="1" u="none" strike="noStrike" cap="none">
                <a:solidFill>
                  <a:srgbClr val="FFFFFF"/>
                </a:solidFill>
                <a:latin typeface="Gill Sans"/>
                <a:ea typeface="Gill Sans"/>
                <a:cs typeface="Gill Sans"/>
                <a:sym typeface="Gill Sans"/>
              </a:rPr>
              <a:t>u</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Informations générales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Nom de l’entreprise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Adresse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Tél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Fax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Email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Directeur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Contact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activité principale</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activités générant des rejets</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nbre de salariés</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rythme d’activité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Diagnostic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traçage réseau : oui/non</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rapport diagnostic (fiche de synthèse) : oui/non</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autorisation (activité, oui/non)</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convention (oui/non)</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constat de non rejet ⇨ pas d’autorisation nécessaire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Plans des réseaux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échelle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date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format (informatique et/ou papier)</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type : récolement ou schématique suite à traçage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Conformité du site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respect de l’échéancier de travaux</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respect des valeurs limites de rejet</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conformité prétraitement</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conformité regard de contrôle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conformité séparation réseaux EU/EP - Eud/EUnd</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Conventions/Autorisation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convention : date signature, date renouvellement</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arrêté d’autorisation de rejet : type ( simple ou activité), date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50000"/>
              </a:lnSpc>
              <a:spcBef>
                <a:spcPts val="0"/>
              </a:spcBef>
              <a:spcAft>
                <a:spcPts val="0"/>
              </a:spcAft>
              <a:buNone/>
            </a:pPr>
            <a:r>
              <a:rPr lang="fr-FR" sz="1800" b="1" i="0" u="sng" strike="noStrike" cap="none">
                <a:solidFill>
                  <a:srgbClr val="000000"/>
                </a:solidFill>
                <a:latin typeface="Gill Sans"/>
                <a:ea typeface="Gill Sans"/>
                <a:cs typeface="Gill Sans"/>
                <a:sym typeface="Gill Sans"/>
              </a:rPr>
              <a:t>REQUÊTES POSSIBLES (EXEMPLES)</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44958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Localisation d’entreprise (recherche) lors de pollution accidentelle</a:t>
            </a:r>
            <a:r>
              <a:rPr lang="fr-FR" sz="1800" b="1" i="0" u="none" strike="noStrike" cap="none">
                <a:solidFill>
                  <a:srgbClr val="FFFFFF"/>
                </a:solidFill>
                <a:latin typeface="Gill Sans"/>
                <a:ea typeface="Gill Sans"/>
                <a:cs typeface="Gill Sans"/>
                <a:sym typeface="Gill Sans"/>
              </a:rPr>
              <a:t>e</a:t>
            </a:r>
            <a:endParaRPr sz="18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Paramètres en entrée :		</a:t>
            </a:r>
            <a:r>
              <a:rPr lang="fr-FR" sz="1800" b="0" i="0" u="none" strike="noStrike" cap="none">
                <a:solidFill>
                  <a:srgbClr val="000000"/>
                </a:solidFill>
                <a:latin typeface="Gill Sans"/>
                <a:ea typeface="Gill Sans"/>
                <a:cs typeface="Gill Sans"/>
                <a:sym typeface="Gill Sans"/>
              </a:rPr>
              <a:t>Localisation adresse (secteur ZI ou quartier)</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pollution antérieure par polluant similaire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raccordement EP/ EU</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r>
              <a:rPr lang="fr-FR" sz="1800" b="1" i="0" u="none" strike="noStrike" cap="none">
                <a:solidFill>
                  <a:srgbClr val="000000"/>
                </a:solidFill>
                <a:latin typeface="Gill Sans"/>
                <a:ea typeface="Gill Sans"/>
                <a:cs typeface="Gill Sans"/>
                <a:sym typeface="Gill Sans"/>
              </a:rPr>
              <a:t>Résultats : 				</a:t>
            </a:r>
            <a:r>
              <a:rPr lang="fr-FR" sz="1800" b="0" i="0" u="none" strike="noStrike" cap="none">
                <a:solidFill>
                  <a:srgbClr val="000000"/>
                </a:solidFill>
                <a:latin typeface="Gill Sans"/>
                <a:ea typeface="Gill Sans"/>
                <a:cs typeface="Gill Sans"/>
                <a:sym typeface="Gill Sans"/>
              </a:rPr>
              <a:t>Liste d’entreprises localisées dans le secteur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Nom de l’entreprise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prétraitement conforme et non conforme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antériorité pollution (date, type polluant)</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lien avec rapport(s) antérieur(s) pollution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Bilan pollution accidentelle</a:t>
            </a:r>
            <a:r>
              <a:rPr lang="fr-FR" sz="1800" b="1" i="0" u="none" strike="noStrike" cap="none">
                <a:solidFill>
                  <a:srgbClr val="FFFFFF"/>
                </a:solidFill>
                <a:latin typeface="Gill Sans"/>
                <a:ea typeface="Gill Sans"/>
                <a:cs typeface="Gill Sans"/>
                <a:sym typeface="Gill Sans"/>
              </a:rPr>
              <a:t>e</a:t>
            </a: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Paramètres en entrée :		</a:t>
            </a:r>
            <a:r>
              <a:rPr lang="fr-FR" sz="1800" b="0" i="0" u="none" strike="noStrike" cap="none">
                <a:solidFill>
                  <a:srgbClr val="000000"/>
                </a:solidFill>
                <a:latin typeface="Gill Sans"/>
                <a:ea typeface="Gill Sans"/>
                <a:cs typeface="Gill Sans"/>
                <a:sym typeface="Gill Sans"/>
              </a:rPr>
              <a:t>Pollution accidentelle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	origine identifiée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	origine non identifiée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	période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 	type réseau</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r>
              <a:rPr lang="fr-FR" sz="1800" b="1" i="0" u="none" strike="noStrike" cap="none">
                <a:solidFill>
                  <a:srgbClr val="000000"/>
                </a:solidFill>
                <a:latin typeface="Gill Sans"/>
                <a:ea typeface="Gill Sans"/>
                <a:cs typeface="Gill Sans"/>
                <a:sym typeface="Gill Sans"/>
              </a:rPr>
              <a:t>Résultats : 				</a:t>
            </a:r>
            <a:r>
              <a:rPr lang="fr-FR" sz="1800" b="0" i="0" u="none" strike="noStrike" cap="none">
                <a:solidFill>
                  <a:srgbClr val="000000"/>
                </a:solidFill>
                <a:latin typeface="Gill Sans"/>
                <a:ea typeface="Gill Sans"/>
                <a:cs typeface="Gill Sans"/>
                <a:sym typeface="Gill Sans"/>
              </a:rPr>
              <a:t>Nom entreprise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Date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Localisation (commune)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Type de polluant</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Réseau (EP / EU)</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449580" marR="0" lvl="0" indent="44958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Tableau de synthèse : 		</a:t>
            </a:r>
            <a:r>
              <a:rPr lang="fr-FR" sz="1800" b="0" i="0" u="none" strike="noStrike" cap="none">
                <a:solidFill>
                  <a:srgbClr val="000000"/>
                </a:solidFill>
                <a:latin typeface="Gill Sans"/>
                <a:ea typeface="Gill Sans"/>
                <a:cs typeface="Gill Sans"/>
                <a:sym typeface="Gill Sans"/>
              </a:rPr>
              <a:t>Nombre de pollutions accidentelles</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origine identifiée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localisation (commune)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type de polluants</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réseau (EP-EU)</a:t>
            </a:r>
            <a:endParaRPr/>
          </a:p>
          <a:p>
            <a:pPr marL="0" marR="0" lvl="0" indent="44958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44958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Résultats d’analyse</a:t>
            </a:r>
            <a:r>
              <a:rPr lang="fr-FR" sz="1800" b="1" i="0" u="none" strike="noStrike" cap="none">
                <a:solidFill>
                  <a:srgbClr val="FFFFFF"/>
                </a:solidFill>
                <a:latin typeface="Gill Sans"/>
                <a:ea typeface="Gill Sans"/>
                <a:cs typeface="Gill Sans"/>
                <a:sym typeface="Gill Sans"/>
              </a:rPr>
              <a:t>e</a:t>
            </a:r>
            <a:endParaRPr sz="18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Paramètres en entrée :		</a:t>
            </a:r>
            <a:r>
              <a:rPr lang="fr-FR" sz="1800" b="0" i="0" u="none" strike="noStrike" cap="none">
                <a:solidFill>
                  <a:srgbClr val="000000"/>
                </a:solidFill>
                <a:latin typeface="Gill Sans"/>
                <a:ea typeface="Gill Sans"/>
                <a:cs typeface="Gill Sans"/>
                <a:sym typeface="Gill Sans"/>
              </a:rPr>
              <a:t>Nom entreprise (ou numéro identification)</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	type de prétraitement</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période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type (ponctuel, bilan 24h00)</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type de rejet (EP, EU)</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r>
              <a:rPr lang="fr-FR" sz="1800" b="1" i="0" u="none" strike="noStrike" cap="none">
                <a:solidFill>
                  <a:srgbClr val="000000"/>
                </a:solidFill>
                <a:latin typeface="Gill Sans"/>
                <a:ea typeface="Gill Sans"/>
                <a:cs typeface="Gill Sans"/>
                <a:sym typeface="Gill Sans"/>
              </a:rPr>
              <a:t>Résultats : 				</a:t>
            </a:r>
            <a:r>
              <a:rPr lang="fr-FR" sz="1800" b="0" i="0" u="none" strike="noStrike" cap="none">
                <a:solidFill>
                  <a:srgbClr val="000000"/>
                </a:solidFill>
                <a:latin typeface="Gill Sans"/>
                <a:ea typeface="Gill Sans"/>
                <a:cs typeface="Gill Sans"/>
                <a:sym typeface="Gill Sans"/>
              </a:rPr>
              <a:t>Nom entreprise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Date</a:t>
            </a:r>
            <a:endParaRPr/>
          </a:p>
          <a:p>
            <a:pPr marL="26974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Résultats analyse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Conformité des résultats</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Lien avec rapport analyse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Prétraitement en place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Conformité prétraitement</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449580" marR="0" lvl="0" indent="44958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Tableau de synthèse : 		</a:t>
            </a:r>
            <a:r>
              <a:rPr lang="fr-FR" sz="1800" b="0" i="0" u="none" strike="noStrike" cap="none">
                <a:solidFill>
                  <a:srgbClr val="000000"/>
                </a:solidFill>
                <a:latin typeface="Gill Sans"/>
                <a:ea typeface="Gill Sans"/>
                <a:cs typeface="Gill Sans"/>
                <a:sym typeface="Gill Sans"/>
              </a:rPr>
              <a:t>Nombre d’analyse (ponctuel, bilan 24h00)</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résultats conformes</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conformité résultats / % conformité traitement</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Bilan avis sur PC</a:t>
            </a:r>
            <a:r>
              <a:rPr lang="fr-FR" sz="1800" b="1" i="0" u="none" strike="noStrike" cap="none">
                <a:solidFill>
                  <a:srgbClr val="FFFFFF"/>
                </a:solidFill>
                <a:latin typeface="Gill Sans"/>
                <a:ea typeface="Gill Sans"/>
                <a:cs typeface="Gill Sans"/>
                <a:sym typeface="Gill Sans"/>
              </a:rPr>
              <a:t>e</a:t>
            </a:r>
            <a:endParaRPr sz="18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Paramètres en entrée :		</a:t>
            </a:r>
            <a:r>
              <a:rPr lang="fr-FR" sz="1800" b="0" i="0" u="none" strike="noStrike" cap="none">
                <a:solidFill>
                  <a:srgbClr val="000000"/>
                </a:solidFill>
                <a:latin typeface="Gill Sans"/>
                <a:ea typeface="Gill Sans"/>
                <a:cs typeface="Gill Sans"/>
                <a:sym typeface="Gill Sans"/>
              </a:rPr>
              <a:t>Nom entreprise (ou numéro d’identification)</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numéro permis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période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favorable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défavorable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permis modificatif</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449580" marR="0" lvl="0" indent="44958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Résultats : 				</a:t>
            </a:r>
            <a:r>
              <a:rPr lang="fr-FR" sz="1800" b="0" i="0" u="none" strike="noStrike" cap="none">
                <a:solidFill>
                  <a:srgbClr val="000000"/>
                </a:solidFill>
                <a:latin typeface="Gill Sans"/>
                <a:ea typeface="Gill Sans"/>
                <a:cs typeface="Gill Sans"/>
                <a:sym typeface="Gill Sans"/>
              </a:rPr>
              <a:t>Nom entreprise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Date</a:t>
            </a:r>
            <a:endParaRPr/>
          </a:p>
          <a:p>
            <a:pPr marL="26974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Favorable – défavorable</a:t>
            </a:r>
            <a:endParaRPr/>
          </a:p>
          <a:p>
            <a:pPr marL="26974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Premier permis / permis modifié</a:t>
            </a:r>
            <a:endParaRPr/>
          </a:p>
          <a:p>
            <a:pPr marL="26974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449580" marR="0" lvl="0" indent="44958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Tableau de synthèse : 		</a:t>
            </a:r>
            <a:r>
              <a:rPr lang="fr-FR" sz="1800" b="0" i="0" u="none" strike="noStrike" cap="none">
                <a:solidFill>
                  <a:srgbClr val="000000"/>
                </a:solidFill>
                <a:latin typeface="Gill Sans"/>
                <a:ea typeface="Gill Sans"/>
                <a:cs typeface="Gill Sans"/>
                <a:sym typeface="Gill Sans"/>
              </a:rPr>
              <a:t>Nombre d’avis (favorable défavorable)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favorable – défavorable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localisation commune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défavorable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permis modif suite défavorable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sng" strike="noStrike" cap="none">
                <a:solidFill>
                  <a:srgbClr val="000000"/>
                </a:solidFill>
                <a:latin typeface="Gill Sans"/>
                <a:ea typeface="Gill Sans"/>
                <a:cs typeface="Gill Sans"/>
                <a:sym typeface="Gill Sans"/>
              </a:rPr>
              <a:t>PIÈCES JOINTES</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Courriers (envoyés et reçu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Mail (suivi de dossier, problème,…)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Compte rendu réunion</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Avis sur PC</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Rapport service collecte (pollution, inspection réseaux,…)</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Photos et rapport</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Plans réseaux EU - EP – AEP</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Fiches techniques des ouvrages de traitements des rejets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Fiche sécurité produits et réactifs utilisés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Bordereau suivi de déchets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Documents et déclaration/autorisation ICPE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Analyse autosurveillance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Analyses extérieures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Contrat de maintenance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Etudes antérieures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Fiche de prélèvement </a:t>
            </a:r>
            <a:endParaRPr/>
          </a:p>
          <a:p>
            <a:pPr marL="0" marR="0" lvl="0" indent="0" algn="just" rtl="0">
              <a:lnSpc>
                <a:spcPct val="100000"/>
              </a:lnSpc>
              <a:spcBef>
                <a:spcPts val="0"/>
              </a:spcBef>
              <a:spcAft>
                <a:spcPts val="0"/>
              </a:spcAft>
              <a:buNone/>
            </a:pPr>
            <a:endParaRPr sz="1100" b="0"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457200" marR="0" lvl="0" indent="-228600" algn="l" rtl="0">
              <a:lnSpc>
                <a:spcPct val="115000"/>
              </a:lnSpc>
              <a:spcBef>
                <a:spcPts val="0"/>
              </a:spcBef>
              <a:spcAft>
                <a:spcPts val="0"/>
              </a:spcAft>
              <a:buClr>
                <a:schemeClr val="dk1"/>
              </a:buClr>
              <a:buSzPts val="1500"/>
              <a:buFont typeface="Century Gothic"/>
              <a:buNone/>
            </a:pPr>
            <a:endParaRPr sz="1500" b="0" i="0" u="none" strike="noStrike" cap="none">
              <a:solidFill>
                <a:schemeClr val="dk1"/>
              </a:solidFill>
              <a:latin typeface="Century Gothic"/>
              <a:ea typeface="Century Gothic"/>
              <a:cs typeface="Century Gothic"/>
              <a:sym typeface="Century Gothic"/>
            </a:endParaRPr>
          </a:p>
          <a:p>
            <a:pPr marL="45720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45720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5"/>
          <p:cNvSpPr txBox="1"/>
          <p:nvPr/>
        </p:nvSpPr>
        <p:spPr>
          <a:xfrm>
            <a:off x="466166" y="2016475"/>
            <a:ext cx="8766000" cy="4411200"/>
          </a:xfrm>
          <a:prstGeom prst="rect">
            <a:avLst/>
          </a:prstGeom>
          <a:noFill/>
          <a:ln>
            <a:noFill/>
          </a:ln>
        </p:spPr>
        <p:txBody>
          <a:bodyPr spcFirstLastPara="1" wrap="square" lIns="91425" tIns="91425" rIns="91425" bIns="91425" anchor="t" anchorCtr="0">
            <a:noAutofit/>
          </a:bodyPr>
          <a:lstStyle/>
          <a:p>
            <a:pPr marL="0" marR="0" lvl="0" indent="0" algn="ctr" rtl="0">
              <a:lnSpc>
                <a:spcPct val="150000"/>
              </a:lnSpc>
              <a:spcBef>
                <a:spcPts val="0"/>
              </a:spcBef>
              <a:spcAft>
                <a:spcPts val="0"/>
              </a:spcAft>
              <a:buNone/>
            </a:pPr>
            <a:r>
              <a:rPr lang="fr-FR" sz="1800" b="1" i="0" u="none" strike="noStrike" cap="none">
                <a:solidFill>
                  <a:srgbClr val="000000"/>
                </a:solidFill>
                <a:highlight>
                  <a:srgbClr val="C0C0C0"/>
                </a:highlight>
                <a:latin typeface="Gill Sans"/>
                <a:ea typeface="Gill Sans"/>
                <a:cs typeface="Gill Sans"/>
                <a:sym typeface="Gill Sans"/>
              </a:rPr>
              <a:t>ADRESSE </a:t>
            </a:r>
            <a:r>
              <a:rPr lang="fr-FR" sz="1800" b="1" i="0" u="none" strike="noStrike" cap="none">
                <a:solidFill>
                  <a:srgbClr val="C0C0C0"/>
                </a:solidFill>
                <a:highlight>
                  <a:srgbClr val="C0C0C0"/>
                </a:highlight>
                <a:latin typeface="Gill Sans"/>
                <a:ea typeface="Gill Sans"/>
                <a:cs typeface="Gill Sans"/>
                <a:sym typeface="Gill Sans"/>
              </a:rPr>
              <a:t>E</a:t>
            </a:r>
            <a:r>
              <a:rPr lang="fr-FR" sz="1800" b="1" i="0" u="none" strike="noStrike" cap="none">
                <a:solidFill>
                  <a:srgbClr val="FFFFFF"/>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1" i="1" u="none" strike="noStrike" cap="none">
                <a:solidFill>
                  <a:srgbClr val="000000"/>
                </a:solidFill>
                <a:latin typeface="Gill Sans"/>
                <a:ea typeface="Gill Sans"/>
                <a:cs typeface="Gill Sans"/>
                <a:sym typeface="Gill Sans"/>
              </a:rPr>
              <a:t> L’établissement (exploitant)  </a:t>
            </a:r>
            <a:r>
              <a:rPr lang="fr-FR" sz="1800" b="1" i="0" u="none" strike="noStrike" cap="none">
                <a:solidFill>
                  <a:srgbClr val="000000"/>
                </a:solidFill>
                <a:latin typeface="Gill Sans"/>
                <a:ea typeface="Gill Sans"/>
                <a:cs typeface="Gill Sans"/>
                <a:sym typeface="Gill Sans"/>
              </a:rPr>
              <a:t>		 	</a:t>
            </a:r>
            <a:r>
              <a:rPr lang="fr-FR" sz="1800" b="1" i="1" u="none" strike="noStrike" cap="none">
                <a:solidFill>
                  <a:srgbClr val="FFFFFF"/>
                </a:solidFill>
                <a:latin typeface="Gill Sans"/>
                <a:ea typeface="Gill Sans"/>
                <a:cs typeface="Gill Sans"/>
                <a:sym typeface="Gill Sans"/>
              </a:rPr>
              <a:t>L</a:t>
            </a:r>
            <a:r>
              <a:rPr lang="fr-FR" sz="1800" b="1" i="1" u="none" strike="noStrike" cap="none">
                <a:solidFill>
                  <a:srgbClr val="000000"/>
                </a:solidFill>
                <a:latin typeface="Gill Sans"/>
                <a:ea typeface="Gill Sans"/>
                <a:cs typeface="Gill Sans"/>
                <a:sym typeface="Gill Sans"/>
              </a:rPr>
              <a:t>Le siège social  </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1" i="1" u="none" strike="noStrike" cap="none">
                <a:solidFill>
                  <a:srgbClr val="000000"/>
                </a:solidFill>
                <a:latin typeface="Gill Sans"/>
                <a:ea typeface="Gill Sans"/>
                <a:cs typeface="Gill Sans"/>
                <a:sym typeface="Gill Sans"/>
              </a:rPr>
              <a:t> Propriétaire terrain  </a:t>
            </a:r>
            <a:r>
              <a:rPr lang="fr-FR" sz="1800" b="1" i="0" u="none" strike="noStrike" cap="none">
                <a:solidFill>
                  <a:srgbClr val="000000"/>
                </a:solidFill>
                <a:latin typeface="Gill Sans"/>
                <a:ea typeface="Gill Sans"/>
                <a:cs typeface="Gill Sans"/>
                <a:sym typeface="Gill Sans"/>
              </a:rPr>
              <a:t>	 			</a:t>
            </a:r>
            <a:r>
              <a:rPr lang="fr-FR" sz="1800" b="1" i="1" u="none" strike="noStrike" cap="none">
                <a:solidFill>
                  <a:srgbClr val="FFFFFF"/>
                </a:solidFill>
                <a:latin typeface="Gill Sans"/>
                <a:ea typeface="Gill Sans"/>
                <a:cs typeface="Gill Sans"/>
                <a:sym typeface="Gill Sans"/>
              </a:rPr>
              <a:t> </a:t>
            </a:r>
            <a:r>
              <a:rPr lang="fr-FR" sz="1800" b="1" i="1" u="none" strike="noStrike" cap="none">
                <a:solidFill>
                  <a:srgbClr val="000000"/>
                </a:solidFill>
                <a:latin typeface="Gill Sans"/>
                <a:ea typeface="Gill Sans"/>
                <a:cs typeface="Gill Sans"/>
                <a:sym typeface="Gill Sans"/>
              </a:rPr>
              <a:t>Propriétaire mur  </a:t>
            </a:r>
            <a:endParaRPr sz="1800" b="0" i="0" u="none" strike="noStrike" cap="none">
              <a:solidFill>
                <a:srgbClr val="000000"/>
              </a:solidFill>
              <a:latin typeface="Gill Sans"/>
              <a:ea typeface="Gill Sans"/>
              <a:cs typeface="Gill Sans"/>
              <a:sym typeface="Gill Sans"/>
            </a:endParaRPr>
          </a:p>
          <a:p>
            <a:pPr marL="0" marR="0" lvl="0" indent="0" algn="ctr" rtl="0">
              <a:lnSpc>
                <a:spcPct val="15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r>
              <a:rPr lang="fr-FR" sz="1800" b="1" i="0" u="none" strike="noStrike" cap="none">
                <a:solidFill>
                  <a:srgbClr val="000000"/>
                </a:solidFill>
                <a:highlight>
                  <a:srgbClr val="C0C0C0"/>
                </a:highlight>
                <a:latin typeface="Gill Sans"/>
                <a:ea typeface="Gill Sans"/>
                <a:cs typeface="Gill Sans"/>
                <a:sym typeface="Gill Sans"/>
              </a:rPr>
              <a:t> COORDONNEES CONTACTS </a:t>
            </a:r>
            <a:r>
              <a:rPr lang="fr-FR" sz="1800" b="1" i="0" u="none" strike="noStrike" cap="none">
                <a:solidFill>
                  <a:srgbClr val="C0C0C0"/>
                </a:solidFill>
                <a:highlight>
                  <a:srgbClr val="C0C0C0"/>
                </a:highlight>
                <a:latin typeface="Gill Sans"/>
                <a:ea typeface="Gill Sans"/>
                <a:cs typeface="Gill Sans"/>
                <a:sym typeface="Gill Sans"/>
              </a:rPr>
              <a:t>E</a:t>
            </a:r>
            <a:r>
              <a:rPr lang="fr-FR" sz="1800" b="1" i="0" u="none" strike="noStrike" cap="none">
                <a:solidFill>
                  <a:srgbClr val="FFFFFF"/>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1" i="1" u="none" strike="noStrike" cap="none">
                <a:solidFill>
                  <a:srgbClr val="000000"/>
                </a:solidFill>
                <a:latin typeface="Gill Sans"/>
                <a:ea typeface="Gill Sans"/>
                <a:cs typeface="Gill Sans"/>
                <a:sym typeface="Gill Sans"/>
              </a:rPr>
              <a:t> Directeur  </a:t>
            </a:r>
            <a:r>
              <a:rPr lang="fr-FR" sz="1800" b="1" i="0" u="none" strike="noStrike" cap="none">
                <a:solidFill>
                  <a:srgbClr val="000000"/>
                </a:solidFill>
                <a:latin typeface="Gill Sans"/>
                <a:ea typeface="Gill Sans"/>
                <a:cs typeface="Gill Sans"/>
                <a:sym typeface="Gill Sans"/>
              </a:rPr>
              <a:t>		 			</a:t>
            </a:r>
            <a:r>
              <a:rPr lang="fr-FR" sz="1800" b="1" i="1" u="none" strike="noStrike" cap="none">
                <a:solidFill>
                  <a:srgbClr val="FFFFFF"/>
                </a:solidFill>
                <a:latin typeface="Gill Sans"/>
                <a:ea typeface="Gill Sans"/>
                <a:cs typeface="Gill Sans"/>
                <a:sym typeface="Gill Sans"/>
              </a:rPr>
              <a:t> </a:t>
            </a:r>
            <a:r>
              <a:rPr lang="fr-FR" sz="1800" b="1" i="1" u="none" strike="noStrike" cap="none">
                <a:solidFill>
                  <a:srgbClr val="000000"/>
                </a:solidFill>
                <a:latin typeface="Gill Sans"/>
                <a:ea typeface="Gill Sans"/>
                <a:cs typeface="Gill Sans"/>
                <a:sym typeface="Gill Sans"/>
              </a:rPr>
              <a:t>Contact sur site  </a:t>
            </a:r>
            <a:endParaRPr sz="1800" b="0" i="0" u="none" strike="noStrike" cap="none">
              <a:solidFill>
                <a:srgbClr val="000000"/>
              </a:solidFill>
              <a:latin typeface="Gill Sans"/>
              <a:ea typeface="Gill Sans"/>
              <a:cs typeface="Gill Sans"/>
              <a:sym typeface="Gill Sans"/>
            </a:endParaRPr>
          </a:p>
          <a:p>
            <a:pPr marL="0" marR="0" lvl="0" indent="0" algn="ctr" rtl="0">
              <a:lnSpc>
                <a:spcPct val="150000"/>
              </a:lnSpc>
              <a:spcBef>
                <a:spcPts val="0"/>
              </a:spcBef>
              <a:spcAft>
                <a:spcPts val="0"/>
              </a:spcAft>
              <a:buNone/>
            </a:pPr>
            <a:r>
              <a:rPr lang="fr-FR" sz="1800" b="1" i="0" u="none" strike="noStrike" cap="none">
                <a:solidFill>
                  <a:srgbClr val="000000"/>
                </a:solidFill>
                <a:highlight>
                  <a:srgbClr val="C0C0C0"/>
                </a:highlight>
                <a:latin typeface="Gill Sans"/>
                <a:ea typeface="Gill Sans"/>
                <a:cs typeface="Gill Sans"/>
                <a:sym typeface="Gill Sans"/>
              </a:rPr>
              <a:t>REFERENCES ADMINISTRATIVES </a:t>
            </a:r>
            <a:r>
              <a:rPr lang="fr-FR" sz="1800" b="1" i="0" u="none" strike="noStrike" cap="none">
                <a:solidFill>
                  <a:srgbClr val="C0C0C0"/>
                </a:solidFill>
                <a:highlight>
                  <a:srgbClr val="C0C0C0"/>
                </a:highlight>
                <a:latin typeface="Gill Sans"/>
                <a:ea typeface="Gill Sans"/>
                <a:cs typeface="Gill Sans"/>
                <a:sym typeface="Gill Sans"/>
              </a:rPr>
              <a:t>E</a:t>
            </a:r>
            <a:endParaRPr sz="1800" b="1" i="0" u="none" strike="noStrike" cap="none">
              <a:solidFill>
                <a:srgbClr val="C0C0C0"/>
              </a:solidFill>
              <a:highlight>
                <a:srgbClr val="C0C0C0"/>
              </a:highlight>
              <a:latin typeface="Gill Sans"/>
              <a:ea typeface="Gill Sans"/>
              <a:cs typeface="Gill Sans"/>
              <a:sym typeface="Gill Sans"/>
            </a:endParaRPr>
          </a:p>
          <a:p>
            <a:pPr marL="285750" marR="0" lvl="0" indent="-285750" algn="l" rtl="0">
              <a:lnSpc>
                <a:spcPct val="150000"/>
              </a:lnSpc>
              <a:spcBef>
                <a:spcPts val="0"/>
              </a:spcBef>
              <a:spcAft>
                <a:spcPts val="0"/>
              </a:spcAft>
              <a:buClr>
                <a:srgbClr val="000000"/>
              </a:buClr>
              <a:buSzPts val="1800"/>
              <a:buFont typeface="Arial"/>
              <a:buChar char="-"/>
            </a:pPr>
            <a:r>
              <a:rPr lang="fr-FR" sz="1800" b="0" i="0" u="none" strike="noStrike" cap="none">
                <a:solidFill>
                  <a:srgbClr val="000000"/>
                </a:solidFill>
                <a:latin typeface="Gill Sans"/>
                <a:ea typeface="Gill Sans"/>
                <a:cs typeface="Gill Sans"/>
                <a:sym typeface="Gill Sans"/>
              </a:rPr>
              <a:t>SIRET				- Référence cadastrale 	</a:t>
            </a:r>
            <a:endParaRPr/>
          </a:p>
          <a:p>
            <a:pPr marL="285750" marR="0" lvl="0" indent="-285750" algn="l" rtl="0">
              <a:lnSpc>
                <a:spcPct val="150000"/>
              </a:lnSpc>
              <a:spcBef>
                <a:spcPts val="0"/>
              </a:spcBef>
              <a:spcAft>
                <a:spcPts val="0"/>
              </a:spcAft>
              <a:buClr>
                <a:srgbClr val="000000"/>
              </a:buClr>
              <a:buSzPts val="1800"/>
              <a:buFont typeface="Arial"/>
              <a:buChar char="-"/>
            </a:pPr>
            <a:r>
              <a:rPr lang="fr-FR" sz="1800" b="0" i="0" u="none" strike="noStrike" cap="none">
                <a:solidFill>
                  <a:srgbClr val="000000"/>
                </a:solidFill>
                <a:latin typeface="Gill Sans"/>
                <a:ea typeface="Gill Sans"/>
                <a:cs typeface="Gill Sans"/>
                <a:sym typeface="Gill Sans"/>
              </a:rPr>
              <a:t> Activité principale de l’entreprise 	- Activité générant des rejets (Liste)</a:t>
            </a:r>
            <a:endParaRPr/>
          </a:p>
          <a:p>
            <a:pPr marL="285750" marR="0" lvl="0" indent="-285750" algn="l" rtl="0">
              <a:lnSpc>
                <a:spcPct val="150000"/>
              </a:lnSpc>
              <a:spcBef>
                <a:spcPts val="0"/>
              </a:spcBef>
              <a:spcAft>
                <a:spcPts val="0"/>
              </a:spcAft>
              <a:buClr>
                <a:srgbClr val="000000"/>
              </a:buClr>
              <a:buSzPts val="1800"/>
              <a:buFont typeface="Arial"/>
              <a:buChar char="-"/>
            </a:pPr>
            <a:r>
              <a:rPr lang="fr-FR" sz="1800" b="0" i="0" u="none" strike="noStrike" cap="none">
                <a:solidFill>
                  <a:srgbClr val="000000"/>
                </a:solidFill>
                <a:latin typeface="Gill Sans"/>
                <a:ea typeface="Gill Sans"/>
                <a:cs typeface="Gill Sans"/>
                <a:sym typeface="Gill Sans"/>
              </a:rPr>
              <a:t> Nombre de salariés		- rythme d’activité</a:t>
            </a:r>
            <a:endParaRPr/>
          </a:p>
          <a:p>
            <a:pPr marL="285750" marR="0" lvl="0" indent="-285750" algn="l" rtl="0">
              <a:lnSpc>
                <a:spcPct val="150000"/>
              </a:lnSpc>
              <a:spcBef>
                <a:spcPts val="0"/>
              </a:spcBef>
              <a:spcAft>
                <a:spcPts val="0"/>
              </a:spcAft>
              <a:buClr>
                <a:srgbClr val="000000"/>
              </a:buClr>
              <a:buSzPts val="1800"/>
              <a:buFont typeface="Arial"/>
              <a:buChar char="-"/>
            </a:pPr>
            <a:r>
              <a:rPr lang="fr-FR" sz="1800" b="0" i="0" u="none" strike="noStrike" cap="none">
                <a:solidFill>
                  <a:srgbClr val="000000"/>
                </a:solidFill>
                <a:latin typeface="Gill Sans"/>
                <a:ea typeface="Gill Sans"/>
                <a:cs typeface="Gill Sans"/>
                <a:sym typeface="Gill Sans"/>
              </a:rPr>
              <a:t>Code(s) NAF activités (Liste)</a:t>
            </a:r>
            <a:r>
              <a:rPr lang="fr-FR" sz="1800" b="0" i="0" u="none" strike="noStrike" cap="none">
                <a:solidFill>
                  <a:srgbClr val="800000"/>
                </a:solidFill>
                <a:latin typeface="Gill Sans"/>
                <a:ea typeface="Gill Sans"/>
                <a:cs typeface="Gill Sans"/>
                <a:sym typeface="Gill Sans"/>
              </a:rPr>
              <a:t>	</a:t>
            </a:r>
            <a:r>
              <a:rPr lang="fr-FR" sz="1800" b="0" i="0" u="none" strike="noStrike" cap="none">
                <a:solidFill>
                  <a:srgbClr val="000000"/>
                </a:solidFill>
                <a:latin typeface="Gill Sans"/>
                <a:ea typeface="Gill Sans"/>
                <a:cs typeface="Gill Sans"/>
                <a:sym typeface="Gill Sans"/>
              </a:rPr>
              <a:t>* n° rubrique/* nature</a:t>
            </a:r>
            <a:endParaRPr/>
          </a:p>
          <a:p>
            <a:pPr marL="285750" marR="0" lvl="0" indent="-285750" algn="l" rtl="0">
              <a:lnSpc>
                <a:spcPct val="150000"/>
              </a:lnSpc>
              <a:spcBef>
                <a:spcPts val="0"/>
              </a:spcBef>
              <a:spcAft>
                <a:spcPts val="0"/>
              </a:spcAft>
              <a:buClr>
                <a:srgbClr val="000000"/>
              </a:buClr>
              <a:buSzPts val="1800"/>
              <a:buFont typeface="Arial"/>
              <a:buChar char="-"/>
            </a:pPr>
            <a:r>
              <a:rPr lang="fr-FR" sz="1800" b="0" i="0" u="none" strike="noStrike" cap="none">
                <a:solidFill>
                  <a:srgbClr val="000000"/>
                </a:solidFill>
                <a:latin typeface="Gill Sans"/>
                <a:ea typeface="Gill Sans"/>
                <a:cs typeface="Gill Sans"/>
                <a:sym typeface="Gill Sans"/>
              </a:rPr>
              <a:t>ICPE : </a:t>
            </a:r>
            <a:r>
              <a:rPr lang="fr-FR" sz="1800" b="0" i="0" u="none" strike="noStrike" cap="none">
                <a:solidFill>
                  <a:srgbClr val="800000"/>
                </a:solidFill>
                <a:latin typeface="Gill Sans"/>
                <a:ea typeface="Gill Sans"/>
                <a:cs typeface="Gill Sans"/>
                <a:sym typeface="Gill Sans"/>
              </a:rPr>
              <a:t>(Liste)			</a:t>
            </a:r>
            <a:r>
              <a:rPr lang="fr-FR" sz="1800" b="0" i="0" u="none" strike="noStrike" cap="none">
                <a:solidFill>
                  <a:srgbClr val="000000"/>
                </a:solidFill>
                <a:latin typeface="Gill Sans"/>
                <a:ea typeface="Gill Sans"/>
                <a:cs typeface="Gill Sans"/>
                <a:sym typeface="Gill Sans"/>
              </a:rPr>
              <a:t>* n° rubrique(s)/nature</a:t>
            </a:r>
            <a:endParaRPr/>
          </a:p>
          <a:p>
            <a:pPr marL="285750" marR="0" lvl="0" indent="-285750" algn="l" rtl="0">
              <a:lnSpc>
                <a:spcPct val="150000"/>
              </a:lnSpc>
              <a:spcBef>
                <a:spcPts val="0"/>
              </a:spcBef>
              <a:spcAft>
                <a:spcPts val="0"/>
              </a:spcAft>
              <a:buClr>
                <a:srgbClr val="000000"/>
              </a:buClr>
              <a:buSzPts val="1800"/>
              <a:buFont typeface="Arial"/>
              <a:buChar char="-"/>
            </a:pPr>
            <a:r>
              <a:rPr lang="fr-FR" sz="1800" b="0" i="0" u="none" strike="noStrike" cap="none">
                <a:solidFill>
                  <a:srgbClr val="000000"/>
                </a:solidFill>
                <a:latin typeface="Gill Sans"/>
                <a:ea typeface="Gill Sans"/>
                <a:cs typeface="Gill Sans"/>
                <a:sym typeface="Gill Sans"/>
              </a:rPr>
              <a:t>classement : autorisation – déclaration - date		</a:t>
            </a:r>
            <a:endParaRPr/>
          </a:p>
          <a:p>
            <a:pPr marL="89916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89916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just" rtl="0">
              <a:lnSpc>
                <a:spcPct val="100000"/>
              </a:lnSpc>
              <a:spcBef>
                <a:spcPts val="0"/>
              </a:spcBef>
              <a:spcAft>
                <a:spcPts val="0"/>
              </a:spcAft>
              <a:buNone/>
            </a:pPr>
            <a:endParaRPr sz="1100" b="0"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457200" marR="0" lvl="0" indent="-228600" algn="l" rtl="0">
              <a:lnSpc>
                <a:spcPct val="115000"/>
              </a:lnSpc>
              <a:spcBef>
                <a:spcPts val="0"/>
              </a:spcBef>
              <a:spcAft>
                <a:spcPts val="0"/>
              </a:spcAft>
              <a:buClr>
                <a:schemeClr val="dk1"/>
              </a:buClr>
              <a:buSzPts val="1500"/>
              <a:buFont typeface="Century Gothic"/>
              <a:buNone/>
            </a:pPr>
            <a:endParaRPr sz="1500" b="0" i="0" u="none" strike="noStrike" cap="none">
              <a:solidFill>
                <a:schemeClr val="dk1"/>
              </a:solidFill>
              <a:latin typeface="Century Gothic"/>
              <a:ea typeface="Century Gothic"/>
              <a:cs typeface="Century Gothic"/>
              <a:sym typeface="Century Gothic"/>
            </a:endParaRPr>
          </a:p>
          <a:p>
            <a:pPr marL="45720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45720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entury Gothic"/>
              <a:ea typeface="Century Gothic"/>
              <a:cs typeface="Century Gothic"/>
              <a:sym typeface="Century Gothic"/>
            </a:endParaRPr>
          </a:p>
        </p:txBody>
      </p:sp>
      <p:sp>
        <p:nvSpPr>
          <p:cNvPr id="238" name="Google Shape;238;p35"/>
          <p:cNvSpPr txBox="1"/>
          <p:nvPr/>
        </p:nvSpPr>
        <p:spPr>
          <a:xfrm>
            <a:off x="9036575" y="6427675"/>
            <a:ext cx="3063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FR" sz="1500" b="0" i="0" u="none" strike="noStrike" cap="none">
                <a:solidFill>
                  <a:schemeClr val="dk1"/>
                </a:solidFill>
                <a:latin typeface="Century Gothic"/>
                <a:ea typeface="Century Gothic"/>
                <a:cs typeface="Century Gothic"/>
                <a:sym typeface="Century Gothic"/>
              </a:rPr>
              <a:t>Source photos et texte : Veolia</a:t>
            </a:r>
            <a:endParaRPr sz="1500" b="0" i="0" u="none" strike="noStrike" cap="none">
              <a:solidFill>
                <a:schemeClr val="dk1"/>
              </a:solidFill>
              <a:latin typeface="Century Gothic"/>
              <a:ea typeface="Century Gothic"/>
              <a:cs typeface="Century Gothic"/>
              <a:sym typeface="Century Gothic"/>
            </a:endParaRPr>
          </a:p>
        </p:txBody>
      </p:sp>
      <p:sp>
        <p:nvSpPr>
          <p:cNvPr id="239" name="Google Shape;239;p35"/>
          <p:cNvSpPr txBox="1">
            <a:spLocks noGrp="1"/>
          </p:cNvSpPr>
          <p:nvPr>
            <p:ph type="title"/>
          </p:nvPr>
        </p:nvSpPr>
        <p:spPr>
          <a:xfrm>
            <a:off x="708211" y="1413231"/>
            <a:ext cx="11017623" cy="7810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A2E87"/>
              </a:buClr>
              <a:buSzPts val="3200"/>
              <a:buFont typeface="Century Gothic"/>
              <a:buNone/>
            </a:pPr>
            <a:r>
              <a:rPr lang="fr-FR"/>
              <a:t>Champ de Données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6"/>
          <p:cNvSpPr txBox="1">
            <a:spLocks noGrp="1"/>
          </p:cNvSpPr>
          <p:nvPr>
            <p:ph type="title"/>
          </p:nvPr>
        </p:nvSpPr>
        <p:spPr>
          <a:xfrm>
            <a:off x="708211" y="1413231"/>
            <a:ext cx="11017623" cy="7810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A2E87"/>
              </a:buClr>
              <a:buSzPts val="3200"/>
              <a:buFont typeface="Century Gothic"/>
              <a:buNone/>
            </a:pPr>
            <a:r>
              <a:rPr lang="fr-FR"/>
              <a:t>Champ de Données</a:t>
            </a:r>
            <a:endParaRPr/>
          </a:p>
        </p:txBody>
      </p:sp>
      <p:sp>
        <p:nvSpPr>
          <p:cNvPr id="245" name="Google Shape;245;p36"/>
          <p:cNvSpPr txBox="1"/>
          <p:nvPr/>
        </p:nvSpPr>
        <p:spPr>
          <a:xfrm>
            <a:off x="466166" y="2016475"/>
            <a:ext cx="8766000" cy="4411200"/>
          </a:xfrm>
          <a:prstGeom prst="rect">
            <a:avLst/>
          </a:prstGeom>
          <a:noFill/>
          <a:ln>
            <a:noFill/>
          </a:ln>
        </p:spPr>
        <p:txBody>
          <a:bodyPr spcFirstLastPara="1" wrap="square" lIns="91425" tIns="91425" rIns="91425" bIns="91425" anchor="t" anchorCtr="0">
            <a:noAutofit/>
          </a:bodyPr>
          <a:lstStyle/>
          <a:p>
            <a:pPr marL="0" marR="0" lvl="0" indent="0" algn="ctr" rtl="0">
              <a:lnSpc>
                <a:spcPct val="150000"/>
              </a:lnSpc>
              <a:spcBef>
                <a:spcPts val="0"/>
              </a:spcBef>
              <a:spcAft>
                <a:spcPts val="0"/>
              </a:spcAft>
              <a:buNone/>
            </a:pPr>
            <a:r>
              <a:rPr lang="fr-FR" sz="1800" b="1" i="0" u="none" strike="noStrike" cap="none">
                <a:solidFill>
                  <a:srgbClr val="000000"/>
                </a:solidFill>
                <a:highlight>
                  <a:srgbClr val="C0C0C0"/>
                </a:highlight>
                <a:latin typeface="Gill Sans"/>
                <a:ea typeface="Gill Sans"/>
                <a:cs typeface="Gill Sans"/>
                <a:sym typeface="Gill Sans"/>
              </a:rPr>
              <a:t> PARTENAIRES</a:t>
            </a:r>
            <a:r>
              <a:rPr lang="fr-FR" sz="1800" b="1" i="0" u="none" strike="noStrike" cap="none">
                <a:solidFill>
                  <a:srgbClr val="C0C0C0"/>
                </a:solidFill>
                <a:highlight>
                  <a:srgbClr val="C0C0C0"/>
                </a:highlight>
                <a:latin typeface="Gill Sans"/>
                <a:ea typeface="Gill Sans"/>
                <a:cs typeface="Gill Sans"/>
                <a:sym typeface="Gill Sans"/>
              </a:rPr>
              <a:t>E</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Organisme de contrôle et de suivi : </a:t>
            </a:r>
            <a:r>
              <a:rPr lang="fr-FR" sz="1800" b="0" i="0" u="none" strike="noStrike" cap="none">
                <a:solidFill>
                  <a:srgbClr val="800000"/>
                </a:solidFill>
                <a:latin typeface="Gill Sans"/>
                <a:ea typeface="Gill Sans"/>
                <a:cs typeface="Gill Sans"/>
                <a:sym typeface="Gill Sans"/>
              </a:rPr>
              <a:t>(Liste)</a:t>
            </a:r>
            <a:r>
              <a:rPr lang="fr-FR" sz="1800" b="0" i="0" u="none" strike="noStrike" cap="none">
                <a:solidFill>
                  <a:srgbClr val="000000"/>
                </a:solidFill>
                <a:latin typeface="Gill Sans"/>
                <a:ea typeface="Gill Sans"/>
                <a:cs typeface="Gill Sans"/>
                <a:sym typeface="Gill Sans"/>
              </a:rPr>
              <a:t>	 -Nom Contact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ctr" rtl="0">
              <a:lnSpc>
                <a:spcPct val="150000"/>
              </a:lnSpc>
              <a:spcBef>
                <a:spcPts val="0"/>
              </a:spcBef>
              <a:spcAft>
                <a:spcPts val="0"/>
              </a:spcAft>
              <a:buNone/>
            </a:pPr>
            <a:r>
              <a:rPr lang="fr-FR" sz="1800" b="1" i="0" u="none" strike="noStrike" cap="none">
                <a:solidFill>
                  <a:srgbClr val="000000"/>
                </a:solidFill>
                <a:highlight>
                  <a:srgbClr val="C0C0C0"/>
                </a:highlight>
                <a:latin typeface="Gill Sans"/>
                <a:ea typeface="Gill Sans"/>
                <a:cs typeface="Gill Sans"/>
                <a:sym typeface="Gill Sans"/>
              </a:rPr>
              <a:t> CONVENTIONS</a:t>
            </a:r>
            <a:r>
              <a:rPr lang="fr-FR" sz="1800" b="1" i="0" u="none" strike="noStrike" cap="none">
                <a:solidFill>
                  <a:srgbClr val="C0C0C0"/>
                </a:solidFill>
                <a:highlight>
                  <a:srgbClr val="C0C0C0"/>
                </a:highlight>
                <a:latin typeface="Gill Sans"/>
                <a:ea typeface="Gill Sans"/>
                <a:cs typeface="Gill Sans"/>
                <a:sym typeface="Gill Sans"/>
              </a:rPr>
              <a:t>E</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Convention 			* date signature /  échéance ⇨date renouvellement</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Arrêté(s) d’autorisation de rejet * date /  activités,…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ctr" rtl="0">
              <a:lnSpc>
                <a:spcPct val="100000"/>
              </a:lnSpc>
              <a:spcBef>
                <a:spcPts val="0"/>
              </a:spcBef>
              <a:spcAft>
                <a:spcPts val="0"/>
              </a:spcAft>
              <a:buNone/>
            </a:pPr>
            <a:r>
              <a:rPr lang="fr-FR" sz="1800" b="1" i="0" u="none" strike="noStrike" cap="none">
                <a:solidFill>
                  <a:srgbClr val="000000"/>
                </a:solidFill>
                <a:highlight>
                  <a:srgbClr val="C0C0C0"/>
                </a:highlight>
                <a:latin typeface="Gill Sans"/>
                <a:ea typeface="Gill Sans"/>
                <a:cs typeface="Gill Sans"/>
                <a:sym typeface="Gill Sans"/>
              </a:rPr>
              <a:t> RESEAUX – PLANS - TRACAGE</a:t>
            </a:r>
            <a:r>
              <a:rPr lang="fr-FR" sz="1800" b="1" i="0" u="none" strike="noStrike" cap="none">
                <a:solidFill>
                  <a:srgbClr val="C0C0C0"/>
                </a:solidFill>
                <a:highlight>
                  <a:srgbClr val="C0C0C0"/>
                </a:highlight>
                <a:latin typeface="Gill Sans"/>
                <a:ea typeface="Gill Sans"/>
                <a:cs typeface="Gill Sans"/>
                <a:sym typeface="Gill Sans"/>
              </a:rPr>
              <a:t>E</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Plans des réseaux : OUI NON 	* échelle/	* date/	* format 	* type : récolement ou schématique suite à traçage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ctr" rtl="0">
              <a:lnSpc>
                <a:spcPct val="150000"/>
              </a:lnSpc>
              <a:spcBef>
                <a:spcPts val="0"/>
              </a:spcBef>
              <a:spcAft>
                <a:spcPts val="0"/>
              </a:spcAft>
              <a:buNone/>
            </a:pPr>
            <a:r>
              <a:rPr lang="fr-FR" sz="1800" b="1" i="0" u="none" strike="noStrike" cap="none">
                <a:solidFill>
                  <a:srgbClr val="000000"/>
                </a:solidFill>
                <a:highlight>
                  <a:srgbClr val="C0C0C0"/>
                </a:highlight>
                <a:latin typeface="Gill Sans"/>
                <a:ea typeface="Gill Sans"/>
                <a:cs typeface="Gill Sans"/>
                <a:sym typeface="Gill Sans"/>
              </a:rPr>
              <a:t> L’EAU POTABLE</a:t>
            </a:r>
            <a:r>
              <a:rPr lang="fr-FR" sz="1800" b="1" i="0" u="none" strike="noStrike" cap="none">
                <a:solidFill>
                  <a:srgbClr val="C0C0C0"/>
                </a:solidFill>
                <a:highlight>
                  <a:srgbClr val="C0C0C0"/>
                </a:highlight>
                <a:latin typeface="Gill Sans"/>
                <a:ea typeface="Gill Sans"/>
                <a:cs typeface="Gill Sans"/>
                <a:sym typeface="Gill Sans"/>
              </a:rPr>
              <a:t>E</a:t>
            </a:r>
            <a:endParaRPr sz="1800" b="0" i="0" u="none" strike="noStrike" cap="none">
              <a:solidFill>
                <a:srgbClr val="000000"/>
              </a:solidFill>
              <a:latin typeface="Gill Sans"/>
              <a:ea typeface="Gill Sans"/>
              <a:cs typeface="Gill Sans"/>
              <a:sym typeface="Gill Sans"/>
            </a:endParaRPr>
          </a:p>
          <a:p>
            <a:pPr marL="285750" marR="0" lvl="0" indent="-285750" algn="l" rtl="0">
              <a:lnSpc>
                <a:spcPct val="100000"/>
              </a:lnSpc>
              <a:spcBef>
                <a:spcPts val="0"/>
              </a:spcBef>
              <a:spcAft>
                <a:spcPts val="0"/>
              </a:spcAft>
              <a:buClr>
                <a:srgbClr val="000000"/>
              </a:buClr>
              <a:buSzPts val="1800"/>
              <a:buFont typeface="Arial"/>
              <a:buChar char="-"/>
            </a:pPr>
            <a:r>
              <a:rPr lang="fr-FR" sz="1800" b="0" i="0" u="none" strike="noStrike" cap="none">
                <a:solidFill>
                  <a:srgbClr val="000000"/>
                </a:solidFill>
                <a:latin typeface="Gill Sans"/>
                <a:ea typeface="Gill Sans"/>
                <a:cs typeface="Gill Sans"/>
                <a:sym typeface="Gill Sans"/>
              </a:rPr>
              <a:t>Origine de l’eau 			-- Compteurs avec numéro :</a:t>
            </a:r>
            <a:r>
              <a:rPr lang="fr-FR" sz="1800" b="0" i="0" u="none" strike="noStrike" cap="none">
                <a:solidFill>
                  <a:srgbClr val="800000"/>
                </a:solidFill>
                <a:latin typeface="Gill Sans"/>
                <a:ea typeface="Gill Sans"/>
                <a:cs typeface="Gill Sans"/>
                <a:sym typeface="Gill Sans"/>
              </a:rPr>
              <a:t> (en lien avec </a:t>
            </a:r>
            <a:r>
              <a:rPr lang="fr-FR" sz="1800" b="0" i="1" u="none" strike="noStrike" cap="none">
                <a:solidFill>
                  <a:srgbClr val="800000"/>
                </a:solidFill>
                <a:latin typeface="Gill Sans"/>
                <a:ea typeface="Gill Sans"/>
                <a:cs typeface="Gill Sans"/>
                <a:sym typeface="Gill Sans"/>
              </a:rPr>
              <a:t>Eau 2</a:t>
            </a:r>
            <a:r>
              <a:rPr lang="fr-FR" sz="1800" b="0" i="0" u="none" strike="noStrike" cap="none">
                <a:solidFill>
                  <a:srgbClr val="800000"/>
                </a:solidFill>
                <a:latin typeface="Gill Sans"/>
                <a:ea typeface="Gill Sans"/>
                <a:cs typeface="Gill Sans"/>
                <a:sym typeface="Gill Sans"/>
              </a:rPr>
              <a:t>)</a:t>
            </a:r>
            <a:endParaRPr/>
          </a:p>
          <a:p>
            <a:pPr marL="285750" marR="0" lvl="0" indent="-285750" algn="l" rtl="0">
              <a:lnSpc>
                <a:spcPct val="100000"/>
              </a:lnSpc>
              <a:spcBef>
                <a:spcPts val="0"/>
              </a:spcBef>
              <a:spcAft>
                <a:spcPts val="0"/>
              </a:spcAft>
              <a:buClr>
                <a:srgbClr val="000000"/>
              </a:buClr>
              <a:buSzPts val="1800"/>
              <a:buFont typeface="Arial"/>
              <a:buChar char="-"/>
            </a:pPr>
            <a:r>
              <a:rPr lang="fr-FR" sz="1800" b="0" i="0" u="none" strike="noStrike" cap="none">
                <a:solidFill>
                  <a:srgbClr val="800000"/>
                </a:solidFill>
                <a:latin typeface="Gill Sans"/>
                <a:ea typeface="Gill Sans"/>
                <a:cs typeface="Gill Sans"/>
                <a:sym typeface="Gill Sans"/>
              </a:rPr>
              <a:t>Infos Eau			- </a:t>
            </a:r>
            <a:r>
              <a:rPr lang="fr-FR" sz="1800" b="0" i="0" u="none" strike="noStrike" cap="none">
                <a:solidFill>
                  <a:srgbClr val="000000"/>
                </a:solidFill>
                <a:latin typeface="Gill Sans"/>
                <a:ea typeface="Gill Sans"/>
                <a:cs typeface="Gill Sans"/>
                <a:sym typeface="Gill Sans"/>
              </a:rPr>
              <a:t> Présence Réseau RIA (oui/non)</a:t>
            </a:r>
            <a:endParaRPr/>
          </a:p>
          <a:p>
            <a:pPr marL="285750" marR="0" lvl="0" indent="-285750" algn="l" rtl="0">
              <a:lnSpc>
                <a:spcPct val="100000"/>
              </a:lnSpc>
              <a:spcBef>
                <a:spcPts val="0"/>
              </a:spcBef>
              <a:spcAft>
                <a:spcPts val="0"/>
              </a:spcAft>
              <a:buClr>
                <a:srgbClr val="000000"/>
              </a:buClr>
              <a:buSzPts val="1800"/>
              <a:buFont typeface="Arial"/>
              <a:buChar char="-"/>
            </a:pPr>
            <a:r>
              <a:rPr lang="fr-FR" sz="1800" b="0" i="0" u="none" strike="noStrike" cap="none">
                <a:solidFill>
                  <a:srgbClr val="000000"/>
                </a:solidFill>
                <a:latin typeface="Gill Sans"/>
                <a:ea typeface="Gill Sans"/>
                <a:cs typeface="Gill Sans"/>
                <a:sym typeface="Gill Sans"/>
              </a:rPr>
              <a:t>Antiretour			- Pertes et recyclage d’eau</a:t>
            </a:r>
            <a:endParaRPr/>
          </a:p>
          <a:p>
            <a:pPr marL="0" marR="0" lvl="0" indent="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ctr" rtl="0">
              <a:lnSpc>
                <a:spcPct val="150000"/>
              </a:lnSpc>
              <a:spcBef>
                <a:spcPts val="0"/>
              </a:spcBef>
              <a:spcAft>
                <a:spcPts val="0"/>
              </a:spcAft>
              <a:buNone/>
            </a:pPr>
            <a:r>
              <a:rPr lang="fr-FR" sz="1800" b="1" i="0" u="none" strike="noStrike" cap="none">
                <a:solidFill>
                  <a:srgbClr val="000000"/>
                </a:solidFill>
                <a:highlight>
                  <a:srgbClr val="C0C0C0"/>
                </a:highlight>
                <a:latin typeface="Gill Sans"/>
                <a:ea typeface="Gill Sans"/>
                <a:cs typeface="Gill Sans"/>
                <a:sym typeface="Gill Sans"/>
              </a:rPr>
              <a:t> REJETS</a:t>
            </a:r>
            <a:r>
              <a:rPr lang="fr-FR" sz="1800" b="1" i="0" u="none" strike="noStrike" cap="none">
                <a:solidFill>
                  <a:srgbClr val="C0C0C0"/>
                </a:solidFill>
                <a:highlight>
                  <a:srgbClr val="C0C0C0"/>
                </a:highlight>
                <a:latin typeface="Gill Sans"/>
                <a:ea typeface="Gill Sans"/>
                <a:cs typeface="Gill Sans"/>
                <a:sym typeface="Gill Sans"/>
              </a:rPr>
              <a:t>E</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Type réseau public (unitaire - séparatif)</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Nombre point rejet EP (Eaux Pluviales)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Nombre point rejet EU (Eaux Usées)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Nombre point rejet EUnd (Eaux Usées non domestiques)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Séparation des réseaux EU et EUnd (conformité,…)</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Dispositif de traitement EUnd et EP : </a:t>
            </a:r>
            <a:endParaRPr/>
          </a:p>
          <a:p>
            <a:pPr marL="89916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type d’ouvrage (séparateur hydrocarbures, séparateurs à graisses, bassin tampon, autres,…) </a:t>
            </a:r>
            <a:endParaRPr/>
          </a:p>
          <a:p>
            <a:pPr marL="89916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dimensionnement</a:t>
            </a:r>
            <a:endParaRPr/>
          </a:p>
          <a:p>
            <a:pPr marL="89916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conformité, </a:t>
            </a:r>
            <a:endParaRPr/>
          </a:p>
          <a:p>
            <a:pPr marL="89916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entretien </a:t>
            </a:r>
            <a:endParaRPr/>
          </a:p>
          <a:p>
            <a:pPr marL="89916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gestion des déchets</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Regard de contrôle :</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présence (oui/non)</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conformité</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Autosurveillance :</a:t>
            </a:r>
            <a:endParaRPr/>
          </a:p>
          <a:p>
            <a:pPr marL="571500" marR="0" lvl="0" indent="32766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établissement soumis à autosureveillance (oui/non), </a:t>
            </a:r>
            <a:endParaRPr/>
          </a:p>
          <a:p>
            <a:pPr marL="89916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type de comptage EUnd, </a:t>
            </a:r>
            <a:endParaRPr/>
          </a:p>
          <a:p>
            <a:pPr marL="89916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paramètres analysés et fréquence</a:t>
            </a:r>
            <a:endParaRPr/>
          </a:p>
          <a:p>
            <a:pPr marL="89916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conformité</a:t>
            </a:r>
            <a:endParaRPr/>
          </a:p>
          <a:p>
            <a:pPr marL="89916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historique sur 5 ans</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Point de prélèvement  pour contrôle rejet Service des eaux : </a:t>
            </a:r>
            <a:endParaRPr/>
          </a:p>
          <a:p>
            <a:pPr marL="89916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type d’analyse (24h00/ponctuel)</a:t>
            </a:r>
            <a:endParaRPr/>
          </a:p>
          <a:p>
            <a:pPr marL="89916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paramètres analysés</a:t>
            </a:r>
            <a:endParaRPr/>
          </a:p>
          <a:p>
            <a:pPr marL="571500" marR="0" lvl="0" indent="32766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fiche de renseignement (prévisite effectuée), </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Analyses (extérieures et Chambéry métropole)</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historique</a:t>
            </a:r>
            <a:endParaRPr/>
          </a:p>
          <a:p>
            <a:pPr marL="89916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type d’analyse (24h00/ponctuel)</a:t>
            </a:r>
            <a:endParaRPr/>
          </a:p>
          <a:p>
            <a:pPr marL="89916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paramètres analysés</a:t>
            </a:r>
            <a:endParaRPr/>
          </a:p>
          <a:p>
            <a:pPr marL="89916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historique sur 5 ans</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Zone de stockage des déchets et ou des produits et réactifs :</a:t>
            </a:r>
            <a:endParaRPr/>
          </a:p>
          <a:p>
            <a:pPr marL="571500" marR="0" lvl="0" indent="32766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conformité</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rétention pour éviter pollution accidentelle,…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ctr" rtl="0">
              <a:lnSpc>
                <a:spcPct val="150000"/>
              </a:lnSpc>
              <a:spcBef>
                <a:spcPts val="0"/>
              </a:spcBef>
              <a:spcAft>
                <a:spcPts val="0"/>
              </a:spcAft>
              <a:buNone/>
            </a:pPr>
            <a:r>
              <a:rPr lang="fr-FR" sz="1800" b="1" i="0" u="none" strike="noStrike" cap="none">
                <a:solidFill>
                  <a:srgbClr val="000000"/>
                </a:solidFill>
                <a:highlight>
                  <a:srgbClr val="C0C0C0"/>
                </a:highlight>
                <a:latin typeface="Gill Sans"/>
                <a:ea typeface="Gill Sans"/>
                <a:cs typeface="Gill Sans"/>
                <a:sym typeface="Gill Sans"/>
              </a:rPr>
              <a:t> CONFORMITE DE L’ETABLISSEMENT</a:t>
            </a:r>
            <a:r>
              <a:rPr lang="fr-FR" sz="1800" b="1" i="0" u="none" strike="noStrike" cap="none">
                <a:solidFill>
                  <a:srgbClr val="C0C0C0"/>
                </a:solidFill>
                <a:highlight>
                  <a:srgbClr val="C0C0C0"/>
                </a:highlight>
                <a:latin typeface="Gill Sans"/>
                <a:ea typeface="Gill Sans"/>
                <a:cs typeface="Gill Sans"/>
                <a:sym typeface="Gill Sans"/>
              </a:rPr>
              <a:t>E</a:t>
            </a:r>
            <a:endParaRPr sz="1800" b="0" i="0" u="none" strike="noStrike" cap="none">
              <a:solidFill>
                <a:srgbClr val="000000"/>
              </a:solidFill>
              <a:latin typeface="Gill Sans"/>
              <a:ea typeface="Gill Sans"/>
              <a:cs typeface="Gill Sans"/>
              <a:sym typeface="Gill Sans"/>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Séparation des réseaux : </a:t>
            </a:r>
            <a:endParaRPr/>
          </a:p>
          <a:p>
            <a:pPr marL="571500" marR="0" lvl="0" indent="32766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EU / EP </a:t>
            </a:r>
            <a:endParaRPr/>
          </a:p>
          <a:p>
            <a:pPr marL="571500" marR="0" lvl="0" indent="32766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Eud / EUnd </a:t>
            </a:r>
            <a:endParaRPr/>
          </a:p>
          <a:p>
            <a:pPr marL="571500" marR="0" lvl="0" indent="32766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EP souillée / EP voirie / EP toiture</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Prétraitement :</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en place / non en place</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adapté /obsolète</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Regard de contrôle :</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en place / non en place</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adapté / non adapté</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Travaux de mise en conformité :</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échéancier</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respect de l’échéancier,…</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Qualité des rejets :</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respect des valeurs limites de rejets</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valeurs autosurveillance</a:t>
            </a:r>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sng" strike="noStrike" cap="none">
                <a:solidFill>
                  <a:srgbClr val="000000"/>
                </a:solidFill>
                <a:latin typeface="Gill Sans"/>
                <a:ea typeface="Gill Sans"/>
                <a:cs typeface="Gill Sans"/>
                <a:sym typeface="Gill Sans"/>
              </a:rPr>
              <a:t>DOCUMENTS TYPES POUVANT ETRE GENERES</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1" i="1" u="none" strike="noStrike" cap="none">
                <a:solidFill>
                  <a:srgbClr val="000000"/>
                </a:solidFill>
                <a:latin typeface="Gill Sans"/>
                <a:ea typeface="Gill Sans"/>
                <a:cs typeface="Gill Sans"/>
                <a:sym typeface="Gill Sans"/>
              </a:rPr>
              <a:t> Annuaire entreprise</a:t>
            </a:r>
            <a:r>
              <a:rPr lang="fr-FR" sz="1800" b="1" i="1" u="none" strike="noStrike" cap="none">
                <a:solidFill>
                  <a:srgbClr val="FFFFFF"/>
                </a:solidFill>
                <a:latin typeface="Gill Sans"/>
                <a:ea typeface="Gill Sans"/>
                <a:cs typeface="Gill Sans"/>
                <a:sym typeface="Gill Sans"/>
              </a:rPr>
              <a:t>u</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Nom de l’entreprise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Adresse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Tél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Fax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Email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Directeur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Contact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1" i="1" u="none" strike="noStrike" cap="none">
                <a:solidFill>
                  <a:srgbClr val="000000"/>
                </a:solidFill>
                <a:latin typeface="Gill Sans"/>
                <a:ea typeface="Gill Sans"/>
                <a:cs typeface="Gill Sans"/>
                <a:sym typeface="Gill Sans"/>
              </a:rPr>
              <a:t> Fiche synthétique renseignement de l’entreprise</a:t>
            </a:r>
            <a:r>
              <a:rPr lang="fr-FR" sz="1800" b="1" i="1" u="none" strike="noStrike" cap="none">
                <a:solidFill>
                  <a:srgbClr val="FFFFFF"/>
                </a:solidFill>
                <a:latin typeface="Gill Sans"/>
                <a:ea typeface="Gill Sans"/>
                <a:cs typeface="Gill Sans"/>
                <a:sym typeface="Gill Sans"/>
              </a:rPr>
              <a:t>u</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Informations générales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Nom de l’entreprise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Adresse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Tél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Fax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Email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Directeur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Contact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activité principale</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activités générant des rejets</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nbre de salariés</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rythme d’activité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Diagnostic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traçage réseau : oui/non</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rapport diagnostic (fiche de synthèse) : oui/non</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autorisation (activité, oui/non)</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convention (oui/non)</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constat de non rejet ⇨ pas d’autorisation nécessaire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Plans des réseaux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échelle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date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format (informatique et/ou papier)</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type : récolement ou schématique suite à traçage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Conformité du site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respect de l’échéancier de travaux</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respect des valeurs limites de rejet</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conformité prétraitement</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conformité regard de contrôle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conformité séparation réseaux EU/EP - Eud/EUnd</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Conventions/Autorisation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convention : date signature, date renouvellement</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arrêté d’autorisation de rejet : type ( simple ou activité), date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50000"/>
              </a:lnSpc>
              <a:spcBef>
                <a:spcPts val="0"/>
              </a:spcBef>
              <a:spcAft>
                <a:spcPts val="0"/>
              </a:spcAft>
              <a:buNone/>
            </a:pPr>
            <a:r>
              <a:rPr lang="fr-FR" sz="1800" b="1" i="0" u="sng" strike="noStrike" cap="none">
                <a:solidFill>
                  <a:srgbClr val="000000"/>
                </a:solidFill>
                <a:latin typeface="Gill Sans"/>
                <a:ea typeface="Gill Sans"/>
                <a:cs typeface="Gill Sans"/>
                <a:sym typeface="Gill Sans"/>
              </a:rPr>
              <a:t>REQUÊTES POSSIBLES (EXEMPLES)</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44958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Localisation d’entreprise (recherche) lors de pollution accidentelle</a:t>
            </a:r>
            <a:r>
              <a:rPr lang="fr-FR" sz="1800" b="1" i="0" u="none" strike="noStrike" cap="none">
                <a:solidFill>
                  <a:srgbClr val="FFFFFF"/>
                </a:solidFill>
                <a:latin typeface="Gill Sans"/>
                <a:ea typeface="Gill Sans"/>
                <a:cs typeface="Gill Sans"/>
                <a:sym typeface="Gill Sans"/>
              </a:rPr>
              <a:t>e</a:t>
            </a:r>
            <a:endParaRPr sz="18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Paramètres en entrée :		</a:t>
            </a:r>
            <a:r>
              <a:rPr lang="fr-FR" sz="1800" b="0" i="0" u="none" strike="noStrike" cap="none">
                <a:solidFill>
                  <a:srgbClr val="000000"/>
                </a:solidFill>
                <a:latin typeface="Gill Sans"/>
                <a:ea typeface="Gill Sans"/>
                <a:cs typeface="Gill Sans"/>
                <a:sym typeface="Gill Sans"/>
              </a:rPr>
              <a:t>Localisation adresse (secteur ZI ou quartier)</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pollution antérieure par polluant similaire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raccordement EP/ EU</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r>
              <a:rPr lang="fr-FR" sz="1800" b="1" i="0" u="none" strike="noStrike" cap="none">
                <a:solidFill>
                  <a:srgbClr val="000000"/>
                </a:solidFill>
                <a:latin typeface="Gill Sans"/>
                <a:ea typeface="Gill Sans"/>
                <a:cs typeface="Gill Sans"/>
                <a:sym typeface="Gill Sans"/>
              </a:rPr>
              <a:t>Résultats : 				</a:t>
            </a:r>
            <a:r>
              <a:rPr lang="fr-FR" sz="1800" b="0" i="0" u="none" strike="noStrike" cap="none">
                <a:solidFill>
                  <a:srgbClr val="000000"/>
                </a:solidFill>
                <a:latin typeface="Gill Sans"/>
                <a:ea typeface="Gill Sans"/>
                <a:cs typeface="Gill Sans"/>
                <a:sym typeface="Gill Sans"/>
              </a:rPr>
              <a:t>Liste d’entreprises localisées dans le secteur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Nom de l’entreprise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prétraitement conforme et non conforme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antériorité pollution (date, type polluant)</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lien avec rapport(s) antérieur(s) pollution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Bilan pollution accidentelle</a:t>
            </a:r>
            <a:r>
              <a:rPr lang="fr-FR" sz="1800" b="1" i="0" u="none" strike="noStrike" cap="none">
                <a:solidFill>
                  <a:srgbClr val="FFFFFF"/>
                </a:solidFill>
                <a:latin typeface="Gill Sans"/>
                <a:ea typeface="Gill Sans"/>
                <a:cs typeface="Gill Sans"/>
                <a:sym typeface="Gill Sans"/>
              </a:rPr>
              <a:t>e</a:t>
            </a: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Paramètres en entrée :		</a:t>
            </a:r>
            <a:r>
              <a:rPr lang="fr-FR" sz="1800" b="0" i="0" u="none" strike="noStrike" cap="none">
                <a:solidFill>
                  <a:srgbClr val="000000"/>
                </a:solidFill>
                <a:latin typeface="Gill Sans"/>
                <a:ea typeface="Gill Sans"/>
                <a:cs typeface="Gill Sans"/>
                <a:sym typeface="Gill Sans"/>
              </a:rPr>
              <a:t>Pollution accidentelle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	origine identifiée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	origine non identifiée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	période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 	type réseau</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r>
              <a:rPr lang="fr-FR" sz="1800" b="1" i="0" u="none" strike="noStrike" cap="none">
                <a:solidFill>
                  <a:srgbClr val="000000"/>
                </a:solidFill>
                <a:latin typeface="Gill Sans"/>
                <a:ea typeface="Gill Sans"/>
                <a:cs typeface="Gill Sans"/>
                <a:sym typeface="Gill Sans"/>
              </a:rPr>
              <a:t>Résultats : 				</a:t>
            </a:r>
            <a:r>
              <a:rPr lang="fr-FR" sz="1800" b="0" i="0" u="none" strike="noStrike" cap="none">
                <a:solidFill>
                  <a:srgbClr val="000000"/>
                </a:solidFill>
                <a:latin typeface="Gill Sans"/>
                <a:ea typeface="Gill Sans"/>
                <a:cs typeface="Gill Sans"/>
                <a:sym typeface="Gill Sans"/>
              </a:rPr>
              <a:t>Nom entreprise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Date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Localisation (commune)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Type de polluant</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Réseau (EP / EU)</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449580" marR="0" lvl="0" indent="44958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Tableau de synthèse : 		</a:t>
            </a:r>
            <a:r>
              <a:rPr lang="fr-FR" sz="1800" b="0" i="0" u="none" strike="noStrike" cap="none">
                <a:solidFill>
                  <a:srgbClr val="000000"/>
                </a:solidFill>
                <a:latin typeface="Gill Sans"/>
                <a:ea typeface="Gill Sans"/>
                <a:cs typeface="Gill Sans"/>
                <a:sym typeface="Gill Sans"/>
              </a:rPr>
              <a:t>Nombre de pollutions accidentelles</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origine identifiée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localisation (commune)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type de polluants</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réseau (EP-EU)</a:t>
            </a:r>
            <a:endParaRPr/>
          </a:p>
          <a:p>
            <a:pPr marL="0" marR="0" lvl="0" indent="44958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44958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Résultats d’analyse</a:t>
            </a:r>
            <a:r>
              <a:rPr lang="fr-FR" sz="1800" b="1" i="0" u="none" strike="noStrike" cap="none">
                <a:solidFill>
                  <a:srgbClr val="FFFFFF"/>
                </a:solidFill>
                <a:latin typeface="Gill Sans"/>
                <a:ea typeface="Gill Sans"/>
                <a:cs typeface="Gill Sans"/>
                <a:sym typeface="Gill Sans"/>
              </a:rPr>
              <a:t>e</a:t>
            </a:r>
            <a:endParaRPr sz="18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Paramètres en entrée :		</a:t>
            </a:r>
            <a:r>
              <a:rPr lang="fr-FR" sz="1800" b="0" i="0" u="none" strike="noStrike" cap="none">
                <a:solidFill>
                  <a:srgbClr val="000000"/>
                </a:solidFill>
                <a:latin typeface="Gill Sans"/>
                <a:ea typeface="Gill Sans"/>
                <a:cs typeface="Gill Sans"/>
                <a:sym typeface="Gill Sans"/>
              </a:rPr>
              <a:t>Nom entreprise (ou numéro identification)</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	type de prétraitement</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période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type (ponctuel, bilan 24h00)</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type de rejet (EP, EU)</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r>
              <a:rPr lang="fr-FR" sz="1800" b="1" i="0" u="none" strike="noStrike" cap="none">
                <a:solidFill>
                  <a:srgbClr val="000000"/>
                </a:solidFill>
                <a:latin typeface="Gill Sans"/>
                <a:ea typeface="Gill Sans"/>
                <a:cs typeface="Gill Sans"/>
                <a:sym typeface="Gill Sans"/>
              </a:rPr>
              <a:t>Résultats : 				</a:t>
            </a:r>
            <a:r>
              <a:rPr lang="fr-FR" sz="1800" b="0" i="0" u="none" strike="noStrike" cap="none">
                <a:solidFill>
                  <a:srgbClr val="000000"/>
                </a:solidFill>
                <a:latin typeface="Gill Sans"/>
                <a:ea typeface="Gill Sans"/>
                <a:cs typeface="Gill Sans"/>
                <a:sym typeface="Gill Sans"/>
              </a:rPr>
              <a:t>Nom entreprise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Date</a:t>
            </a:r>
            <a:endParaRPr/>
          </a:p>
          <a:p>
            <a:pPr marL="26974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Résultats analyse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Conformité des résultats</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Lien avec rapport analyse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Prétraitement en place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Conformité prétraitement</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449580" marR="0" lvl="0" indent="44958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Tableau de synthèse : 		</a:t>
            </a:r>
            <a:r>
              <a:rPr lang="fr-FR" sz="1800" b="0" i="0" u="none" strike="noStrike" cap="none">
                <a:solidFill>
                  <a:srgbClr val="000000"/>
                </a:solidFill>
                <a:latin typeface="Gill Sans"/>
                <a:ea typeface="Gill Sans"/>
                <a:cs typeface="Gill Sans"/>
                <a:sym typeface="Gill Sans"/>
              </a:rPr>
              <a:t>Nombre d’analyse (ponctuel, bilan 24h00)</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résultats conformes</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conformité résultats / % conformité traitement</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Bilan avis sur PC</a:t>
            </a:r>
            <a:r>
              <a:rPr lang="fr-FR" sz="1800" b="1" i="0" u="none" strike="noStrike" cap="none">
                <a:solidFill>
                  <a:srgbClr val="FFFFFF"/>
                </a:solidFill>
                <a:latin typeface="Gill Sans"/>
                <a:ea typeface="Gill Sans"/>
                <a:cs typeface="Gill Sans"/>
                <a:sym typeface="Gill Sans"/>
              </a:rPr>
              <a:t>e</a:t>
            </a:r>
            <a:endParaRPr sz="18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Paramètres en entrée :		</a:t>
            </a:r>
            <a:r>
              <a:rPr lang="fr-FR" sz="1800" b="0" i="0" u="none" strike="noStrike" cap="none">
                <a:solidFill>
                  <a:srgbClr val="000000"/>
                </a:solidFill>
                <a:latin typeface="Gill Sans"/>
                <a:ea typeface="Gill Sans"/>
                <a:cs typeface="Gill Sans"/>
                <a:sym typeface="Gill Sans"/>
              </a:rPr>
              <a:t>Nom entreprise (ou numéro d’identification)</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numéro permis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période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favorable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défavorable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permis modificatif</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449580" marR="0" lvl="0" indent="44958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Résultats : 				</a:t>
            </a:r>
            <a:r>
              <a:rPr lang="fr-FR" sz="1800" b="0" i="0" u="none" strike="noStrike" cap="none">
                <a:solidFill>
                  <a:srgbClr val="000000"/>
                </a:solidFill>
                <a:latin typeface="Gill Sans"/>
                <a:ea typeface="Gill Sans"/>
                <a:cs typeface="Gill Sans"/>
                <a:sym typeface="Gill Sans"/>
              </a:rPr>
              <a:t>Nom entreprise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Date</a:t>
            </a:r>
            <a:endParaRPr/>
          </a:p>
          <a:p>
            <a:pPr marL="26974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Favorable – défavorable</a:t>
            </a:r>
            <a:endParaRPr/>
          </a:p>
          <a:p>
            <a:pPr marL="26974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Premier permis / permis modifié</a:t>
            </a:r>
            <a:endParaRPr/>
          </a:p>
          <a:p>
            <a:pPr marL="26974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449580" marR="0" lvl="0" indent="44958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Tableau de synthèse : 		</a:t>
            </a:r>
            <a:r>
              <a:rPr lang="fr-FR" sz="1800" b="0" i="0" u="none" strike="noStrike" cap="none">
                <a:solidFill>
                  <a:srgbClr val="000000"/>
                </a:solidFill>
                <a:latin typeface="Gill Sans"/>
                <a:ea typeface="Gill Sans"/>
                <a:cs typeface="Gill Sans"/>
                <a:sym typeface="Gill Sans"/>
              </a:rPr>
              <a:t>Nombre d’avis (favorable défavorable)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favorable – défavorable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localisation commune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défavorable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permis modif suite défavorable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sng" strike="noStrike" cap="none">
                <a:solidFill>
                  <a:srgbClr val="000000"/>
                </a:solidFill>
                <a:latin typeface="Gill Sans"/>
                <a:ea typeface="Gill Sans"/>
                <a:cs typeface="Gill Sans"/>
                <a:sym typeface="Gill Sans"/>
              </a:rPr>
              <a:t>PIÈCES JOINTES</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Courriers (envoyés et reçu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Mail (suivi de dossier, problème,…)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Compte rendu réunion</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Avis sur PC</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Rapport service collecte (pollution, inspection réseaux,…)</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Photos et rapport</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Plans réseaux EU - EP – AEP</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Fiches techniques des ouvrages de traitements des rejets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Fiche sécurité produits et réactifs utilisés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Bordereau suivi de déchets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Documents et déclaration/autorisation ICPE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Analyse autosurveillance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Analyses extérieures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Contrat de maintenance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Etudes antérieures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Fiche de prélèvement </a:t>
            </a:r>
            <a:endParaRPr/>
          </a:p>
          <a:p>
            <a:pPr marL="0" marR="0" lvl="0" indent="0" algn="just" rtl="0">
              <a:lnSpc>
                <a:spcPct val="100000"/>
              </a:lnSpc>
              <a:spcBef>
                <a:spcPts val="0"/>
              </a:spcBef>
              <a:spcAft>
                <a:spcPts val="0"/>
              </a:spcAft>
              <a:buNone/>
            </a:pPr>
            <a:endParaRPr sz="1100" b="0"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457200" marR="0" lvl="0" indent="-228600" algn="l" rtl="0">
              <a:lnSpc>
                <a:spcPct val="115000"/>
              </a:lnSpc>
              <a:spcBef>
                <a:spcPts val="0"/>
              </a:spcBef>
              <a:spcAft>
                <a:spcPts val="0"/>
              </a:spcAft>
              <a:buClr>
                <a:schemeClr val="dk1"/>
              </a:buClr>
              <a:buSzPts val="1500"/>
              <a:buFont typeface="Century Gothic"/>
              <a:buNone/>
            </a:pPr>
            <a:endParaRPr sz="1500" b="0" i="0" u="none" strike="noStrike" cap="none">
              <a:solidFill>
                <a:schemeClr val="dk1"/>
              </a:solidFill>
              <a:latin typeface="Century Gothic"/>
              <a:ea typeface="Century Gothic"/>
              <a:cs typeface="Century Gothic"/>
              <a:sym typeface="Century Gothic"/>
            </a:endParaRPr>
          </a:p>
          <a:p>
            <a:pPr marL="45720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45720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entury Gothic"/>
              <a:ea typeface="Century Gothic"/>
              <a:cs typeface="Century Gothic"/>
              <a:sym typeface="Century Gothic"/>
            </a:endParaRPr>
          </a:p>
        </p:txBody>
      </p:sp>
      <p:sp>
        <p:nvSpPr>
          <p:cNvPr id="246" name="Google Shape;246;p36"/>
          <p:cNvSpPr txBox="1"/>
          <p:nvPr/>
        </p:nvSpPr>
        <p:spPr>
          <a:xfrm>
            <a:off x="9036575" y="6427675"/>
            <a:ext cx="3063900" cy="415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fr-FR" sz="1500" b="0" i="0" u="none" strike="noStrike" cap="none">
                <a:solidFill>
                  <a:schemeClr val="dk1"/>
                </a:solidFill>
                <a:latin typeface="Century Gothic"/>
                <a:ea typeface="Century Gothic"/>
                <a:cs typeface="Century Gothic"/>
                <a:sym typeface="Century Gothic"/>
              </a:rPr>
              <a:t>Source photos et texte : Veolia</a:t>
            </a:r>
            <a:endParaRPr sz="15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7"/>
          <p:cNvSpPr txBox="1">
            <a:spLocks noGrp="1"/>
          </p:cNvSpPr>
          <p:nvPr>
            <p:ph type="title"/>
          </p:nvPr>
        </p:nvSpPr>
        <p:spPr>
          <a:xfrm>
            <a:off x="708211" y="1413231"/>
            <a:ext cx="11017623" cy="7810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A2E87"/>
              </a:buClr>
              <a:buSzPts val="3200"/>
              <a:buFont typeface="Century Gothic"/>
              <a:buNone/>
            </a:pPr>
            <a:r>
              <a:rPr lang="fr-FR"/>
              <a:t>Champ de Données</a:t>
            </a:r>
            <a:endParaRPr/>
          </a:p>
        </p:txBody>
      </p:sp>
      <p:sp>
        <p:nvSpPr>
          <p:cNvPr id="252" name="Google Shape;252;p37"/>
          <p:cNvSpPr txBox="1"/>
          <p:nvPr/>
        </p:nvSpPr>
        <p:spPr>
          <a:xfrm>
            <a:off x="466166" y="2016475"/>
            <a:ext cx="8766000" cy="4411200"/>
          </a:xfrm>
          <a:prstGeom prst="rect">
            <a:avLst/>
          </a:prstGeom>
          <a:noFill/>
          <a:ln>
            <a:noFill/>
          </a:ln>
        </p:spPr>
        <p:txBody>
          <a:bodyPr spcFirstLastPara="1" wrap="square" lIns="91425" tIns="91425" rIns="91425" bIns="91425" anchor="t" anchorCtr="0">
            <a:noAutofit/>
          </a:bodyPr>
          <a:lstStyle/>
          <a:p>
            <a:pPr marL="0" marR="0" lvl="0" indent="0" algn="ctr" rtl="0">
              <a:lnSpc>
                <a:spcPct val="150000"/>
              </a:lnSpc>
              <a:spcBef>
                <a:spcPts val="0"/>
              </a:spcBef>
              <a:spcAft>
                <a:spcPts val="0"/>
              </a:spcAft>
              <a:buNone/>
            </a:pPr>
            <a:r>
              <a:rPr lang="fr-FR" sz="1800" b="1" i="0" u="none" strike="noStrike" cap="none">
                <a:solidFill>
                  <a:srgbClr val="000000"/>
                </a:solidFill>
                <a:highlight>
                  <a:srgbClr val="C0C0C0"/>
                </a:highlight>
                <a:latin typeface="Gill Sans"/>
                <a:ea typeface="Gill Sans"/>
                <a:cs typeface="Gill Sans"/>
                <a:sym typeface="Gill Sans"/>
              </a:rPr>
              <a:t>REJETS</a:t>
            </a:r>
            <a:r>
              <a:rPr lang="fr-FR" sz="1800" b="1" i="0" u="none" strike="noStrike" cap="none">
                <a:solidFill>
                  <a:srgbClr val="C0C0C0"/>
                </a:solidFill>
                <a:highlight>
                  <a:srgbClr val="C0C0C0"/>
                </a:highlight>
                <a:latin typeface="Gill Sans"/>
                <a:ea typeface="Gill Sans"/>
                <a:cs typeface="Gill Sans"/>
                <a:sym typeface="Gill Sans"/>
              </a:rPr>
              <a:t>E</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Type réseau public (unitaire - séparatif) 	- Nombre point rejet EP (Eaux Pluviales)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Nombre point rejet EU (Eaux Usées)	- Nombre point rejet EUnd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Séparation des réseaux EU et EUnd (conformité,…)</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Dispositif de traitement EUnd et EP : </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Regard de contrôle :</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Autosurveillance :</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Point de prélèvement  pour contrôle rejet Service des eaux : </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Analyses (extérieures et Chambéry métropole)</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Zone de stockage des déchets et ou des produits et réactifs :</a:t>
            </a:r>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sng" strike="noStrike" cap="none">
                <a:solidFill>
                  <a:srgbClr val="000000"/>
                </a:solidFill>
                <a:latin typeface="Gill Sans"/>
                <a:ea typeface="Gill Sans"/>
                <a:cs typeface="Gill Sans"/>
                <a:sym typeface="Gill Sans"/>
              </a:rPr>
              <a:t>DOCUMENTS TYPES POUVANT ETRE GENERES</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1" i="1" u="none" strike="noStrike" cap="none">
                <a:solidFill>
                  <a:srgbClr val="000000"/>
                </a:solidFill>
                <a:latin typeface="Gill Sans"/>
                <a:ea typeface="Gill Sans"/>
                <a:cs typeface="Gill Sans"/>
                <a:sym typeface="Gill Sans"/>
              </a:rPr>
              <a:t> Annuaire entreprise</a:t>
            </a:r>
            <a:r>
              <a:rPr lang="fr-FR" sz="1800" b="1" i="1" u="none" strike="noStrike" cap="none">
                <a:solidFill>
                  <a:srgbClr val="FFFFFF"/>
                </a:solidFill>
                <a:latin typeface="Gill Sans"/>
                <a:ea typeface="Gill Sans"/>
                <a:cs typeface="Gill Sans"/>
                <a:sym typeface="Gill Sans"/>
              </a:rPr>
              <a:t>u</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Nom de l’entreprise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Adresse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Tél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Fax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Email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Directeur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Contact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1" i="1" u="none" strike="noStrike" cap="none">
                <a:solidFill>
                  <a:srgbClr val="000000"/>
                </a:solidFill>
                <a:latin typeface="Gill Sans"/>
                <a:ea typeface="Gill Sans"/>
                <a:cs typeface="Gill Sans"/>
                <a:sym typeface="Gill Sans"/>
              </a:rPr>
              <a:t> Fiche synthétique renseignement de l’entreprise</a:t>
            </a:r>
            <a:r>
              <a:rPr lang="fr-FR" sz="1800" b="1" i="1" u="none" strike="noStrike" cap="none">
                <a:solidFill>
                  <a:srgbClr val="FFFFFF"/>
                </a:solidFill>
                <a:latin typeface="Gill Sans"/>
                <a:ea typeface="Gill Sans"/>
                <a:cs typeface="Gill Sans"/>
                <a:sym typeface="Gill Sans"/>
              </a:rPr>
              <a:t>u</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Informations générales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Nom de l’entreprise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Adresse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Tél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Fax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Email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Directeur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Contact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activité principale</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activités générant des rejets</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nbre de salariés</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rythme d’activité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Diagnostic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traçage réseau : oui/non</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rapport diagnostic (fiche de synthèse) : oui/non</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autorisation (activité, oui/non)</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convention (oui/non)</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constat de non rejet ⇨ pas d’autorisation nécessaire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Plans des réseaux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échelle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date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format (informatique et/ou papier)</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type : récolement ou schématique suite à traçage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Conformité du site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respect de l’échéancier de travaux</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respect des valeurs limites de rejet</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conformité prétraitement</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conformité regard de contrôle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conformité séparation réseaux EU/EP - Eud/EUnd</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Conventions/Autorisation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convention : date signature, date renouvellement</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arrêté d’autorisation de rejet : type ( simple ou activité), date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50000"/>
              </a:lnSpc>
              <a:spcBef>
                <a:spcPts val="0"/>
              </a:spcBef>
              <a:spcAft>
                <a:spcPts val="0"/>
              </a:spcAft>
              <a:buNone/>
            </a:pPr>
            <a:r>
              <a:rPr lang="fr-FR" sz="1800" b="1" i="0" u="sng" strike="noStrike" cap="none">
                <a:solidFill>
                  <a:srgbClr val="000000"/>
                </a:solidFill>
                <a:latin typeface="Gill Sans"/>
                <a:ea typeface="Gill Sans"/>
                <a:cs typeface="Gill Sans"/>
                <a:sym typeface="Gill Sans"/>
              </a:rPr>
              <a:t>REQUÊTES POSSIBLES (EXEMPLES)</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44958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Localisation d’entreprise (recherche) lors de pollution accidentelle</a:t>
            </a:r>
            <a:r>
              <a:rPr lang="fr-FR" sz="1800" b="1" i="0" u="none" strike="noStrike" cap="none">
                <a:solidFill>
                  <a:srgbClr val="FFFFFF"/>
                </a:solidFill>
                <a:latin typeface="Gill Sans"/>
                <a:ea typeface="Gill Sans"/>
                <a:cs typeface="Gill Sans"/>
                <a:sym typeface="Gill Sans"/>
              </a:rPr>
              <a:t>e</a:t>
            </a:r>
            <a:endParaRPr sz="18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Paramètres en entrée :		</a:t>
            </a:r>
            <a:r>
              <a:rPr lang="fr-FR" sz="1800" b="0" i="0" u="none" strike="noStrike" cap="none">
                <a:solidFill>
                  <a:srgbClr val="000000"/>
                </a:solidFill>
                <a:latin typeface="Gill Sans"/>
                <a:ea typeface="Gill Sans"/>
                <a:cs typeface="Gill Sans"/>
                <a:sym typeface="Gill Sans"/>
              </a:rPr>
              <a:t>Localisation adresse (secteur ZI ou quartier)</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pollution antérieure par polluant similaire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raccordement EP/ EU</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r>
              <a:rPr lang="fr-FR" sz="1800" b="1" i="0" u="none" strike="noStrike" cap="none">
                <a:solidFill>
                  <a:srgbClr val="000000"/>
                </a:solidFill>
                <a:latin typeface="Gill Sans"/>
                <a:ea typeface="Gill Sans"/>
                <a:cs typeface="Gill Sans"/>
                <a:sym typeface="Gill Sans"/>
              </a:rPr>
              <a:t>Résultats : 				</a:t>
            </a:r>
            <a:r>
              <a:rPr lang="fr-FR" sz="1800" b="0" i="0" u="none" strike="noStrike" cap="none">
                <a:solidFill>
                  <a:srgbClr val="000000"/>
                </a:solidFill>
                <a:latin typeface="Gill Sans"/>
                <a:ea typeface="Gill Sans"/>
                <a:cs typeface="Gill Sans"/>
                <a:sym typeface="Gill Sans"/>
              </a:rPr>
              <a:t>Liste d’entreprises localisées dans le secteur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Nom de l’entreprise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prétraitement conforme et non conforme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antériorité pollution (date, type polluant)</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lien avec rapport(s) antérieur(s) pollution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Bilan pollution accidentelle</a:t>
            </a:r>
            <a:r>
              <a:rPr lang="fr-FR" sz="1800" b="1" i="0" u="none" strike="noStrike" cap="none">
                <a:solidFill>
                  <a:srgbClr val="FFFFFF"/>
                </a:solidFill>
                <a:latin typeface="Gill Sans"/>
                <a:ea typeface="Gill Sans"/>
                <a:cs typeface="Gill Sans"/>
                <a:sym typeface="Gill Sans"/>
              </a:rPr>
              <a:t>e</a:t>
            </a: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Paramètres en entrée :		</a:t>
            </a:r>
            <a:r>
              <a:rPr lang="fr-FR" sz="1800" b="0" i="0" u="none" strike="noStrike" cap="none">
                <a:solidFill>
                  <a:srgbClr val="000000"/>
                </a:solidFill>
                <a:latin typeface="Gill Sans"/>
                <a:ea typeface="Gill Sans"/>
                <a:cs typeface="Gill Sans"/>
                <a:sym typeface="Gill Sans"/>
              </a:rPr>
              <a:t>Pollution accidentelle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	origine identifiée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	origine non identifiée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	période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 	type réseau</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r>
              <a:rPr lang="fr-FR" sz="1800" b="1" i="0" u="none" strike="noStrike" cap="none">
                <a:solidFill>
                  <a:srgbClr val="000000"/>
                </a:solidFill>
                <a:latin typeface="Gill Sans"/>
                <a:ea typeface="Gill Sans"/>
                <a:cs typeface="Gill Sans"/>
                <a:sym typeface="Gill Sans"/>
              </a:rPr>
              <a:t>Résultats : 				</a:t>
            </a:r>
            <a:r>
              <a:rPr lang="fr-FR" sz="1800" b="0" i="0" u="none" strike="noStrike" cap="none">
                <a:solidFill>
                  <a:srgbClr val="000000"/>
                </a:solidFill>
                <a:latin typeface="Gill Sans"/>
                <a:ea typeface="Gill Sans"/>
                <a:cs typeface="Gill Sans"/>
                <a:sym typeface="Gill Sans"/>
              </a:rPr>
              <a:t>Nom entreprise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Date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Localisation (commune)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Type de polluant</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Réseau (EP / EU)</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449580" marR="0" lvl="0" indent="44958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Tableau de synthèse : 		</a:t>
            </a:r>
            <a:r>
              <a:rPr lang="fr-FR" sz="1800" b="0" i="0" u="none" strike="noStrike" cap="none">
                <a:solidFill>
                  <a:srgbClr val="000000"/>
                </a:solidFill>
                <a:latin typeface="Gill Sans"/>
                <a:ea typeface="Gill Sans"/>
                <a:cs typeface="Gill Sans"/>
                <a:sym typeface="Gill Sans"/>
              </a:rPr>
              <a:t>Nombre de pollutions accidentelles</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origine identifiée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localisation (commune)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type de polluants</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réseau (EP-EU)</a:t>
            </a:r>
            <a:endParaRPr/>
          </a:p>
          <a:p>
            <a:pPr marL="0" marR="0" lvl="0" indent="44958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44958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Résultats d’analyse</a:t>
            </a:r>
            <a:r>
              <a:rPr lang="fr-FR" sz="1800" b="1" i="0" u="none" strike="noStrike" cap="none">
                <a:solidFill>
                  <a:srgbClr val="FFFFFF"/>
                </a:solidFill>
                <a:latin typeface="Gill Sans"/>
                <a:ea typeface="Gill Sans"/>
                <a:cs typeface="Gill Sans"/>
                <a:sym typeface="Gill Sans"/>
              </a:rPr>
              <a:t>e</a:t>
            </a:r>
            <a:endParaRPr sz="18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Paramètres en entrée :		</a:t>
            </a:r>
            <a:r>
              <a:rPr lang="fr-FR" sz="1800" b="0" i="0" u="none" strike="noStrike" cap="none">
                <a:solidFill>
                  <a:srgbClr val="000000"/>
                </a:solidFill>
                <a:latin typeface="Gill Sans"/>
                <a:ea typeface="Gill Sans"/>
                <a:cs typeface="Gill Sans"/>
                <a:sym typeface="Gill Sans"/>
              </a:rPr>
              <a:t>Nom entreprise (ou numéro identification)</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	type de prétraitement</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période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type (ponctuel, bilan 24h00)</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type de rejet (EP, EU)</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r>
              <a:rPr lang="fr-FR" sz="1800" b="1" i="0" u="none" strike="noStrike" cap="none">
                <a:solidFill>
                  <a:srgbClr val="000000"/>
                </a:solidFill>
                <a:latin typeface="Gill Sans"/>
                <a:ea typeface="Gill Sans"/>
                <a:cs typeface="Gill Sans"/>
                <a:sym typeface="Gill Sans"/>
              </a:rPr>
              <a:t>Résultats : 				</a:t>
            </a:r>
            <a:r>
              <a:rPr lang="fr-FR" sz="1800" b="0" i="0" u="none" strike="noStrike" cap="none">
                <a:solidFill>
                  <a:srgbClr val="000000"/>
                </a:solidFill>
                <a:latin typeface="Gill Sans"/>
                <a:ea typeface="Gill Sans"/>
                <a:cs typeface="Gill Sans"/>
                <a:sym typeface="Gill Sans"/>
              </a:rPr>
              <a:t>Nom entreprise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Date</a:t>
            </a:r>
            <a:endParaRPr/>
          </a:p>
          <a:p>
            <a:pPr marL="26974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Résultats analyse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Conformité des résultats</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Lien avec rapport analyse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Prétraitement en place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Conformité prétraitement</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449580" marR="0" lvl="0" indent="44958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Tableau de synthèse : 		</a:t>
            </a:r>
            <a:r>
              <a:rPr lang="fr-FR" sz="1800" b="0" i="0" u="none" strike="noStrike" cap="none">
                <a:solidFill>
                  <a:srgbClr val="000000"/>
                </a:solidFill>
                <a:latin typeface="Gill Sans"/>
                <a:ea typeface="Gill Sans"/>
                <a:cs typeface="Gill Sans"/>
                <a:sym typeface="Gill Sans"/>
              </a:rPr>
              <a:t>Nombre d’analyse (ponctuel, bilan 24h00)</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résultats conformes</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conformité résultats / % conformité traitement</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Bilan avis sur PC</a:t>
            </a:r>
            <a:r>
              <a:rPr lang="fr-FR" sz="1800" b="1" i="0" u="none" strike="noStrike" cap="none">
                <a:solidFill>
                  <a:srgbClr val="FFFFFF"/>
                </a:solidFill>
                <a:latin typeface="Gill Sans"/>
                <a:ea typeface="Gill Sans"/>
                <a:cs typeface="Gill Sans"/>
                <a:sym typeface="Gill Sans"/>
              </a:rPr>
              <a:t>e</a:t>
            </a:r>
            <a:endParaRPr sz="18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Paramètres en entrée :		</a:t>
            </a:r>
            <a:r>
              <a:rPr lang="fr-FR" sz="1800" b="0" i="0" u="none" strike="noStrike" cap="none">
                <a:solidFill>
                  <a:srgbClr val="000000"/>
                </a:solidFill>
                <a:latin typeface="Gill Sans"/>
                <a:ea typeface="Gill Sans"/>
                <a:cs typeface="Gill Sans"/>
                <a:sym typeface="Gill Sans"/>
              </a:rPr>
              <a:t>Nom entreprise (ou numéro d’identification)</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numéro permis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période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favorable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défavorable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permis modificatif</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449580" marR="0" lvl="0" indent="44958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Résultats : 				</a:t>
            </a:r>
            <a:r>
              <a:rPr lang="fr-FR" sz="1800" b="0" i="0" u="none" strike="noStrike" cap="none">
                <a:solidFill>
                  <a:srgbClr val="000000"/>
                </a:solidFill>
                <a:latin typeface="Gill Sans"/>
                <a:ea typeface="Gill Sans"/>
                <a:cs typeface="Gill Sans"/>
                <a:sym typeface="Gill Sans"/>
              </a:rPr>
              <a:t>Nom entreprise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Date</a:t>
            </a:r>
            <a:endParaRPr/>
          </a:p>
          <a:p>
            <a:pPr marL="26974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Favorable – défavorable</a:t>
            </a:r>
            <a:endParaRPr/>
          </a:p>
          <a:p>
            <a:pPr marL="26974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Premier permis / permis modifié</a:t>
            </a:r>
            <a:endParaRPr/>
          </a:p>
          <a:p>
            <a:pPr marL="26974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449580" marR="0" lvl="0" indent="44958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Tableau de synthèse : 		</a:t>
            </a:r>
            <a:r>
              <a:rPr lang="fr-FR" sz="1800" b="0" i="0" u="none" strike="noStrike" cap="none">
                <a:solidFill>
                  <a:srgbClr val="000000"/>
                </a:solidFill>
                <a:latin typeface="Gill Sans"/>
                <a:ea typeface="Gill Sans"/>
                <a:cs typeface="Gill Sans"/>
                <a:sym typeface="Gill Sans"/>
              </a:rPr>
              <a:t>Nombre d’avis (favorable défavorable)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favorable – défavorable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localisation commune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défavorable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permis modif suite défavorable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sng" strike="noStrike" cap="none">
                <a:solidFill>
                  <a:srgbClr val="000000"/>
                </a:solidFill>
                <a:latin typeface="Gill Sans"/>
                <a:ea typeface="Gill Sans"/>
                <a:cs typeface="Gill Sans"/>
                <a:sym typeface="Gill Sans"/>
              </a:rPr>
              <a:t>PIÈCES JOINTES</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Courriers (envoyés et reçu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Mail (suivi de dossier, problème,…)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Compte rendu réunion</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Avis sur PC</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Rapport service collecte (pollution, inspection réseaux,…)</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Photos et rapport</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Plans réseaux EU - EP – AEP</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Fiches techniques des ouvrages de traitements des rejets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Fiche sécurité produits et réactifs utilisés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Bordereau suivi de déchets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Documents et déclaration/autorisation ICPE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Analyse autosurveillance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Analyses extérieures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Contrat de maintenance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Etudes antérieures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Fiche de prélèvement </a:t>
            </a:r>
            <a:endParaRPr/>
          </a:p>
          <a:p>
            <a:pPr marL="0" marR="0" lvl="0" indent="0" algn="just" rtl="0">
              <a:lnSpc>
                <a:spcPct val="100000"/>
              </a:lnSpc>
              <a:spcBef>
                <a:spcPts val="0"/>
              </a:spcBef>
              <a:spcAft>
                <a:spcPts val="0"/>
              </a:spcAft>
              <a:buNone/>
            </a:pPr>
            <a:endParaRPr sz="1100" b="0"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457200" marR="0" lvl="0" indent="-228600" algn="l" rtl="0">
              <a:lnSpc>
                <a:spcPct val="115000"/>
              </a:lnSpc>
              <a:spcBef>
                <a:spcPts val="0"/>
              </a:spcBef>
              <a:spcAft>
                <a:spcPts val="0"/>
              </a:spcAft>
              <a:buClr>
                <a:schemeClr val="dk1"/>
              </a:buClr>
              <a:buSzPts val="1500"/>
              <a:buFont typeface="Century Gothic"/>
              <a:buNone/>
            </a:pPr>
            <a:endParaRPr sz="1500" b="0" i="0" u="none" strike="noStrike" cap="none">
              <a:solidFill>
                <a:schemeClr val="dk1"/>
              </a:solidFill>
              <a:latin typeface="Century Gothic"/>
              <a:ea typeface="Century Gothic"/>
              <a:cs typeface="Century Gothic"/>
              <a:sym typeface="Century Gothic"/>
            </a:endParaRPr>
          </a:p>
          <a:p>
            <a:pPr marL="45720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45720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9BD2E-852B-E9BE-FB14-E942AAEADED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7E0CED9-655D-650F-3677-62F9B5707540}"/>
              </a:ext>
            </a:extLst>
          </p:cNvPr>
          <p:cNvSpPr>
            <a:spLocks noGrp="1"/>
          </p:cNvSpPr>
          <p:nvPr>
            <p:ph type="title"/>
          </p:nvPr>
        </p:nvSpPr>
        <p:spPr/>
        <p:txBody>
          <a:bodyPr/>
          <a:lstStyle/>
          <a:p>
            <a:r>
              <a:rPr lang="fr-FR" cap="all" dirty="0"/>
              <a:t>Tour de table – actualités - 2</a:t>
            </a:r>
          </a:p>
        </p:txBody>
      </p:sp>
      <p:sp>
        <p:nvSpPr>
          <p:cNvPr id="3" name="Espace réservé du contenu 2">
            <a:extLst>
              <a:ext uri="{FF2B5EF4-FFF2-40B4-BE49-F238E27FC236}">
                <a16:creationId xmlns:a16="http://schemas.microsoft.com/office/drawing/2014/main" id="{BBAB41FB-E9B2-68CF-C54D-0DE73F154A65}"/>
              </a:ext>
            </a:extLst>
          </p:cNvPr>
          <p:cNvSpPr>
            <a:spLocks noGrp="1"/>
          </p:cNvSpPr>
          <p:nvPr>
            <p:ph idx="1"/>
          </p:nvPr>
        </p:nvSpPr>
        <p:spPr>
          <a:xfrm>
            <a:off x="708211" y="2102089"/>
            <a:ext cx="11017623" cy="4086001"/>
          </a:xfrm>
        </p:spPr>
        <p:txBody>
          <a:bodyPr numCol="1">
            <a:noAutofit/>
          </a:bodyPr>
          <a:lstStyle/>
          <a:p>
            <a:pPr>
              <a:spcBef>
                <a:spcPts val="600"/>
              </a:spcBef>
              <a:spcAft>
                <a:spcPts val="300"/>
              </a:spcAft>
              <a:buClr>
                <a:srgbClr val="00FFB3"/>
              </a:buClr>
            </a:pPr>
            <a:r>
              <a:rPr lang="fr-FR" sz="1600" dirty="0"/>
              <a:t>Rumilly : Coraline travaille sur END et  PGSSE nouvellement – un lien intéressant pour la CONF?</a:t>
            </a:r>
          </a:p>
          <a:p>
            <a:pPr>
              <a:spcBef>
                <a:spcPts val="600"/>
              </a:spcBef>
              <a:spcAft>
                <a:spcPts val="300"/>
              </a:spcAft>
              <a:buClr>
                <a:srgbClr val="00FFB3"/>
              </a:buClr>
            </a:pPr>
            <a:r>
              <a:rPr lang="fr-FR" sz="1600" dirty="0"/>
              <a:t>CC Saint-Marcellin Vercors Isère : END est intégré chez eux pas un service – laiterie Ok – travail sur regard de contrôle Type – (fiche Chambéry jointe au CR)</a:t>
            </a:r>
          </a:p>
          <a:p>
            <a:pPr>
              <a:spcBef>
                <a:spcPts val="600"/>
              </a:spcBef>
              <a:spcAft>
                <a:spcPts val="300"/>
              </a:spcAft>
              <a:buClr>
                <a:srgbClr val="00FFB3"/>
              </a:buClr>
            </a:pPr>
            <a:r>
              <a:rPr lang="fr-FR" sz="1600" dirty="0"/>
              <a:t>Valence Romans Agglo : Ok – formation était top et encore merci à eux pour l’accueil.</a:t>
            </a:r>
          </a:p>
          <a:p>
            <a:pPr>
              <a:spcBef>
                <a:spcPts val="600"/>
              </a:spcBef>
              <a:spcAft>
                <a:spcPts val="300"/>
              </a:spcAft>
              <a:buClr>
                <a:srgbClr val="00FFB3"/>
              </a:buClr>
            </a:pPr>
            <a:r>
              <a:rPr lang="fr-FR" sz="1600" dirty="0"/>
              <a:t>Suez Eau France Auvergne Rhône Alpes : Retour REX sur brasserie a discuter pour conf.</a:t>
            </a:r>
          </a:p>
          <a:p>
            <a:pPr>
              <a:spcBef>
                <a:spcPts val="600"/>
              </a:spcBef>
              <a:spcAft>
                <a:spcPts val="300"/>
              </a:spcAft>
              <a:buClr>
                <a:srgbClr val="00FFB3"/>
              </a:buClr>
            </a:pPr>
            <a:r>
              <a:rPr lang="fr-FR" sz="1600" dirty="0"/>
              <a:t>Métropole de Lyon : Actualité porte sur </a:t>
            </a:r>
            <a:r>
              <a:rPr lang="fr-FR" sz="1600" dirty="0" err="1"/>
              <a:t>revision</a:t>
            </a:r>
            <a:r>
              <a:rPr lang="fr-FR" sz="1600" dirty="0"/>
              <a:t> du prix Eau (12 m3 premier gratuit et progressivité y compris en END – </a:t>
            </a:r>
            <a:r>
              <a:rPr lang="fr-FR" sz="1600" dirty="0" err="1"/>
              <a:t>Revision</a:t>
            </a:r>
            <a:r>
              <a:rPr lang="fr-FR" sz="1600" dirty="0"/>
              <a:t> </a:t>
            </a:r>
            <a:r>
              <a:rPr lang="fr-FR" sz="1600" dirty="0" err="1"/>
              <a:t>reglement</a:t>
            </a:r>
            <a:r>
              <a:rPr lang="fr-FR" sz="1600" dirty="0"/>
              <a:t> –Majoration Toxique- Analyse renforcé sur 24 125 </a:t>
            </a:r>
            <a:r>
              <a:rPr lang="fr-FR" sz="1600" dirty="0" err="1"/>
              <a:t>molecules</a:t>
            </a:r>
            <a:endParaRPr lang="fr-FR" sz="1600" dirty="0"/>
          </a:p>
          <a:p>
            <a:pPr>
              <a:spcBef>
                <a:spcPts val="600"/>
              </a:spcBef>
              <a:spcAft>
                <a:spcPts val="300"/>
              </a:spcAft>
              <a:buClr>
                <a:srgbClr val="00FFB3"/>
              </a:buClr>
            </a:pPr>
            <a:r>
              <a:rPr lang="fr-FR" sz="1600" dirty="0" err="1"/>
              <a:t>Ascomade</a:t>
            </a:r>
            <a:r>
              <a:rPr lang="fr-FR" sz="1600" dirty="0"/>
              <a:t> : Intervention à venir sur l’aspect règlementaire</a:t>
            </a:r>
          </a:p>
          <a:p>
            <a:pPr>
              <a:spcBef>
                <a:spcPts val="600"/>
              </a:spcBef>
              <a:spcAft>
                <a:spcPts val="300"/>
              </a:spcAft>
              <a:buClr>
                <a:srgbClr val="00FFB3"/>
              </a:buClr>
            </a:pPr>
            <a:r>
              <a:rPr lang="fr-FR" sz="1600" dirty="0"/>
              <a:t>CC du Pays de l'Arbresle : Mathieu nous rejoint à midi.</a:t>
            </a:r>
          </a:p>
          <a:p>
            <a:pPr>
              <a:spcBef>
                <a:spcPts val="600"/>
              </a:spcBef>
              <a:spcAft>
                <a:spcPts val="300"/>
              </a:spcAft>
              <a:buClr>
                <a:srgbClr val="00FFB3"/>
              </a:buClr>
            </a:pPr>
            <a:endParaRPr lang="fr-FR" sz="1600" dirty="0"/>
          </a:p>
        </p:txBody>
      </p:sp>
    </p:spTree>
    <p:extLst>
      <p:ext uri="{BB962C8B-B14F-4D97-AF65-F5344CB8AC3E}">
        <p14:creationId xmlns:p14="http://schemas.microsoft.com/office/powerpoint/2010/main" val="5457495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8"/>
          <p:cNvSpPr txBox="1">
            <a:spLocks noGrp="1"/>
          </p:cNvSpPr>
          <p:nvPr>
            <p:ph type="title"/>
          </p:nvPr>
        </p:nvSpPr>
        <p:spPr>
          <a:xfrm>
            <a:off x="708211" y="1413231"/>
            <a:ext cx="11017623" cy="7810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A2E87"/>
              </a:buClr>
              <a:buSzPts val="3200"/>
              <a:buFont typeface="Century Gothic"/>
              <a:buNone/>
            </a:pPr>
            <a:r>
              <a:rPr lang="fr-FR"/>
              <a:t>Champ de Données</a:t>
            </a:r>
            <a:endParaRPr/>
          </a:p>
        </p:txBody>
      </p:sp>
      <p:sp>
        <p:nvSpPr>
          <p:cNvPr id="258" name="Google Shape;258;p38"/>
          <p:cNvSpPr txBox="1"/>
          <p:nvPr/>
        </p:nvSpPr>
        <p:spPr>
          <a:xfrm>
            <a:off x="466166" y="2016475"/>
            <a:ext cx="8766000" cy="4411200"/>
          </a:xfrm>
          <a:prstGeom prst="rect">
            <a:avLst/>
          </a:prstGeom>
          <a:noFill/>
          <a:ln>
            <a:noFill/>
          </a:ln>
        </p:spPr>
        <p:txBody>
          <a:bodyPr spcFirstLastPara="1" wrap="square" lIns="91425" tIns="91425" rIns="91425" bIns="91425" anchor="t" anchorCtr="0">
            <a:noAutofit/>
          </a:bodyPr>
          <a:lstStyle/>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r>
              <a:rPr lang="fr-FR" sz="1800" b="1" i="0" u="none" strike="noStrike" cap="none">
                <a:solidFill>
                  <a:srgbClr val="000000"/>
                </a:solidFill>
                <a:highlight>
                  <a:srgbClr val="C0C0C0"/>
                </a:highlight>
                <a:latin typeface="Gill Sans"/>
                <a:ea typeface="Gill Sans"/>
                <a:cs typeface="Gill Sans"/>
                <a:sym typeface="Gill Sans"/>
              </a:rPr>
              <a:t> CONFORMITE DE L’ETABLISSEMENT</a:t>
            </a:r>
            <a:r>
              <a:rPr lang="fr-FR" sz="1800" b="1" i="0" u="none" strike="noStrike" cap="none">
                <a:solidFill>
                  <a:srgbClr val="C0C0C0"/>
                </a:solidFill>
                <a:highlight>
                  <a:srgbClr val="C0C0C0"/>
                </a:highlight>
                <a:latin typeface="Gill Sans"/>
                <a:ea typeface="Gill Sans"/>
                <a:cs typeface="Gill Sans"/>
                <a:sym typeface="Gill Sans"/>
              </a:rPr>
              <a:t>E</a:t>
            </a:r>
            <a:endParaRPr sz="1800" b="0" i="0" u="none" strike="noStrike" cap="none">
              <a:solidFill>
                <a:srgbClr val="000000"/>
              </a:solidFill>
              <a:latin typeface="Gill Sans"/>
              <a:ea typeface="Gill Sans"/>
              <a:cs typeface="Gill Sans"/>
              <a:sym typeface="Gill Sans"/>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Séparation des réseaux : * EU / EP * Eud / EUnd * EP souillée / EP voirie / EP toiture</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Prétraitement :</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en place / non en place</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adapté /obsolète</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Regard de contrôle :</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en place / non en place</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adapté / non adapté</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Travaux de mise en conformité :</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échéancier</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respect de l’échéancier,…</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Qualité des rejets :</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respect des valeurs limites de rejets</a:t>
            </a:r>
            <a:endParaRPr/>
          </a:p>
          <a:p>
            <a:pPr marL="571500" marR="0" lvl="0" indent="-121919"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valeurs autosurveillance</a:t>
            </a:r>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sng" strike="noStrike" cap="none">
                <a:solidFill>
                  <a:srgbClr val="000000"/>
                </a:solidFill>
                <a:latin typeface="Gill Sans"/>
                <a:ea typeface="Gill Sans"/>
                <a:cs typeface="Gill Sans"/>
                <a:sym typeface="Gill Sans"/>
              </a:rPr>
              <a:t>DOCUMENTS TYPES POUVANT ETRE GENERES</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1" i="1" u="none" strike="noStrike" cap="none">
                <a:solidFill>
                  <a:srgbClr val="000000"/>
                </a:solidFill>
                <a:latin typeface="Gill Sans"/>
                <a:ea typeface="Gill Sans"/>
                <a:cs typeface="Gill Sans"/>
                <a:sym typeface="Gill Sans"/>
              </a:rPr>
              <a:t> Annuaire entreprise</a:t>
            </a:r>
            <a:r>
              <a:rPr lang="fr-FR" sz="1800" b="1" i="1" u="none" strike="noStrike" cap="none">
                <a:solidFill>
                  <a:srgbClr val="FFFFFF"/>
                </a:solidFill>
                <a:latin typeface="Gill Sans"/>
                <a:ea typeface="Gill Sans"/>
                <a:cs typeface="Gill Sans"/>
                <a:sym typeface="Gill Sans"/>
              </a:rPr>
              <a:t>u</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Nom de l’entreprise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Adresse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Tél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Fax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Email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Directeur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Contact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1" i="1" u="none" strike="noStrike" cap="none">
                <a:solidFill>
                  <a:srgbClr val="000000"/>
                </a:solidFill>
                <a:latin typeface="Gill Sans"/>
                <a:ea typeface="Gill Sans"/>
                <a:cs typeface="Gill Sans"/>
                <a:sym typeface="Gill Sans"/>
              </a:rPr>
              <a:t> Fiche synthétique renseignement de l’entreprise</a:t>
            </a:r>
            <a:r>
              <a:rPr lang="fr-FR" sz="1800" b="1" i="1" u="none" strike="noStrike" cap="none">
                <a:solidFill>
                  <a:srgbClr val="FFFFFF"/>
                </a:solidFill>
                <a:latin typeface="Gill Sans"/>
                <a:ea typeface="Gill Sans"/>
                <a:cs typeface="Gill Sans"/>
                <a:sym typeface="Gill Sans"/>
              </a:rPr>
              <a:t>u</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Informations générales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Nom de l’entreprise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Adresse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Tél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Fax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Email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Directeur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Contact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activité principale</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activités générant des rejets</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nbre de salariés</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rythme d’activité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Diagnostic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traçage réseau : oui/non</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rapport diagnostic (fiche de synthèse) : oui/non</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autorisation (activité, oui/non)</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convention (oui/non)</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constat de non rejet ⇨ pas d’autorisation nécessaire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Plans des réseaux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échelle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date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format (informatique et/ou papier)</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type : récolement ou schématique suite à traçage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Conformité du site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respect de l’échéancier de travaux</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respect des valeurs limites de rejet</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conformité prétraitement</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conformité regard de contrôle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conformité séparation réseaux EU/EP - Eud/EUnd</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Conventions/Autorisation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convention : date signature, date renouvellement</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arrêté d’autorisation de rejet : type ( simple ou activité), date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50000"/>
              </a:lnSpc>
              <a:spcBef>
                <a:spcPts val="0"/>
              </a:spcBef>
              <a:spcAft>
                <a:spcPts val="0"/>
              </a:spcAft>
              <a:buNone/>
            </a:pPr>
            <a:r>
              <a:rPr lang="fr-FR" sz="1800" b="1" i="0" u="sng" strike="noStrike" cap="none">
                <a:solidFill>
                  <a:srgbClr val="000000"/>
                </a:solidFill>
                <a:latin typeface="Gill Sans"/>
                <a:ea typeface="Gill Sans"/>
                <a:cs typeface="Gill Sans"/>
                <a:sym typeface="Gill Sans"/>
              </a:rPr>
              <a:t>REQUÊTES POSSIBLES (EXEMPLES)</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44958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Localisation d’entreprise (recherche) lors de pollution accidentelle</a:t>
            </a:r>
            <a:r>
              <a:rPr lang="fr-FR" sz="1800" b="1" i="0" u="none" strike="noStrike" cap="none">
                <a:solidFill>
                  <a:srgbClr val="FFFFFF"/>
                </a:solidFill>
                <a:latin typeface="Gill Sans"/>
                <a:ea typeface="Gill Sans"/>
                <a:cs typeface="Gill Sans"/>
                <a:sym typeface="Gill Sans"/>
              </a:rPr>
              <a:t>e</a:t>
            </a:r>
            <a:endParaRPr sz="18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Paramètres en entrée :		</a:t>
            </a:r>
            <a:r>
              <a:rPr lang="fr-FR" sz="1800" b="0" i="0" u="none" strike="noStrike" cap="none">
                <a:solidFill>
                  <a:srgbClr val="000000"/>
                </a:solidFill>
                <a:latin typeface="Gill Sans"/>
                <a:ea typeface="Gill Sans"/>
                <a:cs typeface="Gill Sans"/>
                <a:sym typeface="Gill Sans"/>
              </a:rPr>
              <a:t>Localisation adresse (secteur ZI ou quartier)</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pollution antérieure par polluant similaire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raccordement EP/ EU</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r>
              <a:rPr lang="fr-FR" sz="1800" b="1" i="0" u="none" strike="noStrike" cap="none">
                <a:solidFill>
                  <a:srgbClr val="000000"/>
                </a:solidFill>
                <a:latin typeface="Gill Sans"/>
                <a:ea typeface="Gill Sans"/>
                <a:cs typeface="Gill Sans"/>
                <a:sym typeface="Gill Sans"/>
              </a:rPr>
              <a:t>Résultats : 				</a:t>
            </a:r>
            <a:r>
              <a:rPr lang="fr-FR" sz="1800" b="0" i="0" u="none" strike="noStrike" cap="none">
                <a:solidFill>
                  <a:srgbClr val="000000"/>
                </a:solidFill>
                <a:latin typeface="Gill Sans"/>
                <a:ea typeface="Gill Sans"/>
                <a:cs typeface="Gill Sans"/>
                <a:sym typeface="Gill Sans"/>
              </a:rPr>
              <a:t>Liste d’entreprises localisées dans le secteur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Nom de l’entreprise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prétraitement conforme et non conforme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antériorité pollution (date, type polluant)</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lien avec rapport(s) antérieur(s) pollution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Bilan pollution accidentelle</a:t>
            </a:r>
            <a:r>
              <a:rPr lang="fr-FR" sz="1800" b="1" i="0" u="none" strike="noStrike" cap="none">
                <a:solidFill>
                  <a:srgbClr val="FFFFFF"/>
                </a:solidFill>
                <a:latin typeface="Gill Sans"/>
                <a:ea typeface="Gill Sans"/>
                <a:cs typeface="Gill Sans"/>
                <a:sym typeface="Gill Sans"/>
              </a:rPr>
              <a:t>e</a:t>
            </a: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Paramètres en entrée :		</a:t>
            </a:r>
            <a:r>
              <a:rPr lang="fr-FR" sz="1800" b="0" i="0" u="none" strike="noStrike" cap="none">
                <a:solidFill>
                  <a:srgbClr val="000000"/>
                </a:solidFill>
                <a:latin typeface="Gill Sans"/>
                <a:ea typeface="Gill Sans"/>
                <a:cs typeface="Gill Sans"/>
                <a:sym typeface="Gill Sans"/>
              </a:rPr>
              <a:t>Pollution accidentelle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	origine identifiée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	origine non identifiée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	période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 	type réseau</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r>
              <a:rPr lang="fr-FR" sz="1800" b="1" i="0" u="none" strike="noStrike" cap="none">
                <a:solidFill>
                  <a:srgbClr val="000000"/>
                </a:solidFill>
                <a:latin typeface="Gill Sans"/>
                <a:ea typeface="Gill Sans"/>
                <a:cs typeface="Gill Sans"/>
                <a:sym typeface="Gill Sans"/>
              </a:rPr>
              <a:t>Résultats : 				</a:t>
            </a:r>
            <a:r>
              <a:rPr lang="fr-FR" sz="1800" b="0" i="0" u="none" strike="noStrike" cap="none">
                <a:solidFill>
                  <a:srgbClr val="000000"/>
                </a:solidFill>
                <a:latin typeface="Gill Sans"/>
                <a:ea typeface="Gill Sans"/>
                <a:cs typeface="Gill Sans"/>
                <a:sym typeface="Gill Sans"/>
              </a:rPr>
              <a:t>Nom entreprise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Date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Localisation (commune)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Type de polluant</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Réseau (EP / EU)</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449580" marR="0" lvl="0" indent="44958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Tableau de synthèse : 		</a:t>
            </a:r>
            <a:r>
              <a:rPr lang="fr-FR" sz="1800" b="0" i="0" u="none" strike="noStrike" cap="none">
                <a:solidFill>
                  <a:srgbClr val="000000"/>
                </a:solidFill>
                <a:latin typeface="Gill Sans"/>
                <a:ea typeface="Gill Sans"/>
                <a:cs typeface="Gill Sans"/>
                <a:sym typeface="Gill Sans"/>
              </a:rPr>
              <a:t>Nombre de pollutions accidentelles</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origine identifiée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localisation (commune)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type de polluants</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réseau (EP-EU)</a:t>
            </a:r>
            <a:endParaRPr/>
          </a:p>
          <a:p>
            <a:pPr marL="0" marR="0" lvl="0" indent="44958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44958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Résultats d’analyse</a:t>
            </a:r>
            <a:r>
              <a:rPr lang="fr-FR" sz="1800" b="1" i="0" u="none" strike="noStrike" cap="none">
                <a:solidFill>
                  <a:srgbClr val="FFFFFF"/>
                </a:solidFill>
                <a:latin typeface="Gill Sans"/>
                <a:ea typeface="Gill Sans"/>
                <a:cs typeface="Gill Sans"/>
                <a:sym typeface="Gill Sans"/>
              </a:rPr>
              <a:t>e</a:t>
            </a:r>
            <a:endParaRPr sz="18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Paramètres en entrée :		</a:t>
            </a:r>
            <a:r>
              <a:rPr lang="fr-FR" sz="1800" b="0" i="0" u="none" strike="noStrike" cap="none">
                <a:solidFill>
                  <a:srgbClr val="000000"/>
                </a:solidFill>
                <a:latin typeface="Gill Sans"/>
                <a:ea typeface="Gill Sans"/>
                <a:cs typeface="Gill Sans"/>
                <a:sym typeface="Gill Sans"/>
              </a:rPr>
              <a:t>Nom entreprise (ou numéro identification)</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	type de prétraitement</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période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type (ponctuel, bilan 24h00)</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type de rejet (EP, EU)</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r>
              <a:rPr lang="fr-FR" sz="1800" b="1" i="0" u="none" strike="noStrike" cap="none">
                <a:solidFill>
                  <a:srgbClr val="000000"/>
                </a:solidFill>
                <a:latin typeface="Gill Sans"/>
                <a:ea typeface="Gill Sans"/>
                <a:cs typeface="Gill Sans"/>
                <a:sym typeface="Gill Sans"/>
              </a:rPr>
              <a:t>Résultats : 				</a:t>
            </a:r>
            <a:r>
              <a:rPr lang="fr-FR" sz="1800" b="0" i="0" u="none" strike="noStrike" cap="none">
                <a:solidFill>
                  <a:srgbClr val="000000"/>
                </a:solidFill>
                <a:latin typeface="Gill Sans"/>
                <a:ea typeface="Gill Sans"/>
                <a:cs typeface="Gill Sans"/>
                <a:sym typeface="Gill Sans"/>
              </a:rPr>
              <a:t>Nom entreprise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Date</a:t>
            </a:r>
            <a:endParaRPr/>
          </a:p>
          <a:p>
            <a:pPr marL="26974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Résultats analyse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Conformité des résultats</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Lien avec rapport analyse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Prétraitement en place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Conformité prétraitement</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449580" marR="0" lvl="0" indent="44958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Tableau de synthèse : 		</a:t>
            </a:r>
            <a:r>
              <a:rPr lang="fr-FR" sz="1800" b="0" i="0" u="none" strike="noStrike" cap="none">
                <a:solidFill>
                  <a:srgbClr val="000000"/>
                </a:solidFill>
                <a:latin typeface="Gill Sans"/>
                <a:ea typeface="Gill Sans"/>
                <a:cs typeface="Gill Sans"/>
                <a:sym typeface="Gill Sans"/>
              </a:rPr>
              <a:t>Nombre d’analyse (ponctuel, bilan 24h00)</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résultats conformes</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conformité résultats / % conformité traitement</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Bilan avis sur PC</a:t>
            </a:r>
            <a:r>
              <a:rPr lang="fr-FR" sz="1800" b="1" i="0" u="none" strike="noStrike" cap="none">
                <a:solidFill>
                  <a:srgbClr val="FFFFFF"/>
                </a:solidFill>
                <a:latin typeface="Gill Sans"/>
                <a:ea typeface="Gill Sans"/>
                <a:cs typeface="Gill Sans"/>
                <a:sym typeface="Gill Sans"/>
              </a:rPr>
              <a:t>e</a:t>
            </a:r>
            <a:endParaRPr sz="18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Paramètres en entrée :		</a:t>
            </a:r>
            <a:r>
              <a:rPr lang="fr-FR" sz="1800" b="0" i="0" u="none" strike="noStrike" cap="none">
                <a:solidFill>
                  <a:srgbClr val="000000"/>
                </a:solidFill>
                <a:latin typeface="Gill Sans"/>
                <a:ea typeface="Gill Sans"/>
                <a:cs typeface="Gill Sans"/>
                <a:sym typeface="Gill Sans"/>
              </a:rPr>
              <a:t>Nom entreprise (ou numéro d’identification)</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numéro permis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période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favorable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défavorable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permis modificatif</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449580" marR="0" lvl="0" indent="44958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Résultats : 				</a:t>
            </a:r>
            <a:r>
              <a:rPr lang="fr-FR" sz="1800" b="0" i="0" u="none" strike="noStrike" cap="none">
                <a:solidFill>
                  <a:srgbClr val="000000"/>
                </a:solidFill>
                <a:latin typeface="Gill Sans"/>
                <a:ea typeface="Gill Sans"/>
                <a:cs typeface="Gill Sans"/>
                <a:sym typeface="Gill Sans"/>
              </a:rPr>
              <a:t>Nom entreprise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Date</a:t>
            </a:r>
            <a:endParaRPr/>
          </a:p>
          <a:p>
            <a:pPr marL="26974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Favorable – défavorable</a:t>
            </a:r>
            <a:endParaRPr/>
          </a:p>
          <a:p>
            <a:pPr marL="26974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Premier permis / permis modifié</a:t>
            </a:r>
            <a:endParaRPr/>
          </a:p>
          <a:p>
            <a:pPr marL="26974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449580" marR="0" lvl="0" indent="44958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Tableau de synthèse : 		</a:t>
            </a:r>
            <a:r>
              <a:rPr lang="fr-FR" sz="1800" b="0" i="0" u="none" strike="noStrike" cap="none">
                <a:solidFill>
                  <a:srgbClr val="000000"/>
                </a:solidFill>
                <a:latin typeface="Gill Sans"/>
                <a:ea typeface="Gill Sans"/>
                <a:cs typeface="Gill Sans"/>
                <a:sym typeface="Gill Sans"/>
              </a:rPr>
              <a:t>Nombre d’avis (favorable défavorable)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favorable – défavorable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localisation commune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défavorable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permis modif suite défavorable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sng" strike="noStrike" cap="none">
                <a:solidFill>
                  <a:srgbClr val="000000"/>
                </a:solidFill>
                <a:latin typeface="Gill Sans"/>
                <a:ea typeface="Gill Sans"/>
                <a:cs typeface="Gill Sans"/>
                <a:sym typeface="Gill Sans"/>
              </a:rPr>
              <a:t>PIÈCES JOINTES</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Courriers (envoyés et reçu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Mail (suivi de dossier, problème,…)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Compte rendu réunion</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Avis sur PC</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Rapport service collecte (pollution, inspection réseaux,…)</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Photos et rapport</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Plans réseaux EU - EP – AEP</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Fiches techniques des ouvrages de traitements des rejets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Fiche sécurité produits et réactifs utilisés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Bordereau suivi de déchets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Documents et déclaration/autorisation ICPE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Analyse autosurveillance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Analyses extérieures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Contrat de maintenance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Etudes antérieures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Fiche de prélèvement </a:t>
            </a:r>
            <a:endParaRPr/>
          </a:p>
          <a:p>
            <a:pPr marL="0" marR="0" lvl="0" indent="0" algn="just" rtl="0">
              <a:lnSpc>
                <a:spcPct val="100000"/>
              </a:lnSpc>
              <a:spcBef>
                <a:spcPts val="0"/>
              </a:spcBef>
              <a:spcAft>
                <a:spcPts val="0"/>
              </a:spcAft>
              <a:buNone/>
            </a:pPr>
            <a:endParaRPr sz="1100" b="0"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457200" marR="0" lvl="0" indent="-228600" algn="l" rtl="0">
              <a:lnSpc>
                <a:spcPct val="115000"/>
              </a:lnSpc>
              <a:spcBef>
                <a:spcPts val="0"/>
              </a:spcBef>
              <a:spcAft>
                <a:spcPts val="0"/>
              </a:spcAft>
              <a:buClr>
                <a:schemeClr val="dk1"/>
              </a:buClr>
              <a:buSzPts val="1500"/>
              <a:buFont typeface="Century Gothic"/>
              <a:buNone/>
            </a:pPr>
            <a:endParaRPr sz="1500" b="0" i="0" u="none" strike="noStrike" cap="none">
              <a:solidFill>
                <a:schemeClr val="dk1"/>
              </a:solidFill>
              <a:latin typeface="Century Gothic"/>
              <a:ea typeface="Century Gothic"/>
              <a:cs typeface="Century Gothic"/>
              <a:sym typeface="Century Gothic"/>
            </a:endParaRPr>
          </a:p>
          <a:p>
            <a:pPr marL="45720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45720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9"/>
          <p:cNvSpPr txBox="1">
            <a:spLocks noGrp="1"/>
          </p:cNvSpPr>
          <p:nvPr>
            <p:ph type="title"/>
          </p:nvPr>
        </p:nvSpPr>
        <p:spPr>
          <a:xfrm>
            <a:off x="708211" y="1413231"/>
            <a:ext cx="11017623" cy="7810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A2E87"/>
              </a:buClr>
              <a:buSzPts val="3200"/>
              <a:buFont typeface="Century Gothic"/>
              <a:buNone/>
            </a:pPr>
            <a:r>
              <a:rPr lang="fr-FR"/>
              <a:t>DOCUMENTS TYPES POUVANT ETRE GENERES</a:t>
            </a:r>
            <a:endParaRPr/>
          </a:p>
        </p:txBody>
      </p:sp>
      <p:sp>
        <p:nvSpPr>
          <p:cNvPr id="264" name="Google Shape;264;p39"/>
          <p:cNvSpPr txBox="1"/>
          <p:nvPr/>
        </p:nvSpPr>
        <p:spPr>
          <a:xfrm>
            <a:off x="466166" y="2016475"/>
            <a:ext cx="8766000" cy="44112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r>
              <a:rPr lang="fr-FR" sz="1800" b="1" i="1" u="none" strike="noStrike" cap="none">
                <a:solidFill>
                  <a:srgbClr val="000000"/>
                </a:solidFill>
                <a:latin typeface="Gill Sans"/>
                <a:ea typeface="Gill Sans"/>
                <a:cs typeface="Gill Sans"/>
                <a:sym typeface="Gill Sans"/>
              </a:rPr>
              <a:t> Annuaire entreprise</a:t>
            </a:r>
            <a:r>
              <a:rPr lang="fr-FR" sz="1800" b="1" i="1" u="none" strike="noStrike" cap="none">
                <a:solidFill>
                  <a:srgbClr val="FFFFFF"/>
                </a:solidFill>
                <a:latin typeface="Gill Sans"/>
                <a:ea typeface="Gill Sans"/>
                <a:cs typeface="Gill Sans"/>
                <a:sym typeface="Gill Sans"/>
              </a:rPr>
              <a:t>u</a:t>
            </a:r>
            <a:endParaRPr sz="1800" b="1" i="1" u="none" strike="noStrike" cap="none">
              <a:solidFill>
                <a:srgbClr val="FFFFFF"/>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1" u="none" strike="noStrike" cap="none">
                <a:solidFill>
                  <a:srgbClr val="000000"/>
                </a:solidFill>
                <a:latin typeface="Gill Sans"/>
                <a:ea typeface="Gill Sans"/>
                <a:cs typeface="Gill Sans"/>
                <a:sym typeface="Gill Sans"/>
              </a:rPr>
              <a:t> Fiche synthétique renseignement de l’entreprise</a:t>
            </a:r>
            <a:r>
              <a:rPr lang="fr-FR" sz="1800" b="1" i="1" u="none" strike="noStrike" cap="none">
                <a:solidFill>
                  <a:srgbClr val="FFFFFF"/>
                </a:solidFill>
                <a:latin typeface="Gill Sans"/>
                <a:ea typeface="Gill Sans"/>
                <a:cs typeface="Gill Sans"/>
                <a:sym typeface="Gill Sans"/>
              </a:rPr>
              <a:t>u</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Informations générales :</a:t>
            </a:r>
            <a:endParaRPr/>
          </a:p>
          <a:p>
            <a:pPr marL="449580" marR="0" lvl="0" indent="449580" algn="l" rtl="0">
              <a:lnSpc>
                <a:spcPct val="100000"/>
              </a:lnSpc>
              <a:spcBef>
                <a:spcPts val="0"/>
              </a:spcBef>
              <a:spcAft>
                <a:spcPts val="0"/>
              </a:spcAft>
              <a:buNone/>
            </a:pP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Diagnostic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Plans des réseaux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Conformité du site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Conventions/Autorisation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50000"/>
              </a:lnSpc>
              <a:spcBef>
                <a:spcPts val="0"/>
              </a:spcBef>
              <a:spcAft>
                <a:spcPts val="0"/>
              </a:spcAft>
              <a:buNone/>
            </a:pP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sng" strike="noStrike" cap="none">
                <a:solidFill>
                  <a:srgbClr val="000000"/>
                </a:solidFill>
                <a:latin typeface="Gill Sans"/>
                <a:ea typeface="Gill Sans"/>
                <a:cs typeface="Gill Sans"/>
                <a:sym typeface="Gill Sans"/>
              </a:rPr>
              <a:t>DOCUMENTS TYPES POUVANT ETRE GENERES</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1" i="1" u="none" strike="noStrike" cap="none">
                <a:solidFill>
                  <a:srgbClr val="000000"/>
                </a:solidFill>
                <a:latin typeface="Gill Sans"/>
                <a:ea typeface="Gill Sans"/>
                <a:cs typeface="Gill Sans"/>
                <a:sym typeface="Gill Sans"/>
              </a:rPr>
              <a:t> Annuaire entreprise</a:t>
            </a:r>
            <a:r>
              <a:rPr lang="fr-FR" sz="1800" b="1" i="1" u="none" strike="noStrike" cap="none">
                <a:solidFill>
                  <a:srgbClr val="FFFFFF"/>
                </a:solidFill>
                <a:latin typeface="Gill Sans"/>
                <a:ea typeface="Gill Sans"/>
                <a:cs typeface="Gill Sans"/>
                <a:sym typeface="Gill Sans"/>
              </a:rPr>
              <a:t>u</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Nom de l’entreprise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Adresse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Tél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Fax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Email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Directeur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Contact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1" i="1" u="none" strike="noStrike" cap="none">
                <a:solidFill>
                  <a:srgbClr val="000000"/>
                </a:solidFill>
                <a:latin typeface="Gill Sans"/>
                <a:ea typeface="Gill Sans"/>
                <a:cs typeface="Gill Sans"/>
                <a:sym typeface="Gill Sans"/>
              </a:rPr>
              <a:t> Fiche synthétique renseignement de l’entreprise</a:t>
            </a:r>
            <a:r>
              <a:rPr lang="fr-FR" sz="1800" b="1" i="1" u="none" strike="noStrike" cap="none">
                <a:solidFill>
                  <a:srgbClr val="FFFFFF"/>
                </a:solidFill>
                <a:latin typeface="Gill Sans"/>
                <a:ea typeface="Gill Sans"/>
                <a:cs typeface="Gill Sans"/>
                <a:sym typeface="Gill Sans"/>
              </a:rPr>
              <a:t>u</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Informations générales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Nom de l’entreprise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Adresse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Tél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Fax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Email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Directeur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Contact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activité principale</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activités générant des rejets</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nbre de salariés</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rythme d’activité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Diagnostic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traçage réseau : oui/non</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rapport diagnostic (fiche de synthèse) : oui/non</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autorisation (activité, oui/non)</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convention (oui/non)</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constat de non rejet ⇨ pas d’autorisation nécessaire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Plans des réseaux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échelle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date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format (informatique et/ou papier)</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type : récolement ou schématique suite à traçage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Conformité du site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respect de l’échéancier de travaux</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respect des valeurs limites de rejet</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conformité prétraitement</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conformité regard de contrôle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conformité séparation réseaux EU/EP - Eud/EUnd</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Conventions/Autorisation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convention : date signature, date renouvellement</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arrêté d’autorisation de rejet : type ( simple ou activité), date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50000"/>
              </a:lnSpc>
              <a:spcBef>
                <a:spcPts val="0"/>
              </a:spcBef>
              <a:spcAft>
                <a:spcPts val="0"/>
              </a:spcAft>
              <a:buNone/>
            </a:pPr>
            <a:r>
              <a:rPr lang="fr-FR" sz="1800" b="1" i="0" u="sng" strike="noStrike" cap="none">
                <a:solidFill>
                  <a:srgbClr val="000000"/>
                </a:solidFill>
                <a:latin typeface="Gill Sans"/>
                <a:ea typeface="Gill Sans"/>
                <a:cs typeface="Gill Sans"/>
                <a:sym typeface="Gill Sans"/>
              </a:rPr>
              <a:t>REQUÊTES POSSIBLES (EXEMPLES)</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44958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Localisation d’entreprise (recherche) lors de pollution accidentelle</a:t>
            </a:r>
            <a:r>
              <a:rPr lang="fr-FR" sz="1800" b="1" i="0" u="none" strike="noStrike" cap="none">
                <a:solidFill>
                  <a:srgbClr val="FFFFFF"/>
                </a:solidFill>
                <a:latin typeface="Gill Sans"/>
                <a:ea typeface="Gill Sans"/>
                <a:cs typeface="Gill Sans"/>
                <a:sym typeface="Gill Sans"/>
              </a:rPr>
              <a:t>e</a:t>
            </a:r>
            <a:endParaRPr sz="18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Paramètres en entrée :		</a:t>
            </a:r>
            <a:r>
              <a:rPr lang="fr-FR" sz="1800" b="0" i="0" u="none" strike="noStrike" cap="none">
                <a:solidFill>
                  <a:srgbClr val="000000"/>
                </a:solidFill>
                <a:latin typeface="Gill Sans"/>
                <a:ea typeface="Gill Sans"/>
                <a:cs typeface="Gill Sans"/>
                <a:sym typeface="Gill Sans"/>
              </a:rPr>
              <a:t>Localisation adresse (secteur ZI ou quartier)</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pollution antérieure par polluant similaire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raccordement EP/ EU</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r>
              <a:rPr lang="fr-FR" sz="1800" b="1" i="0" u="none" strike="noStrike" cap="none">
                <a:solidFill>
                  <a:srgbClr val="000000"/>
                </a:solidFill>
                <a:latin typeface="Gill Sans"/>
                <a:ea typeface="Gill Sans"/>
                <a:cs typeface="Gill Sans"/>
                <a:sym typeface="Gill Sans"/>
              </a:rPr>
              <a:t>Résultats : 				</a:t>
            </a:r>
            <a:r>
              <a:rPr lang="fr-FR" sz="1800" b="0" i="0" u="none" strike="noStrike" cap="none">
                <a:solidFill>
                  <a:srgbClr val="000000"/>
                </a:solidFill>
                <a:latin typeface="Gill Sans"/>
                <a:ea typeface="Gill Sans"/>
                <a:cs typeface="Gill Sans"/>
                <a:sym typeface="Gill Sans"/>
              </a:rPr>
              <a:t>Liste d’entreprises localisées dans le secteur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Nom de l’entreprise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prétraitement conforme et non conforme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antériorité pollution (date, type polluant)</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lien avec rapport(s) antérieur(s) pollution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Bilan pollution accidentelle</a:t>
            </a:r>
            <a:r>
              <a:rPr lang="fr-FR" sz="1800" b="1" i="0" u="none" strike="noStrike" cap="none">
                <a:solidFill>
                  <a:srgbClr val="FFFFFF"/>
                </a:solidFill>
                <a:latin typeface="Gill Sans"/>
                <a:ea typeface="Gill Sans"/>
                <a:cs typeface="Gill Sans"/>
                <a:sym typeface="Gill Sans"/>
              </a:rPr>
              <a:t>e</a:t>
            </a: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Paramètres en entrée :		</a:t>
            </a:r>
            <a:r>
              <a:rPr lang="fr-FR" sz="1800" b="0" i="0" u="none" strike="noStrike" cap="none">
                <a:solidFill>
                  <a:srgbClr val="000000"/>
                </a:solidFill>
                <a:latin typeface="Gill Sans"/>
                <a:ea typeface="Gill Sans"/>
                <a:cs typeface="Gill Sans"/>
                <a:sym typeface="Gill Sans"/>
              </a:rPr>
              <a:t>Pollution accidentelle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	origine identifiée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	origine non identifiée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	période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 	type réseau</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r>
              <a:rPr lang="fr-FR" sz="1800" b="1" i="0" u="none" strike="noStrike" cap="none">
                <a:solidFill>
                  <a:srgbClr val="000000"/>
                </a:solidFill>
                <a:latin typeface="Gill Sans"/>
                <a:ea typeface="Gill Sans"/>
                <a:cs typeface="Gill Sans"/>
                <a:sym typeface="Gill Sans"/>
              </a:rPr>
              <a:t>Résultats : 				</a:t>
            </a:r>
            <a:r>
              <a:rPr lang="fr-FR" sz="1800" b="0" i="0" u="none" strike="noStrike" cap="none">
                <a:solidFill>
                  <a:srgbClr val="000000"/>
                </a:solidFill>
                <a:latin typeface="Gill Sans"/>
                <a:ea typeface="Gill Sans"/>
                <a:cs typeface="Gill Sans"/>
                <a:sym typeface="Gill Sans"/>
              </a:rPr>
              <a:t>Nom entreprise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Date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Localisation (commune)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Type de polluant</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Réseau (EP / EU)</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449580" marR="0" lvl="0" indent="44958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Tableau de synthèse : 		</a:t>
            </a:r>
            <a:r>
              <a:rPr lang="fr-FR" sz="1800" b="0" i="0" u="none" strike="noStrike" cap="none">
                <a:solidFill>
                  <a:srgbClr val="000000"/>
                </a:solidFill>
                <a:latin typeface="Gill Sans"/>
                <a:ea typeface="Gill Sans"/>
                <a:cs typeface="Gill Sans"/>
                <a:sym typeface="Gill Sans"/>
              </a:rPr>
              <a:t>Nombre de pollutions accidentelles</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origine identifiée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localisation (commune)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type de polluants</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réseau (EP-EU)</a:t>
            </a:r>
            <a:endParaRPr/>
          </a:p>
          <a:p>
            <a:pPr marL="0" marR="0" lvl="0" indent="44958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44958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Résultats d’analyse</a:t>
            </a:r>
            <a:r>
              <a:rPr lang="fr-FR" sz="1800" b="1" i="0" u="none" strike="noStrike" cap="none">
                <a:solidFill>
                  <a:srgbClr val="FFFFFF"/>
                </a:solidFill>
                <a:latin typeface="Gill Sans"/>
                <a:ea typeface="Gill Sans"/>
                <a:cs typeface="Gill Sans"/>
                <a:sym typeface="Gill Sans"/>
              </a:rPr>
              <a:t>e</a:t>
            </a:r>
            <a:endParaRPr sz="18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Paramètres en entrée :		</a:t>
            </a:r>
            <a:r>
              <a:rPr lang="fr-FR" sz="1800" b="0" i="0" u="none" strike="noStrike" cap="none">
                <a:solidFill>
                  <a:srgbClr val="000000"/>
                </a:solidFill>
                <a:latin typeface="Gill Sans"/>
                <a:ea typeface="Gill Sans"/>
                <a:cs typeface="Gill Sans"/>
                <a:sym typeface="Gill Sans"/>
              </a:rPr>
              <a:t>Nom entreprise (ou numéro identification)</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	type de prétraitement</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période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type (ponctuel, bilan 24h00)</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type de rejet (EP, EU)</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r>
              <a:rPr lang="fr-FR" sz="1800" b="1" i="0" u="none" strike="noStrike" cap="none">
                <a:solidFill>
                  <a:srgbClr val="000000"/>
                </a:solidFill>
                <a:latin typeface="Gill Sans"/>
                <a:ea typeface="Gill Sans"/>
                <a:cs typeface="Gill Sans"/>
                <a:sym typeface="Gill Sans"/>
              </a:rPr>
              <a:t>Résultats : 				</a:t>
            </a:r>
            <a:r>
              <a:rPr lang="fr-FR" sz="1800" b="0" i="0" u="none" strike="noStrike" cap="none">
                <a:solidFill>
                  <a:srgbClr val="000000"/>
                </a:solidFill>
                <a:latin typeface="Gill Sans"/>
                <a:ea typeface="Gill Sans"/>
                <a:cs typeface="Gill Sans"/>
                <a:sym typeface="Gill Sans"/>
              </a:rPr>
              <a:t>Nom entreprise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Date</a:t>
            </a:r>
            <a:endParaRPr/>
          </a:p>
          <a:p>
            <a:pPr marL="26974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Résultats analyse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Conformité des résultats</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Lien avec rapport analyse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Prétraitement en place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Conformité prétraitement</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449580" marR="0" lvl="0" indent="44958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Tableau de synthèse : 		</a:t>
            </a:r>
            <a:r>
              <a:rPr lang="fr-FR" sz="1800" b="0" i="0" u="none" strike="noStrike" cap="none">
                <a:solidFill>
                  <a:srgbClr val="000000"/>
                </a:solidFill>
                <a:latin typeface="Gill Sans"/>
                <a:ea typeface="Gill Sans"/>
                <a:cs typeface="Gill Sans"/>
                <a:sym typeface="Gill Sans"/>
              </a:rPr>
              <a:t>Nombre d’analyse (ponctuel, bilan 24h00)</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résultats conformes</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conformité résultats / % conformité traitement</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Bilan avis sur PC</a:t>
            </a:r>
            <a:r>
              <a:rPr lang="fr-FR" sz="1800" b="1" i="0" u="none" strike="noStrike" cap="none">
                <a:solidFill>
                  <a:srgbClr val="FFFFFF"/>
                </a:solidFill>
                <a:latin typeface="Gill Sans"/>
                <a:ea typeface="Gill Sans"/>
                <a:cs typeface="Gill Sans"/>
                <a:sym typeface="Gill Sans"/>
              </a:rPr>
              <a:t>e</a:t>
            </a:r>
            <a:endParaRPr sz="18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Paramètres en entrée :		</a:t>
            </a:r>
            <a:r>
              <a:rPr lang="fr-FR" sz="1800" b="0" i="0" u="none" strike="noStrike" cap="none">
                <a:solidFill>
                  <a:srgbClr val="000000"/>
                </a:solidFill>
                <a:latin typeface="Gill Sans"/>
                <a:ea typeface="Gill Sans"/>
                <a:cs typeface="Gill Sans"/>
                <a:sym typeface="Gill Sans"/>
              </a:rPr>
              <a:t>Nom entreprise (ou numéro d’identification)</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numéro permis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période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favorable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défavorable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permis modificatif</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449580" marR="0" lvl="0" indent="44958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Résultats : 				</a:t>
            </a:r>
            <a:r>
              <a:rPr lang="fr-FR" sz="1800" b="0" i="0" u="none" strike="noStrike" cap="none">
                <a:solidFill>
                  <a:srgbClr val="000000"/>
                </a:solidFill>
                <a:latin typeface="Gill Sans"/>
                <a:ea typeface="Gill Sans"/>
                <a:cs typeface="Gill Sans"/>
                <a:sym typeface="Gill Sans"/>
              </a:rPr>
              <a:t>Nom entreprise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Date</a:t>
            </a:r>
            <a:endParaRPr/>
          </a:p>
          <a:p>
            <a:pPr marL="26974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Favorable – défavorable</a:t>
            </a:r>
            <a:endParaRPr/>
          </a:p>
          <a:p>
            <a:pPr marL="26974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Premier permis / permis modifié</a:t>
            </a:r>
            <a:endParaRPr/>
          </a:p>
          <a:p>
            <a:pPr marL="26974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449580" marR="0" lvl="0" indent="44958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Tableau de synthèse : 		</a:t>
            </a:r>
            <a:r>
              <a:rPr lang="fr-FR" sz="1800" b="0" i="0" u="none" strike="noStrike" cap="none">
                <a:solidFill>
                  <a:srgbClr val="000000"/>
                </a:solidFill>
                <a:latin typeface="Gill Sans"/>
                <a:ea typeface="Gill Sans"/>
                <a:cs typeface="Gill Sans"/>
                <a:sym typeface="Gill Sans"/>
              </a:rPr>
              <a:t>Nombre d’avis (favorable défavorable)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favorable – défavorable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localisation commune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défavorable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permis modif suite défavorable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sng" strike="noStrike" cap="none">
                <a:solidFill>
                  <a:srgbClr val="000000"/>
                </a:solidFill>
                <a:latin typeface="Gill Sans"/>
                <a:ea typeface="Gill Sans"/>
                <a:cs typeface="Gill Sans"/>
                <a:sym typeface="Gill Sans"/>
              </a:rPr>
              <a:t>PIÈCES JOINTES</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Courriers (envoyés et reçu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Mail (suivi de dossier, problème,…)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Compte rendu réunion</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Avis sur PC</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Rapport service collecte (pollution, inspection réseaux,…)</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Photos et rapport</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Plans réseaux EU - EP – AEP</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Fiches techniques des ouvrages de traitements des rejets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Fiche sécurité produits et réactifs utilisés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Bordereau suivi de déchets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Documents et déclaration/autorisation ICPE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Analyse autosurveillance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Analyses extérieures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Contrat de maintenance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Etudes antérieures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Fiche de prélèvement </a:t>
            </a:r>
            <a:endParaRPr/>
          </a:p>
          <a:p>
            <a:pPr marL="0" marR="0" lvl="0" indent="0" algn="just" rtl="0">
              <a:lnSpc>
                <a:spcPct val="100000"/>
              </a:lnSpc>
              <a:spcBef>
                <a:spcPts val="0"/>
              </a:spcBef>
              <a:spcAft>
                <a:spcPts val="0"/>
              </a:spcAft>
              <a:buNone/>
            </a:pPr>
            <a:endParaRPr sz="1100" b="0"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457200" marR="0" lvl="0" indent="-228600" algn="l" rtl="0">
              <a:lnSpc>
                <a:spcPct val="115000"/>
              </a:lnSpc>
              <a:spcBef>
                <a:spcPts val="0"/>
              </a:spcBef>
              <a:spcAft>
                <a:spcPts val="0"/>
              </a:spcAft>
              <a:buClr>
                <a:schemeClr val="dk1"/>
              </a:buClr>
              <a:buSzPts val="1500"/>
              <a:buFont typeface="Century Gothic"/>
              <a:buNone/>
            </a:pPr>
            <a:endParaRPr sz="1500" b="0" i="0" u="none" strike="noStrike" cap="none">
              <a:solidFill>
                <a:schemeClr val="dk1"/>
              </a:solidFill>
              <a:latin typeface="Century Gothic"/>
              <a:ea typeface="Century Gothic"/>
              <a:cs typeface="Century Gothic"/>
              <a:sym typeface="Century Gothic"/>
            </a:endParaRPr>
          </a:p>
          <a:p>
            <a:pPr marL="45720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45720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0"/>
          <p:cNvSpPr txBox="1">
            <a:spLocks noGrp="1"/>
          </p:cNvSpPr>
          <p:nvPr>
            <p:ph type="title"/>
          </p:nvPr>
        </p:nvSpPr>
        <p:spPr>
          <a:xfrm>
            <a:off x="708211" y="1413231"/>
            <a:ext cx="11017623" cy="7810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A2E87"/>
              </a:buClr>
              <a:buSzPts val="3200"/>
              <a:buFont typeface="Century Gothic"/>
              <a:buNone/>
            </a:pPr>
            <a:r>
              <a:rPr lang="fr-FR"/>
              <a:t>Requêtes possibles (exemples)</a:t>
            </a:r>
            <a:endParaRPr/>
          </a:p>
        </p:txBody>
      </p:sp>
      <p:sp>
        <p:nvSpPr>
          <p:cNvPr id="270" name="Google Shape;270;p40"/>
          <p:cNvSpPr txBox="1"/>
          <p:nvPr/>
        </p:nvSpPr>
        <p:spPr>
          <a:xfrm>
            <a:off x="519288" y="2016474"/>
            <a:ext cx="8766000" cy="4411200"/>
          </a:xfrm>
          <a:prstGeom prst="rect">
            <a:avLst/>
          </a:prstGeom>
          <a:noFill/>
          <a:ln>
            <a:noFill/>
          </a:ln>
        </p:spPr>
        <p:txBody>
          <a:bodyPr spcFirstLastPara="1" wrap="square" lIns="91425" tIns="91425" rIns="91425" bIns="91425" anchor="t" anchorCtr="0">
            <a:noAutofit/>
          </a:bodyPr>
          <a:lstStyle/>
          <a:p>
            <a:pPr marL="0" marR="0" lvl="0" indent="44958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Localisation d’entreprise (recherche) lors de pollution accidentelle</a:t>
            </a:r>
            <a:endParaRPr sz="1800" b="1" i="0" u="none" strike="noStrike" cap="none">
              <a:solidFill>
                <a:srgbClr val="FFFFFF"/>
              </a:solidFill>
              <a:latin typeface="Gill Sans"/>
              <a:ea typeface="Gill Sans"/>
              <a:cs typeface="Gill Sans"/>
              <a:sym typeface="Gill Sans"/>
            </a:endParaRPr>
          </a:p>
          <a:p>
            <a:pPr marL="0" marR="0" lvl="0" indent="449580" algn="l" rtl="0">
              <a:lnSpc>
                <a:spcPct val="150000"/>
              </a:lnSpc>
              <a:spcBef>
                <a:spcPts val="0"/>
              </a:spcBef>
              <a:spcAft>
                <a:spcPts val="0"/>
              </a:spcAft>
              <a:buNone/>
            </a:pPr>
            <a:endParaRPr sz="18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Bilan pollution accidentelle</a:t>
            </a:r>
            <a:r>
              <a:rPr lang="fr-FR" sz="1800" b="1" i="0" u="none" strike="noStrike" cap="none">
                <a:solidFill>
                  <a:srgbClr val="FFFFFF"/>
                </a:solidFill>
                <a:latin typeface="Gill Sans"/>
                <a:ea typeface="Gill Sans"/>
                <a:cs typeface="Gill Sans"/>
                <a:sym typeface="Gill Sans"/>
              </a:rPr>
              <a:t>e</a:t>
            </a:r>
            <a:r>
              <a:rPr lang="fr-FR" sz="1800" b="1"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endParaRPr sz="18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Résultats d’analyse</a:t>
            </a:r>
            <a:r>
              <a:rPr lang="fr-FR" sz="1800" b="1" i="0" u="none" strike="noStrike" cap="none">
                <a:solidFill>
                  <a:srgbClr val="FFFFFF"/>
                </a:solidFill>
                <a:latin typeface="Gill Sans"/>
                <a:ea typeface="Gill Sans"/>
                <a:cs typeface="Gill Sans"/>
                <a:sym typeface="Gill Sans"/>
              </a:rPr>
              <a:t>e</a:t>
            </a:r>
            <a:endParaRPr sz="1800" b="1" i="0" u="none" strike="noStrike" cap="none">
              <a:solidFill>
                <a:srgbClr val="FFFFFF"/>
              </a:solidFill>
              <a:latin typeface="Gill Sans"/>
              <a:ea typeface="Gill Sans"/>
              <a:cs typeface="Gill Sans"/>
              <a:sym typeface="Gill Sans"/>
            </a:endParaRPr>
          </a:p>
          <a:p>
            <a:pPr marL="0" marR="0" lvl="0" indent="0" algn="l" rtl="0">
              <a:lnSpc>
                <a:spcPct val="100000"/>
              </a:lnSpc>
              <a:spcBef>
                <a:spcPts val="0"/>
              </a:spcBef>
              <a:spcAft>
                <a:spcPts val="0"/>
              </a:spcAft>
              <a:buNone/>
            </a:pPr>
            <a:endParaRPr sz="18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Bilan avis sur Pc</a:t>
            </a:r>
            <a:r>
              <a:rPr lang="fr-FR" sz="1800" b="1" i="0" u="none" strike="noStrike" cap="none">
                <a:solidFill>
                  <a:srgbClr val="FFFFFF"/>
                </a:solidFill>
                <a:latin typeface="Gill Sans"/>
                <a:ea typeface="Gill Sans"/>
                <a:cs typeface="Gill Sans"/>
                <a:sym typeface="Gill Sans"/>
              </a:rPr>
              <a:t>e</a:t>
            </a:r>
            <a:endParaRPr/>
          </a:p>
          <a:p>
            <a:pPr marL="0" marR="0" lvl="0" indent="0" algn="l" rtl="0">
              <a:lnSpc>
                <a:spcPct val="100000"/>
              </a:lnSpc>
              <a:spcBef>
                <a:spcPts val="0"/>
              </a:spcBef>
              <a:spcAft>
                <a:spcPts val="0"/>
              </a:spcAft>
              <a:buNone/>
            </a:pPr>
            <a:endParaRPr sz="18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1"/>
          <p:cNvSpPr txBox="1">
            <a:spLocks noGrp="1"/>
          </p:cNvSpPr>
          <p:nvPr>
            <p:ph type="title"/>
          </p:nvPr>
        </p:nvSpPr>
        <p:spPr>
          <a:xfrm>
            <a:off x="708211" y="1413231"/>
            <a:ext cx="11017623" cy="7810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A2E87"/>
              </a:buClr>
              <a:buSzPts val="3200"/>
              <a:buFont typeface="Century Gothic"/>
              <a:buNone/>
            </a:pPr>
            <a:r>
              <a:rPr lang="fr-FR"/>
              <a:t>Pièces jointes</a:t>
            </a:r>
            <a:endParaRPr/>
          </a:p>
        </p:txBody>
      </p:sp>
      <p:sp>
        <p:nvSpPr>
          <p:cNvPr id="276" name="Google Shape;276;p41"/>
          <p:cNvSpPr txBox="1"/>
          <p:nvPr/>
        </p:nvSpPr>
        <p:spPr>
          <a:xfrm>
            <a:off x="519288" y="2016474"/>
            <a:ext cx="8766000" cy="4411200"/>
          </a:xfrm>
          <a:prstGeom prst="rect">
            <a:avLst/>
          </a:prstGeom>
          <a:noFill/>
          <a:ln>
            <a:noFill/>
          </a:ln>
        </p:spPr>
        <p:txBody>
          <a:bodyPr spcFirstLastPara="1" wrap="square" lIns="91425" tIns="91425" rIns="91425" bIns="91425" anchor="t" anchorCtr="0">
            <a:noAutofit/>
          </a:bodyPr>
          <a:lstStyle/>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Courriers (envoyés et reçu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Mail (suivi de dossier, problème,…)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Compte rendu réunion</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Avis sur PC</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Rapport service collecte (pollution, inspection réseaux,…)</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Photos et rapport</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Plans réseaux EU - EP – AEP</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Fiches techniques des ouvrages de traitements des rejets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Fiche sécurité produits et réactifs utilisés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Bordereau suivi de déchets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Documents et déclaration/autorisation ICPE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Analyse autosurveillance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Analyses extérieures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Contrat de maintenance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Etudes antérieures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Fiche de prélèvement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50000"/>
              </a:lnSpc>
              <a:spcBef>
                <a:spcPts val="0"/>
              </a:spcBef>
              <a:spcAft>
                <a:spcPts val="0"/>
              </a:spcAft>
              <a:buNone/>
            </a:pP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sng" strike="noStrike" cap="none">
                <a:solidFill>
                  <a:srgbClr val="000000"/>
                </a:solidFill>
                <a:latin typeface="Gill Sans"/>
                <a:ea typeface="Gill Sans"/>
                <a:cs typeface="Gill Sans"/>
                <a:sym typeface="Gill Sans"/>
              </a:rPr>
              <a:t>DOCUMENTS TYPES POUVANT ETRE GENERES</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1" i="1" u="none" strike="noStrike" cap="none">
                <a:solidFill>
                  <a:srgbClr val="000000"/>
                </a:solidFill>
                <a:latin typeface="Gill Sans"/>
                <a:ea typeface="Gill Sans"/>
                <a:cs typeface="Gill Sans"/>
                <a:sym typeface="Gill Sans"/>
              </a:rPr>
              <a:t> Annuaire entreprise</a:t>
            </a:r>
            <a:r>
              <a:rPr lang="fr-FR" sz="1800" b="1" i="1" u="none" strike="noStrike" cap="none">
                <a:solidFill>
                  <a:srgbClr val="FFFFFF"/>
                </a:solidFill>
                <a:latin typeface="Gill Sans"/>
                <a:ea typeface="Gill Sans"/>
                <a:cs typeface="Gill Sans"/>
                <a:sym typeface="Gill Sans"/>
              </a:rPr>
              <a:t>u</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Nom de l’entreprise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Adresse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Tél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Fax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Email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Directeur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Contact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1" i="1" u="none" strike="noStrike" cap="none">
                <a:solidFill>
                  <a:srgbClr val="000000"/>
                </a:solidFill>
                <a:latin typeface="Gill Sans"/>
                <a:ea typeface="Gill Sans"/>
                <a:cs typeface="Gill Sans"/>
                <a:sym typeface="Gill Sans"/>
              </a:rPr>
              <a:t> Fiche synthétique renseignement de l’entreprise</a:t>
            </a:r>
            <a:r>
              <a:rPr lang="fr-FR" sz="1800" b="1" i="1" u="none" strike="noStrike" cap="none">
                <a:solidFill>
                  <a:srgbClr val="FFFFFF"/>
                </a:solidFill>
                <a:latin typeface="Gill Sans"/>
                <a:ea typeface="Gill Sans"/>
                <a:cs typeface="Gill Sans"/>
                <a:sym typeface="Gill Sans"/>
              </a:rPr>
              <a:t>u</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Informations générales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Nom de l’entreprise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Adresse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Tél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Fax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Email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Directeur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Contact </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activité principale</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activités générant des rejets</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nbre de salariés</a:t>
            </a:r>
            <a:endParaRPr/>
          </a:p>
          <a:p>
            <a:pPr marL="4495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rythme d’activité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Diagnostic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traçage réseau : oui/non</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rapport diagnostic (fiche de synthèse) : oui/non</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autorisation (activité, oui/non)</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convention (oui/non)</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constat de non rejet ⇨ pas d’autorisation nécessaire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Plans des réseaux :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échelle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date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format (informatique et/ou papier)</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type : récolement ou schématique suite à traçage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Conformité du site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respect de l’échéancier de travaux</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respect des valeurs limites de rejet</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conformité prétraitement</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conformité regard de contrôle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conformité séparation réseaux EU/EP - Eud/EUnd</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Conventions/Autorisation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convention : date signature, date renouvellement</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arrêté d’autorisation de rejet : type ( simple ou activité), date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50000"/>
              </a:lnSpc>
              <a:spcBef>
                <a:spcPts val="0"/>
              </a:spcBef>
              <a:spcAft>
                <a:spcPts val="0"/>
              </a:spcAft>
              <a:buNone/>
            </a:pPr>
            <a:r>
              <a:rPr lang="fr-FR" sz="1800" b="1" i="0" u="sng" strike="noStrike" cap="none">
                <a:solidFill>
                  <a:srgbClr val="000000"/>
                </a:solidFill>
                <a:latin typeface="Gill Sans"/>
                <a:ea typeface="Gill Sans"/>
                <a:cs typeface="Gill Sans"/>
                <a:sym typeface="Gill Sans"/>
              </a:rPr>
              <a:t>REQUÊTES POSSIBLES (EXEMPLES)</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44958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Localisation d’entreprise (recherche) lors de pollution accidentelle</a:t>
            </a:r>
            <a:r>
              <a:rPr lang="fr-FR" sz="1800" b="1" i="0" u="none" strike="noStrike" cap="none">
                <a:solidFill>
                  <a:srgbClr val="FFFFFF"/>
                </a:solidFill>
                <a:latin typeface="Gill Sans"/>
                <a:ea typeface="Gill Sans"/>
                <a:cs typeface="Gill Sans"/>
                <a:sym typeface="Gill Sans"/>
              </a:rPr>
              <a:t>e</a:t>
            </a:r>
            <a:endParaRPr sz="18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Paramètres en entrée :		</a:t>
            </a:r>
            <a:r>
              <a:rPr lang="fr-FR" sz="1800" b="0" i="0" u="none" strike="noStrike" cap="none">
                <a:solidFill>
                  <a:srgbClr val="000000"/>
                </a:solidFill>
                <a:latin typeface="Gill Sans"/>
                <a:ea typeface="Gill Sans"/>
                <a:cs typeface="Gill Sans"/>
                <a:sym typeface="Gill Sans"/>
              </a:rPr>
              <a:t>Localisation adresse (secteur ZI ou quartier)</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pollution antérieure par polluant similaire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raccordement EP/ EU</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r>
              <a:rPr lang="fr-FR" sz="1800" b="1" i="0" u="none" strike="noStrike" cap="none">
                <a:solidFill>
                  <a:srgbClr val="000000"/>
                </a:solidFill>
                <a:latin typeface="Gill Sans"/>
                <a:ea typeface="Gill Sans"/>
                <a:cs typeface="Gill Sans"/>
                <a:sym typeface="Gill Sans"/>
              </a:rPr>
              <a:t>Résultats : 				</a:t>
            </a:r>
            <a:r>
              <a:rPr lang="fr-FR" sz="1800" b="0" i="0" u="none" strike="noStrike" cap="none">
                <a:solidFill>
                  <a:srgbClr val="000000"/>
                </a:solidFill>
                <a:latin typeface="Gill Sans"/>
                <a:ea typeface="Gill Sans"/>
                <a:cs typeface="Gill Sans"/>
                <a:sym typeface="Gill Sans"/>
              </a:rPr>
              <a:t>Liste d’entreprises localisées dans le secteur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Nom de l’entreprise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prétraitement conforme et non conforme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antériorité pollution (date, type polluant)</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lien avec rapport(s) antérieur(s) pollution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Bilan pollution accidentelle</a:t>
            </a:r>
            <a:r>
              <a:rPr lang="fr-FR" sz="1800" b="1" i="0" u="none" strike="noStrike" cap="none">
                <a:solidFill>
                  <a:srgbClr val="FFFFFF"/>
                </a:solidFill>
                <a:latin typeface="Gill Sans"/>
                <a:ea typeface="Gill Sans"/>
                <a:cs typeface="Gill Sans"/>
                <a:sym typeface="Gill Sans"/>
              </a:rPr>
              <a:t>e</a:t>
            </a: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Paramètres en entrée :		</a:t>
            </a:r>
            <a:r>
              <a:rPr lang="fr-FR" sz="1800" b="0" i="0" u="none" strike="noStrike" cap="none">
                <a:solidFill>
                  <a:srgbClr val="000000"/>
                </a:solidFill>
                <a:latin typeface="Gill Sans"/>
                <a:ea typeface="Gill Sans"/>
                <a:cs typeface="Gill Sans"/>
                <a:sym typeface="Gill Sans"/>
              </a:rPr>
              <a:t>Pollution accidentelle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	origine identifiée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	origine non identifiée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	période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 	type réseau</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r>
              <a:rPr lang="fr-FR" sz="1800" b="1" i="0" u="none" strike="noStrike" cap="none">
                <a:solidFill>
                  <a:srgbClr val="000000"/>
                </a:solidFill>
                <a:latin typeface="Gill Sans"/>
                <a:ea typeface="Gill Sans"/>
                <a:cs typeface="Gill Sans"/>
                <a:sym typeface="Gill Sans"/>
              </a:rPr>
              <a:t>Résultats : 				</a:t>
            </a:r>
            <a:r>
              <a:rPr lang="fr-FR" sz="1800" b="0" i="0" u="none" strike="noStrike" cap="none">
                <a:solidFill>
                  <a:srgbClr val="000000"/>
                </a:solidFill>
                <a:latin typeface="Gill Sans"/>
                <a:ea typeface="Gill Sans"/>
                <a:cs typeface="Gill Sans"/>
                <a:sym typeface="Gill Sans"/>
              </a:rPr>
              <a:t>Nom entreprise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Date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Localisation (commune)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Type de polluant</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Réseau (EP / EU)</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449580" marR="0" lvl="0" indent="44958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Tableau de synthèse : 		</a:t>
            </a:r>
            <a:r>
              <a:rPr lang="fr-FR" sz="1800" b="0" i="0" u="none" strike="noStrike" cap="none">
                <a:solidFill>
                  <a:srgbClr val="000000"/>
                </a:solidFill>
                <a:latin typeface="Gill Sans"/>
                <a:ea typeface="Gill Sans"/>
                <a:cs typeface="Gill Sans"/>
                <a:sym typeface="Gill Sans"/>
              </a:rPr>
              <a:t>Nombre de pollutions accidentelles</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origine identifiée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localisation (commune)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type de polluants</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réseau (EP-EU)</a:t>
            </a:r>
            <a:endParaRPr/>
          </a:p>
          <a:p>
            <a:pPr marL="0" marR="0" lvl="0" indent="44958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44958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Résultats d’analyse</a:t>
            </a:r>
            <a:r>
              <a:rPr lang="fr-FR" sz="1800" b="1" i="0" u="none" strike="noStrike" cap="none">
                <a:solidFill>
                  <a:srgbClr val="FFFFFF"/>
                </a:solidFill>
                <a:latin typeface="Gill Sans"/>
                <a:ea typeface="Gill Sans"/>
                <a:cs typeface="Gill Sans"/>
                <a:sym typeface="Gill Sans"/>
              </a:rPr>
              <a:t>e</a:t>
            </a:r>
            <a:endParaRPr sz="18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Paramètres en entrée :		</a:t>
            </a:r>
            <a:r>
              <a:rPr lang="fr-FR" sz="1800" b="0" i="0" u="none" strike="noStrike" cap="none">
                <a:solidFill>
                  <a:srgbClr val="000000"/>
                </a:solidFill>
                <a:latin typeface="Gill Sans"/>
                <a:ea typeface="Gill Sans"/>
                <a:cs typeface="Gill Sans"/>
                <a:sym typeface="Gill Sans"/>
              </a:rPr>
              <a:t>Nom entreprise (ou numéro identification)</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	type de prétraitement</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période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type (ponctuel, bilan 24h00)</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type de rejet (EP, EU)</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r>
              <a:rPr lang="fr-FR" sz="1800" b="1" i="0" u="none" strike="noStrike" cap="none">
                <a:solidFill>
                  <a:srgbClr val="000000"/>
                </a:solidFill>
                <a:latin typeface="Gill Sans"/>
                <a:ea typeface="Gill Sans"/>
                <a:cs typeface="Gill Sans"/>
                <a:sym typeface="Gill Sans"/>
              </a:rPr>
              <a:t>Résultats : 				</a:t>
            </a:r>
            <a:r>
              <a:rPr lang="fr-FR" sz="1800" b="0" i="0" u="none" strike="noStrike" cap="none">
                <a:solidFill>
                  <a:srgbClr val="000000"/>
                </a:solidFill>
                <a:latin typeface="Gill Sans"/>
                <a:ea typeface="Gill Sans"/>
                <a:cs typeface="Gill Sans"/>
                <a:sym typeface="Gill Sans"/>
              </a:rPr>
              <a:t>Nom entreprise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Date</a:t>
            </a:r>
            <a:endParaRPr/>
          </a:p>
          <a:p>
            <a:pPr marL="26974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Résultats analyse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Conformité des résultats</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Lien avec rapport analyse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Prétraitement en place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Conformité prétraitement</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449580" marR="0" lvl="0" indent="44958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Tableau de synthèse : 		</a:t>
            </a:r>
            <a:r>
              <a:rPr lang="fr-FR" sz="1800" b="0" i="0" u="none" strike="noStrike" cap="none">
                <a:solidFill>
                  <a:srgbClr val="000000"/>
                </a:solidFill>
                <a:latin typeface="Gill Sans"/>
                <a:ea typeface="Gill Sans"/>
                <a:cs typeface="Gill Sans"/>
                <a:sym typeface="Gill Sans"/>
              </a:rPr>
              <a:t>Nombre d’analyse (ponctuel, bilan 24h00)</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résultats conformes</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conformité résultats / % conformité traitement</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449580" algn="l" rtl="0">
              <a:lnSpc>
                <a:spcPct val="15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Bilan avis sur PC</a:t>
            </a:r>
            <a:r>
              <a:rPr lang="fr-FR" sz="1800" b="1" i="0" u="none" strike="noStrike" cap="none">
                <a:solidFill>
                  <a:srgbClr val="FFFFFF"/>
                </a:solidFill>
                <a:latin typeface="Gill Sans"/>
                <a:ea typeface="Gill Sans"/>
                <a:cs typeface="Gill Sans"/>
                <a:sym typeface="Gill Sans"/>
              </a:rPr>
              <a:t>e</a:t>
            </a:r>
            <a:endParaRPr sz="18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Paramètres en entrée :		</a:t>
            </a:r>
            <a:r>
              <a:rPr lang="fr-FR" sz="1800" b="0" i="0" u="none" strike="noStrike" cap="none">
                <a:solidFill>
                  <a:srgbClr val="000000"/>
                </a:solidFill>
                <a:latin typeface="Gill Sans"/>
                <a:ea typeface="Gill Sans"/>
                <a:cs typeface="Gill Sans"/>
                <a:sym typeface="Gill Sans"/>
              </a:rPr>
              <a:t>Nom entreprise (ou numéro d’identification)</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numéro permis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période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favorable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défavorable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et/ou	permis modificatif</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449580" marR="0" lvl="0" indent="44958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Résultats : 				</a:t>
            </a:r>
            <a:r>
              <a:rPr lang="fr-FR" sz="1800" b="0" i="0" u="none" strike="noStrike" cap="none">
                <a:solidFill>
                  <a:srgbClr val="000000"/>
                </a:solidFill>
                <a:latin typeface="Gill Sans"/>
                <a:ea typeface="Gill Sans"/>
                <a:cs typeface="Gill Sans"/>
                <a:sym typeface="Gill Sans"/>
              </a:rPr>
              <a:t>Nom entreprise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Date</a:t>
            </a:r>
            <a:endParaRPr/>
          </a:p>
          <a:p>
            <a:pPr marL="26974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Favorable – défavorable</a:t>
            </a:r>
            <a:endParaRPr/>
          </a:p>
          <a:p>
            <a:pPr marL="26974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Premier permis / permis modifié</a:t>
            </a:r>
            <a:endParaRPr/>
          </a:p>
          <a:p>
            <a:pPr marL="269748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449580" marR="0" lvl="0" indent="44958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Tableau de synthèse : 		</a:t>
            </a:r>
            <a:r>
              <a:rPr lang="fr-FR" sz="1800" b="0" i="0" u="none" strike="noStrike" cap="none">
                <a:solidFill>
                  <a:srgbClr val="000000"/>
                </a:solidFill>
                <a:latin typeface="Gill Sans"/>
                <a:ea typeface="Gill Sans"/>
                <a:cs typeface="Gill Sans"/>
                <a:sym typeface="Gill Sans"/>
              </a:rPr>
              <a:t>Nombre d’avis (favorable défavorable)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favorable – défavorable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localisation commune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défavorable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 permis modif suite défavorable</a:t>
            </a:r>
            <a:endParaRPr/>
          </a:p>
          <a:p>
            <a:pPr marL="0" marR="0" lvl="0" indent="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t>
            </a:r>
            <a:endParaRPr/>
          </a:p>
          <a:p>
            <a:pPr marL="0" marR="0" lvl="0" indent="0" algn="l" rtl="0">
              <a:lnSpc>
                <a:spcPct val="100000"/>
              </a:lnSpc>
              <a:spcBef>
                <a:spcPts val="0"/>
              </a:spcBef>
              <a:spcAft>
                <a:spcPts val="0"/>
              </a:spcAft>
              <a:buNone/>
            </a:pPr>
            <a:r>
              <a:rPr lang="fr-FR" sz="1800" b="1" i="0" u="none" strike="noStrike" cap="none">
                <a:solidFill>
                  <a:srgbClr val="000000"/>
                </a:solidFill>
                <a:latin typeface="Gill Sans"/>
                <a:ea typeface="Gill Sans"/>
                <a:cs typeface="Gill Sans"/>
                <a:sym typeface="Gill Sans"/>
              </a:rPr>
              <a:t> </a:t>
            </a:r>
            <a:endParaRPr sz="1800" b="0" i="0" u="none" strike="noStrike" cap="none">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sng" strike="noStrike" cap="none">
                <a:solidFill>
                  <a:srgbClr val="000000"/>
                </a:solidFill>
                <a:latin typeface="Gill Sans"/>
                <a:ea typeface="Gill Sans"/>
                <a:cs typeface="Gill Sans"/>
                <a:sym typeface="Gill Sans"/>
              </a:rPr>
              <a:t>PIÈCES JOINTES</a:t>
            </a:r>
            <a:endParaRPr sz="1800" b="0" i="0" u="none" strike="noStrike" cap="none">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Courriers (envoyés et reçu ?)</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Mail (suivi de dossier, problème,…)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Compte rendu réunion</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Avis sur PC</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Rapport service collecte (pollution, inspection réseaux,…)</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Photos et rapport</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Plans réseaux EU - EP – AEP</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Fiches techniques des ouvrages de traitements des rejets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Fiche sécurité produits et réactifs utilisés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Bordereau suivi de déchets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Documents et déclaration/autorisation ICPE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Analyse autosurveillance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Analyses extérieures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Contrat de maintenance</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Etudes antérieures</a:t>
            </a:r>
            <a:endParaRPr/>
          </a:p>
          <a:p>
            <a:pPr marL="0" marR="0" lvl="0" indent="449580" algn="l" rtl="0">
              <a:lnSpc>
                <a:spcPct val="100000"/>
              </a:lnSpc>
              <a:spcBef>
                <a:spcPts val="0"/>
              </a:spcBef>
              <a:spcAft>
                <a:spcPts val="0"/>
              </a:spcAft>
              <a:buNone/>
            </a:pPr>
            <a:r>
              <a:rPr lang="fr-FR" sz="1800" b="0" i="0" u="none" strike="noStrike" cap="none">
                <a:solidFill>
                  <a:srgbClr val="000000"/>
                </a:solidFill>
                <a:latin typeface="Gill Sans"/>
                <a:ea typeface="Gill Sans"/>
                <a:cs typeface="Gill Sans"/>
                <a:sym typeface="Gill Sans"/>
              </a:rPr>
              <a:t>- Fiche de prélèvement </a:t>
            </a:r>
            <a:endParaRPr/>
          </a:p>
          <a:p>
            <a:pPr marL="0" marR="0" lvl="0" indent="0" algn="just" rtl="0">
              <a:lnSpc>
                <a:spcPct val="100000"/>
              </a:lnSpc>
              <a:spcBef>
                <a:spcPts val="0"/>
              </a:spcBef>
              <a:spcAft>
                <a:spcPts val="0"/>
              </a:spcAft>
              <a:buNone/>
            </a:pPr>
            <a:endParaRPr sz="1100" b="0" i="0" u="none" strike="noStrike" cap="none">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457200" marR="0" lvl="0" indent="-228600" algn="l" rtl="0">
              <a:lnSpc>
                <a:spcPct val="115000"/>
              </a:lnSpc>
              <a:spcBef>
                <a:spcPts val="0"/>
              </a:spcBef>
              <a:spcAft>
                <a:spcPts val="0"/>
              </a:spcAft>
              <a:buClr>
                <a:schemeClr val="dk1"/>
              </a:buClr>
              <a:buSzPts val="1500"/>
              <a:buFont typeface="Century Gothic"/>
              <a:buNone/>
            </a:pPr>
            <a:endParaRPr sz="1500" b="0" i="0" u="none" strike="noStrike" cap="none">
              <a:solidFill>
                <a:schemeClr val="dk1"/>
              </a:solidFill>
              <a:latin typeface="Century Gothic"/>
              <a:ea typeface="Century Gothic"/>
              <a:cs typeface="Century Gothic"/>
              <a:sym typeface="Century Gothic"/>
            </a:endParaRPr>
          </a:p>
          <a:p>
            <a:pPr marL="45720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45720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1"/>
          <p:cNvSpPr txBox="1">
            <a:spLocks noGrp="1"/>
          </p:cNvSpPr>
          <p:nvPr>
            <p:ph type="title"/>
          </p:nvPr>
        </p:nvSpPr>
        <p:spPr>
          <a:xfrm>
            <a:off x="708211" y="1413231"/>
            <a:ext cx="11017623" cy="7810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A2E87"/>
              </a:buClr>
              <a:buSzPts val="3200"/>
              <a:buFont typeface="Century Gothic"/>
              <a:buNone/>
            </a:pPr>
            <a:r>
              <a:rPr lang="fr-FR" dirty="0"/>
              <a:t>GT Logiciel</a:t>
            </a:r>
            <a:endParaRPr dirty="0"/>
          </a:p>
        </p:txBody>
      </p:sp>
      <p:sp>
        <p:nvSpPr>
          <p:cNvPr id="276" name="Google Shape;276;p41"/>
          <p:cNvSpPr txBox="1"/>
          <p:nvPr/>
        </p:nvSpPr>
        <p:spPr>
          <a:xfrm>
            <a:off x="519288" y="2016474"/>
            <a:ext cx="8766000" cy="4411200"/>
          </a:xfrm>
          <a:prstGeom prst="rect">
            <a:avLst/>
          </a:prstGeom>
          <a:noFill/>
          <a:ln>
            <a:noFill/>
          </a:ln>
        </p:spPr>
        <p:txBody>
          <a:bodyPr spcFirstLastPara="1" wrap="square" lIns="91425" tIns="91425" rIns="91425" bIns="91425" anchor="t" anchorCtr="0">
            <a:noAutofit/>
          </a:bodyPr>
          <a:lstStyle/>
          <a:p>
            <a:pPr marL="0" marR="0" lvl="0" indent="449580" algn="l" rtl="0">
              <a:lnSpc>
                <a:spcPct val="100000"/>
              </a:lnSpc>
              <a:spcBef>
                <a:spcPts val="0"/>
              </a:spcBef>
              <a:spcAft>
                <a:spcPts val="0"/>
              </a:spcAft>
              <a:buNone/>
            </a:pPr>
            <a:r>
              <a:rPr lang="fr-FR" sz="1800" dirty="0">
                <a:latin typeface="Gill Sans"/>
                <a:ea typeface="Gill Sans"/>
                <a:cs typeface="Gill Sans"/>
                <a:sym typeface="Gill Sans"/>
              </a:rPr>
              <a:t>Se déclare intéressé pour travailler sur le sujet du logiciel :</a:t>
            </a:r>
          </a:p>
          <a:p>
            <a:pPr marL="0" marR="0" lvl="0" indent="449580" algn="l" rtl="0">
              <a:lnSpc>
                <a:spcPct val="100000"/>
              </a:lnSpc>
              <a:spcBef>
                <a:spcPts val="0"/>
              </a:spcBef>
              <a:spcAft>
                <a:spcPts val="0"/>
              </a:spcAft>
              <a:buNone/>
            </a:pPr>
            <a:endParaRPr lang="fr-FR" sz="1800" dirty="0">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Sébastian (grand </a:t>
            </a:r>
            <a:r>
              <a:rPr lang="fr-FR" sz="1800" b="0" i="0" u="none" strike="noStrike" cap="none" dirty="0" err="1">
                <a:solidFill>
                  <a:srgbClr val="000000"/>
                </a:solidFill>
                <a:latin typeface="Gill Sans"/>
                <a:ea typeface="Gill Sans"/>
                <a:cs typeface="Gill Sans"/>
                <a:sym typeface="Gill Sans"/>
              </a:rPr>
              <a:t>lyon</a:t>
            </a:r>
            <a:r>
              <a:rPr lang="fr-FR" sz="1800" b="0" i="0" u="none" strike="noStrike" cap="none" dirty="0">
                <a:solidFill>
                  <a:srgbClr val="000000"/>
                </a:solidFill>
                <a:latin typeface="Gill Sans"/>
                <a:ea typeface="Gill Sans"/>
                <a:cs typeface="Gill Sans"/>
                <a:sym typeface="Gill Sans"/>
              </a:rPr>
              <a:t>) / Christel (Dombes </a:t>
            </a:r>
            <a:r>
              <a:rPr lang="fr-FR" sz="1800" b="0" i="0" u="none" strike="noStrike" cap="none" dirty="0" err="1">
                <a:solidFill>
                  <a:srgbClr val="000000"/>
                </a:solidFill>
                <a:latin typeface="Gill Sans"/>
                <a:ea typeface="Gill Sans"/>
                <a:cs typeface="Gill Sans"/>
                <a:sym typeface="Gill Sans"/>
              </a:rPr>
              <a:t>soane</a:t>
            </a:r>
            <a:r>
              <a:rPr lang="fr-FR" sz="1800" b="0" i="0" u="none" strike="noStrike" cap="none" dirty="0">
                <a:solidFill>
                  <a:srgbClr val="000000"/>
                </a:solidFill>
                <a:latin typeface="Gill Sans"/>
                <a:ea typeface="Gill Sans"/>
                <a:cs typeface="Gill Sans"/>
                <a:sym typeface="Gill Sans"/>
              </a:rPr>
              <a:t> </a:t>
            </a:r>
            <a:r>
              <a:rPr lang="fr-FR" sz="1800" b="0" i="0" u="none" strike="noStrike" cap="none" dirty="0" err="1">
                <a:solidFill>
                  <a:srgbClr val="000000"/>
                </a:solidFill>
                <a:latin typeface="Gill Sans"/>
                <a:ea typeface="Gill Sans"/>
                <a:cs typeface="Gill Sans"/>
                <a:sym typeface="Gill Sans"/>
              </a:rPr>
              <a:t>Vallee</a:t>
            </a:r>
            <a:r>
              <a:rPr lang="fr-FR" sz="1800" b="0" i="0" u="none" strike="noStrike" cap="none" dirty="0">
                <a:solidFill>
                  <a:srgbClr val="000000"/>
                </a:solidFill>
                <a:latin typeface="Gill Sans"/>
                <a:ea typeface="Gill Sans"/>
                <a:cs typeface="Gill Sans"/>
                <a:sym typeface="Gill Sans"/>
              </a:rPr>
              <a:t>) / Coralie (SILA) / Ingrid (SRB) / Bruno (Suez) / Mathieu (Pays de </a:t>
            </a:r>
            <a:r>
              <a:rPr lang="fr-FR" sz="1800" b="0" i="0" u="none" strike="noStrike" cap="none" dirty="0" err="1">
                <a:solidFill>
                  <a:srgbClr val="000000"/>
                </a:solidFill>
                <a:latin typeface="Gill Sans"/>
                <a:ea typeface="Gill Sans"/>
                <a:cs typeface="Gill Sans"/>
                <a:sym typeface="Gill Sans"/>
              </a:rPr>
              <a:t>l’arbresle</a:t>
            </a:r>
            <a:r>
              <a:rPr lang="fr-FR" sz="1800" b="0" i="0" u="none" strike="noStrike" cap="none" dirty="0">
                <a:solidFill>
                  <a:srgbClr val="000000"/>
                </a:solidFill>
                <a:latin typeface="Gill Sans"/>
                <a:ea typeface="Gill Sans"/>
                <a:cs typeface="Gill Sans"/>
                <a:sym typeface="Gill Sans"/>
              </a:rPr>
              <a:t>) / </a:t>
            </a:r>
            <a:r>
              <a:rPr lang="fr-FR" sz="1800" dirty="0">
                <a:latin typeface="Gill Sans"/>
                <a:ea typeface="Gill Sans"/>
                <a:cs typeface="Gill Sans"/>
                <a:sym typeface="Gill Sans"/>
              </a:rPr>
              <a:t>M</a:t>
            </a:r>
            <a:r>
              <a:rPr lang="fr-FR" sz="1800" b="0" i="0" u="none" strike="noStrike" cap="none" dirty="0">
                <a:solidFill>
                  <a:srgbClr val="000000"/>
                </a:solidFill>
                <a:latin typeface="Gill Sans"/>
                <a:ea typeface="Gill Sans"/>
                <a:cs typeface="Gill Sans"/>
                <a:sym typeface="Gill Sans"/>
              </a:rPr>
              <a:t>athilde (</a:t>
            </a:r>
            <a:r>
              <a:rPr lang="fr-FR" sz="1800" dirty="0" err="1">
                <a:latin typeface="Gill Sans"/>
                <a:ea typeface="Gill Sans"/>
                <a:cs typeface="Gill Sans"/>
                <a:sym typeface="Gill Sans"/>
              </a:rPr>
              <a:t>A</a:t>
            </a:r>
            <a:r>
              <a:rPr lang="fr-FR" sz="1800" b="0" i="0" u="none" strike="noStrike" cap="none" dirty="0" err="1">
                <a:solidFill>
                  <a:srgbClr val="000000"/>
                </a:solidFill>
                <a:latin typeface="Gill Sans"/>
                <a:ea typeface="Gill Sans"/>
                <a:cs typeface="Gill Sans"/>
                <a:sym typeface="Gill Sans"/>
              </a:rPr>
              <a:t>rlysère</a:t>
            </a:r>
            <a:r>
              <a:rPr lang="fr-FR" sz="1800" b="0" i="0" u="none" strike="noStrike" cap="none" dirty="0">
                <a:solidFill>
                  <a:srgbClr val="000000"/>
                </a:solidFill>
                <a:latin typeface="Gill Sans"/>
                <a:ea typeface="Gill Sans"/>
                <a:cs typeface="Gill Sans"/>
                <a:sym typeface="Gill Sans"/>
              </a:rPr>
              <a:t>)	 </a:t>
            </a:r>
            <a:endParaRPr dirty="0"/>
          </a:p>
          <a:p>
            <a:pPr marL="0" marR="0" lvl="0" indent="0" algn="l" rtl="0">
              <a:lnSpc>
                <a:spcPct val="150000"/>
              </a:lnSpc>
              <a:spcBef>
                <a:spcPts val="0"/>
              </a:spcBef>
              <a:spcAft>
                <a:spcPts val="0"/>
              </a:spcAft>
              <a:buNone/>
            </a:pPr>
            <a:endParaRPr sz="1800" b="0" i="0" u="none" strike="noStrike" cap="none" dirty="0">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dirty="0">
                <a:solidFill>
                  <a:srgbClr val="000000"/>
                </a:solidFill>
                <a:latin typeface="Gill Sans"/>
                <a:ea typeface="Gill Sans"/>
                <a:cs typeface="Gill Sans"/>
                <a:sym typeface="Gill Sans"/>
              </a:rPr>
              <a:t> </a:t>
            </a:r>
            <a:endParaRPr sz="1800" b="0" i="0" u="none" strike="noStrike" cap="none" dirty="0">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dirty="0">
                <a:solidFill>
                  <a:srgbClr val="000000"/>
                </a:solidFill>
                <a:latin typeface="Gill Sans"/>
                <a:ea typeface="Gill Sans"/>
                <a:cs typeface="Gill Sans"/>
                <a:sym typeface="Gill Sans"/>
              </a:rPr>
              <a:t> </a:t>
            </a:r>
            <a:endParaRPr sz="1800" b="0" i="0" u="none" strike="noStrike" cap="none" dirty="0">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dirty="0">
                <a:solidFill>
                  <a:srgbClr val="000000"/>
                </a:solidFill>
                <a:latin typeface="Gill Sans"/>
                <a:ea typeface="Gill Sans"/>
                <a:cs typeface="Gill Sans"/>
                <a:sym typeface="Gill Sans"/>
              </a:rPr>
              <a:t> </a:t>
            </a:r>
            <a:endParaRPr sz="1800" b="0" i="0" u="none" strike="noStrike" cap="none" dirty="0">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dirty="0">
                <a:solidFill>
                  <a:srgbClr val="000000"/>
                </a:solidFill>
                <a:latin typeface="Gill Sans"/>
                <a:ea typeface="Gill Sans"/>
                <a:cs typeface="Gill Sans"/>
                <a:sym typeface="Gill Sans"/>
              </a:rPr>
              <a:t> </a:t>
            </a:r>
            <a:endParaRPr sz="1800" b="0" i="0" u="none" strike="noStrike" cap="none" dirty="0">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dirty="0">
                <a:solidFill>
                  <a:srgbClr val="000000"/>
                </a:solidFill>
                <a:latin typeface="Gill Sans"/>
                <a:ea typeface="Gill Sans"/>
                <a:cs typeface="Gill Sans"/>
                <a:sym typeface="Gill Sans"/>
              </a:rPr>
              <a:t> </a:t>
            </a:r>
            <a:endParaRPr sz="1800" b="0" i="0" u="none" strike="noStrike" cap="none" dirty="0">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dirty="0">
                <a:solidFill>
                  <a:srgbClr val="000000"/>
                </a:solidFill>
                <a:latin typeface="Gill Sans"/>
                <a:ea typeface="Gill Sans"/>
                <a:cs typeface="Gill Sans"/>
                <a:sym typeface="Gill Sans"/>
              </a:rPr>
              <a:t> </a:t>
            </a:r>
            <a:endParaRPr sz="1800" b="0" i="0" u="none" strike="noStrike" cap="none" dirty="0">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dirty="0">
                <a:solidFill>
                  <a:srgbClr val="000000"/>
                </a:solidFill>
                <a:latin typeface="Gill Sans"/>
                <a:ea typeface="Gill Sans"/>
                <a:cs typeface="Gill Sans"/>
                <a:sym typeface="Gill Sans"/>
              </a:rPr>
              <a:t> </a:t>
            </a:r>
            <a:endParaRPr sz="1800" b="0" i="0" u="none" strike="noStrike" cap="none" dirty="0">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dirty="0">
                <a:solidFill>
                  <a:srgbClr val="000000"/>
                </a:solidFill>
                <a:latin typeface="Gill Sans"/>
                <a:ea typeface="Gill Sans"/>
                <a:cs typeface="Gill Sans"/>
                <a:sym typeface="Gill Sans"/>
              </a:rPr>
              <a:t> </a:t>
            </a:r>
            <a:endParaRPr sz="1800" b="0" i="0" u="none" strike="noStrike" cap="none" dirty="0">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dirty="0">
                <a:solidFill>
                  <a:srgbClr val="000000"/>
                </a:solidFill>
                <a:latin typeface="Gill Sans"/>
                <a:ea typeface="Gill Sans"/>
                <a:cs typeface="Gill Sans"/>
                <a:sym typeface="Gill Sans"/>
              </a:rPr>
              <a:t> </a:t>
            </a:r>
            <a:endParaRPr sz="1800" b="0" i="0" u="none" strike="noStrike" cap="none" dirty="0">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dirty="0">
                <a:solidFill>
                  <a:srgbClr val="000000"/>
                </a:solidFill>
                <a:latin typeface="Gill Sans"/>
                <a:ea typeface="Gill Sans"/>
                <a:cs typeface="Gill Sans"/>
                <a:sym typeface="Gill Sans"/>
              </a:rPr>
              <a:t> </a:t>
            </a:r>
            <a:endParaRPr sz="1800" b="0" i="0" u="none" strike="noStrike" cap="none" dirty="0">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dirty="0">
                <a:solidFill>
                  <a:srgbClr val="000000"/>
                </a:solidFill>
                <a:latin typeface="Gill Sans"/>
                <a:ea typeface="Gill Sans"/>
                <a:cs typeface="Gill Sans"/>
                <a:sym typeface="Gill Sans"/>
              </a:rPr>
              <a:t> </a:t>
            </a:r>
            <a:endParaRPr sz="1800" b="0" i="0" u="none" strike="noStrike" cap="none" dirty="0">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dirty="0">
                <a:solidFill>
                  <a:srgbClr val="000000"/>
                </a:solidFill>
                <a:latin typeface="Gill Sans"/>
                <a:ea typeface="Gill Sans"/>
                <a:cs typeface="Gill Sans"/>
                <a:sym typeface="Gill Sans"/>
              </a:rPr>
              <a:t> </a:t>
            </a:r>
            <a:endParaRPr sz="1800" b="0" i="0" u="none" strike="noStrike" cap="none" dirty="0">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dirty="0">
                <a:solidFill>
                  <a:srgbClr val="000000"/>
                </a:solidFill>
                <a:latin typeface="Gill Sans"/>
                <a:ea typeface="Gill Sans"/>
                <a:cs typeface="Gill Sans"/>
                <a:sym typeface="Gill Sans"/>
              </a:rPr>
              <a:t> </a:t>
            </a:r>
            <a:endParaRPr sz="1800" b="0" i="0" u="none" strike="noStrike" cap="none" dirty="0">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sng" strike="noStrike" cap="none" dirty="0">
                <a:solidFill>
                  <a:srgbClr val="000000"/>
                </a:solidFill>
                <a:latin typeface="Gill Sans"/>
                <a:ea typeface="Gill Sans"/>
                <a:cs typeface="Gill Sans"/>
                <a:sym typeface="Gill Sans"/>
              </a:rPr>
              <a:t>DOCUMENTS TYPES POUVANT ETRE GENERES</a:t>
            </a:r>
            <a:endParaRPr sz="1800" b="0" i="0" u="none" strike="noStrike" cap="none" dirty="0">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1" i="1" u="none" strike="noStrike" cap="none" dirty="0">
                <a:solidFill>
                  <a:srgbClr val="000000"/>
                </a:solidFill>
                <a:latin typeface="Gill Sans"/>
                <a:ea typeface="Gill Sans"/>
                <a:cs typeface="Gill Sans"/>
                <a:sym typeface="Gill Sans"/>
              </a:rPr>
              <a:t> Annuaire </a:t>
            </a:r>
            <a:r>
              <a:rPr lang="fr-FR" sz="1800" b="1" i="1" u="none" strike="noStrike" cap="none" dirty="0" err="1">
                <a:solidFill>
                  <a:srgbClr val="000000"/>
                </a:solidFill>
                <a:latin typeface="Gill Sans"/>
                <a:ea typeface="Gill Sans"/>
                <a:cs typeface="Gill Sans"/>
                <a:sym typeface="Gill Sans"/>
              </a:rPr>
              <a:t>entreprise</a:t>
            </a:r>
            <a:r>
              <a:rPr lang="fr-FR" sz="1800" b="1" i="1" u="none" strike="noStrike" cap="none" dirty="0" err="1">
                <a:solidFill>
                  <a:srgbClr val="FFFFFF"/>
                </a:solidFill>
                <a:latin typeface="Gill Sans"/>
                <a:ea typeface="Gill Sans"/>
                <a:cs typeface="Gill Sans"/>
                <a:sym typeface="Gill Sans"/>
              </a:rPr>
              <a:t>u</a:t>
            </a:r>
            <a:endParaRPr sz="1800" b="0" i="0" u="none" strike="noStrike" cap="none" dirty="0">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Nom de l’entreprise							</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Adresse :								</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Tél :		</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Fax :								</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Email :								</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Directeur :							</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Contact :		</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t>
            </a:r>
            <a:endParaRPr dirty="0"/>
          </a:p>
          <a:p>
            <a:pPr marL="0" marR="0" lvl="0" indent="449580" algn="l" rtl="0">
              <a:lnSpc>
                <a:spcPct val="100000"/>
              </a:lnSpc>
              <a:spcBef>
                <a:spcPts val="0"/>
              </a:spcBef>
              <a:spcAft>
                <a:spcPts val="0"/>
              </a:spcAft>
              <a:buNone/>
            </a:pPr>
            <a:r>
              <a:rPr lang="fr-FR" sz="1800" b="1" i="1" u="none" strike="noStrike" cap="none" dirty="0">
                <a:solidFill>
                  <a:srgbClr val="000000"/>
                </a:solidFill>
                <a:latin typeface="Gill Sans"/>
                <a:ea typeface="Gill Sans"/>
                <a:cs typeface="Gill Sans"/>
                <a:sym typeface="Gill Sans"/>
              </a:rPr>
              <a:t> Fiche synthétique renseignement de l’</a:t>
            </a:r>
            <a:r>
              <a:rPr lang="fr-FR" sz="1800" b="1" i="1" u="none" strike="noStrike" cap="none" dirty="0" err="1">
                <a:solidFill>
                  <a:srgbClr val="000000"/>
                </a:solidFill>
                <a:latin typeface="Gill Sans"/>
                <a:ea typeface="Gill Sans"/>
                <a:cs typeface="Gill Sans"/>
                <a:sym typeface="Gill Sans"/>
              </a:rPr>
              <a:t>entreprise</a:t>
            </a:r>
            <a:r>
              <a:rPr lang="fr-FR" sz="1800" b="1" i="1" u="none" strike="noStrike" cap="none" dirty="0" err="1">
                <a:solidFill>
                  <a:srgbClr val="FFFFFF"/>
                </a:solidFill>
                <a:latin typeface="Gill Sans"/>
                <a:ea typeface="Gill Sans"/>
                <a:cs typeface="Gill Sans"/>
                <a:sym typeface="Gill Sans"/>
              </a:rPr>
              <a:t>u</a:t>
            </a:r>
            <a:endParaRPr sz="1800" b="0" i="0" u="none" strike="noStrike" cap="none" dirty="0">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Informations générales :</a:t>
            </a:r>
            <a:endParaRPr dirty="0"/>
          </a:p>
          <a:p>
            <a:pPr marL="44958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Nom de l’entreprise							</a:t>
            </a:r>
            <a:endParaRPr dirty="0"/>
          </a:p>
          <a:p>
            <a:pPr marL="44958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Adresse 								</a:t>
            </a:r>
            <a:endParaRPr dirty="0"/>
          </a:p>
          <a:p>
            <a:pPr marL="44958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Tél 		</a:t>
            </a:r>
            <a:endParaRPr dirty="0"/>
          </a:p>
          <a:p>
            <a:pPr marL="44958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Fax 								</a:t>
            </a:r>
            <a:endParaRPr dirty="0"/>
          </a:p>
          <a:p>
            <a:pPr marL="44958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Email 								</a:t>
            </a:r>
            <a:endParaRPr dirty="0"/>
          </a:p>
          <a:p>
            <a:pPr marL="44958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Directeur 							</a:t>
            </a:r>
            <a:endParaRPr dirty="0"/>
          </a:p>
          <a:p>
            <a:pPr marL="44958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Contact </a:t>
            </a:r>
            <a:endParaRPr dirty="0"/>
          </a:p>
          <a:p>
            <a:pPr marL="44958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activité principale</a:t>
            </a:r>
            <a:endParaRPr dirty="0"/>
          </a:p>
          <a:p>
            <a:pPr marL="44958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activités générant des rejets</a:t>
            </a:r>
            <a:endParaRPr dirty="0"/>
          </a:p>
          <a:p>
            <a:pPr marL="44958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nbre de salariés</a:t>
            </a:r>
            <a:endParaRPr dirty="0"/>
          </a:p>
          <a:p>
            <a:pPr marL="44958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rythme d’activité	</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Diagnostic :</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 traçage réseau : oui/non</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 rapport diagnostic (fiche de synthèse) : oui/non</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 autorisation (activité, oui/non)</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 convention (oui/non)</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 constat de non rejet ⇨ pas d’autorisation nécessaire</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Plans des réseaux : </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 échelle</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 date</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 format (informatique et/ou papier)</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 type : récolement ou schématique suite à traçage</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Conformité du site :</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 respect de l’échéancier de travaux</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 respect des valeurs limites de rejet</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 conformité prétraitement</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 conformité regard de contrôle</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 conformité séparation réseaux EU/EP - </a:t>
            </a:r>
            <a:r>
              <a:rPr lang="fr-FR" sz="1800" b="0" i="0" u="none" strike="noStrike" cap="none" dirty="0" err="1">
                <a:solidFill>
                  <a:srgbClr val="000000"/>
                </a:solidFill>
                <a:latin typeface="Gill Sans"/>
                <a:ea typeface="Gill Sans"/>
                <a:cs typeface="Gill Sans"/>
                <a:sym typeface="Gill Sans"/>
              </a:rPr>
              <a:t>Eud</a:t>
            </a:r>
            <a:r>
              <a:rPr lang="fr-FR" sz="1800" b="0" i="0" u="none" strike="noStrike" cap="none" dirty="0">
                <a:solidFill>
                  <a:srgbClr val="000000"/>
                </a:solidFill>
                <a:latin typeface="Gill Sans"/>
                <a:ea typeface="Gill Sans"/>
                <a:cs typeface="Gill Sans"/>
                <a:sym typeface="Gill Sans"/>
              </a:rPr>
              <a:t>/</a:t>
            </a:r>
            <a:r>
              <a:rPr lang="fr-FR" sz="1800" b="0" i="0" u="none" strike="noStrike" cap="none" dirty="0" err="1">
                <a:solidFill>
                  <a:srgbClr val="000000"/>
                </a:solidFill>
                <a:latin typeface="Gill Sans"/>
                <a:ea typeface="Gill Sans"/>
                <a:cs typeface="Gill Sans"/>
                <a:sym typeface="Gill Sans"/>
              </a:rPr>
              <a:t>EUnd</a:t>
            </a:r>
            <a:endParaRPr sz="1800" b="0" i="0" u="none" strike="noStrike" cap="none" dirty="0">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Conventions/Autorisation :</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 convention : date signature, date renouvellement</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 arrêté d’autorisation de rejet : type ( simple ou activité), date</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t>
            </a:r>
            <a:endParaRPr dirty="0"/>
          </a:p>
          <a:p>
            <a:pPr marL="0" marR="0" lvl="0" indent="0" algn="l" rtl="0">
              <a:lnSpc>
                <a:spcPct val="150000"/>
              </a:lnSpc>
              <a:spcBef>
                <a:spcPts val="0"/>
              </a:spcBef>
              <a:spcAft>
                <a:spcPts val="0"/>
              </a:spcAft>
              <a:buNone/>
            </a:pPr>
            <a:r>
              <a:rPr lang="fr-FR" sz="1800" b="1" i="0" u="sng" strike="noStrike" cap="none" dirty="0">
                <a:solidFill>
                  <a:srgbClr val="000000"/>
                </a:solidFill>
                <a:latin typeface="Gill Sans"/>
                <a:ea typeface="Gill Sans"/>
                <a:cs typeface="Gill Sans"/>
                <a:sym typeface="Gill Sans"/>
              </a:rPr>
              <a:t>REQUÊTES POSSIBLES (EXEMPLES)</a:t>
            </a:r>
            <a:endParaRPr sz="1800" b="0" i="0" u="none" strike="noStrike" cap="none" dirty="0">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none" strike="noStrike" cap="none" dirty="0">
                <a:solidFill>
                  <a:srgbClr val="000000"/>
                </a:solidFill>
                <a:latin typeface="Gill Sans"/>
                <a:ea typeface="Gill Sans"/>
                <a:cs typeface="Gill Sans"/>
                <a:sym typeface="Gill Sans"/>
              </a:rPr>
              <a:t> </a:t>
            </a:r>
            <a:endParaRPr sz="1800" b="0" i="0" u="none" strike="noStrike" cap="none" dirty="0">
              <a:solidFill>
                <a:srgbClr val="000000"/>
              </a:solidFill>
              <a:latin typeface="Gill Sans"/>
              <a:ea typeface="Gill Sans"/>
              <a:cs typeface="Gill Sans"/>
              <a:sym typeface="Gill Sans"/>
            </a:endParaRPr>
          </a:p>
          <a:p>
            <a:pPr marL="0" marR="0" lvl="0" indent="449580" algn="l" rtl="0">
              <a:lnSpc>
                <a:spcPct val="150000"/>
              </a:lnSpc>
              <a:spcBef>
                <a:spcPts val="0"/>
              </a:spcBef>
              <a:spcAft>
                <a:spcPts val="0"/>
              </a:spcAft>
              <a:buNone/>
            </a:pPr>
            <a:r>
              <a:rPr lang="fr-FR" sz="1800" b="1" i="0" u="none" strike="noStrike" cap="none" dirty="0">
                <a:solidFill>
                  <a:srgbClr val="000000"/>
                </a:solidFill>
                <a:latin typeface="Gill Sans"/>
                <a:ea typeface="Gill Sans"/>
                <a:cs typeface="Gill Sans"/>
                <a:sym typeface="Gill Sans"/>
              </a:rPr>
              <a:t> Localisation d’entreprise (recherche) lors de pollution </a:t>
            </a:r>
            <a:r>
              <a:rPr lang="fr-FR" sz="1800" b="1" i="0" u="none" strike="noStrike" cap="none" dirty="0" err="1">
                <a:solidFill>
                  <a:srgbClr val="000000"/>
                </a:solidFill>
                <a:latin typeface="Gill Sans"/>
                <a:ea typeface="Gill Sans"/>
                <a:cs typeface="Gill Sans"/>
                <a:sym typeface="Gill Sans"/>
              </a:rPr>
              <a:t>accidentelle</a:t>
            </a:r>
            <a:r>
              <a:rPr lang="fr-FR" sz="1800" b="1" i="0" u="none" strike="noStrike" cap="none" dirty="0" err="1">
                <a:solidFill>
                  <a:srgbClr val="FFFFFF"/>
                </a:solidFill>
                <a:latin typeface="Gill Sans"/>
                <a:ea typeface="Gill Sans"/>
                <a:cs typeface="Gill Sans"/>
                <a:sym typeface="Gill Sans"/>
              </a:rPr>
              <a:t>e</a:t>
            </a:r>
            <a:endParaRPr sz="1800" b="0" i="0" u="none" strike="noStrike" cap="none" dirty="0">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r>
              <a:rPr lang="fr-FR" sz="1800" b="1" i="0" u="none" strike="noStrike" cap="none" dirty="0">
                <a:solidFill>
                  <a:srgbClr val="000000"/>
                </a:solidFill>
                <a:latin typeface="Gill Sans"/>
                <a:ea typeface="Gill Sans"/>
                <a:cs typeface="Gill Sans"/>
                <a:sym typeface="Gill Sans"/>
              </a:rPr>
              <a:t>		Paramètres en entrée :		</a:t>
            </a:r>
            <a:r>
              <a:rPr lang="fr-FR" sz="1800" b="0" i="0" u="none" strike="noStrike" cap="none" dirty="0">
                <a:solidFill>
                  <a:srgbClr val="000000"/>
                </a:solidFill>
                <a:latin typeface="Gill Sans"/>
                <a:ea typeface="Gill Sans"/>
                <a:cs typeface="Gill Sans"/>
                <a:sym typeface="Gill Sans"/>
              </a:rPr>
              <a:t>Localisation adresse (secteur ZI ou quartier)</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et/ou	pollution antérieure par polluant similaire </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et/ou 	raccordement EP/ EU</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t>
            </a:r>
            <a:r>
              <a:rPr lang="fr-FR" sz="1800" b="1" i="0" u="none" strike="noStrike" cap="none" dirty="0">
                <a:solidFill>
                  <a:srgbClr val="000000"/>
                </a:solidFill>
                <a:latin typeface="Gill Sans"/>
                <a:ea typeface="Gill Sans"/>
                <a:cs typeface="Gill Sans"/>
                <a:sym typeface="Gill Sans"/>
              </a:rPr>
              <a:t>Résultats : 				</a:t>
            </a:r>
            <a:r>
              <a:rPr lang="fr-FR" sz="1800" b="0" i="0" u="none" strike="noStrike" cap="none" dirty="0">
                <a:solidFill>
                  <a:srgbClr val="000000"/>
                </a:solidFill>
                <a:latin typeface="Gill Sans"/>
                <a:ea typeface="Gill Sans"/>
                <a:cs typeface="Gill Sans"/>
                <a:sym typeface="Gill Sans"/>
              </a:rPr>
              <a:t>Liste d’entreprises localisées dans le secteur :</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 Nom de l’entreprise</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 prétraitement conforme et non conforme</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 antériorité pollution (date, type polluant)</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 lien avec rapport(s) antérieur(s) pollution </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t>
            </a:r>
            <a:endParaRPr dirty="0"/>
          </a:p>
          <a:p>
            <a:pPr marL="0" marR="0" lvl="0" indent="449580" algn="l" rtl="0">
              <a:lnSpc>
                <a:spcPct val="150000"/>
              </a:lnSpc>
              <a:spcBef>
                <a:spcPts val="0"/>
              </a:spcBef>
              <a:spcAft>
                <a:spcPts val="0"/>
              </a:spcAft>
              <a:buNone/>
            </a:pPr>
            <a:r>
              <a:rPr lang="fr-FR" sz="1800" b="1" i="0" u="none" strike="noStrike" cap="none" dirty="0">
                <a:solidFill>
                  <a:srgbClr val="000000"/>
                </a:solidFill>
                <a:latin typeface="Gill Sans"/>
                <a:ea typeface="Gill Sans"/>
                <a:cs typeface="Gill Sans"/>
                <a:sym typeface="Gill Sans"/>
              </a:rPr>
              <a:t> Bilan pollution </a:t>
            </a:r>
            <a:r>
              <a:rPr lang="fr-FR" sz="1800" b="1" i="0" u="none" strike="noStrike" cap="none" dirty="0" err="1">
                <a:solidFill>
                  <a:srgbClr val="000000"/>
                </a:solidFill>
                <a:latin typeface="Gill Sans"/>
                <a:ea typeface="Gill Sans"/>
                <a:cs typeface="Gill Sans"/>
                <a:sym typeface="Gill Sans"/>
              </a:rPr>
              <a:t>accidentelle</a:t>
            </a:r>
            <a:r>
              <a:rPr lang="fr-FR" sz="1800" b="1" i="0" u="none" strike="noStrike" cap="none" dirty="0" err="1">
                <a:solidFill>
                  <a:srgbClr val="FFFFFF"/>
                </a:solidFill>
                <a:latin typeface="Gill Sans"/>
                <a:ea typeface="Gill Sans"/>
                <a:cs typeface="Gill Sans"/>
                <a:sym typeface="Gill Sans"/>
              </a:rPr>
              <a:t>e</a:t>
            </a:r>
            <a:r>
              <a:rPr lang="fr-FR" sz="1800" b="1" i="0" u="none" strike="noStrike" cap="none" dirty="0">
                <a:solidFill>
                  <a:srgbClr val="000000"/>
                </a:solidFill>
                <a:latin typeface="Gill Sans"/>
                <a:ea typeface="Gill Sans"/>
                <a:cs typeface="Gill Sans"/>
                <a:sym typeface="Gill Sans"/>
              </a:rPr>
              <a:t> </a:t>
            </a:r>
            <a:endParaRPr sz="1800" b="0" i="0" u="none" strike="noStrike" cap="none" dirty="0">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r>
              <a:rPr lang="fr-FR" sz="1800" b="1" i="0" u="none" strike="noStrike" cap="none" dirty="0">
                <a:solidFill>
                  <a:srgbClr val="000000"/>
                </a:solidFill>
                <a:latin typeface="Gill Sans"/>
                <a:ea typeface="Gill Sans"/>
                <a:cs typeface="Gill Sans"/>
                <a:sym typeface="Gill Sans"/>
              </a:rPr>
              <a:t>		Paramètres en entrée :		</a:t>
            </a:r>
            <a:r>
              <a:rPr lang="fr-FR" sz="1800" b="0" i="0" u="none" strike="noStrike" cap="none" dirty="0">
                <a:solidFill>
                  <a:srgbClr val="000000"/>
                </a:solidFill>
                <a:latin typeface="Gill Sans"/>
                <a:ea typeface="Gill Sans"/>
                <a:cs typeface="Gill Sans"/>
                <a:sym typeface="Gill Sans"/>
              </a:rPr>
              <a:t>Pollution accidentelle</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et	origine identifiée </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et	origine non identifiée</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et	période</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et 	type réseau</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t>
            </a:r>
            <a:r>
              <a:rPr lang="fr-FR" sz="1800" b="1" i="0" u="none" strike="noStrike" cap="none" dirty="0">
                <a:solidFill>
                  <a:srgbClr val="000000"/>
                </a:solidFill>
                <a:latin typeface="Gill Sans"/>
                <a:ea typeface="Gill Sans"/>
                <a:cs typeface="Gill Sans"/>
                <a:sym typeface="Gill Sans"/>
              </a:rPr>
              <a:t>Résultats : 				</a:t>
            </a:r>
            <a:r>
              <a:rPr lang="fr-FR" sz="1800" b="0" i="0" u="none" strike="noStrike" cap="none" dirty="0">
                <a:solidFill>
                  <a:srgbClr val="000000"/>
                </a:solidFill>
                <a:latin typeface="Gill Sans"/>
                <a:ea typeface="Gill Sans"/>
                <a:cs typeface="Gill Sans"/>
                <a:sym typeface="Gill Sans"/>
              </a:rPr>
              <a:t>Nom entreprise</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Date</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Localisation (commune)</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Type de polluant</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Réseau (EP / EU)</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t>
            </a:r>
            <a:endParaRPr dirty="0"/>
          </a:p>
          <a:p>
            <a:pPr marL="449580" marR="0" lvl="0" indent="449580" algn="l" rtl="0">
              <a:lnSpc>
                <a:spcPct val="100000"/>
              </a:lnSpc>
              <a:spcBef>
                <a:spcPts val="0"/>
              </a:spcBef>
              <a:spcAft>
                <a:spcPts val="0"/>
              </a:spcAft>
              <a:buNone/>
            </a:pPr>
            <a:r>
              <a:rPr lang="fr-FR" sz="1800" b="1" i="0" u="none" strike="noStrike" cap="none" dirty="0">
                <a:solidFill>
                  <a:srgbClr val="000000"/>
                </a:solidFill>
                <a:latin typeface="Gill Sans"/>
                <a:ea typeface="Gill Sans"/>
                <a:cs typeface="Gill Sans"/>
                <a:sym typeface="Gill Sans"/>
              </a:rPr>
              <a:t>Tableau de synthèse : 		</a:t>
            </a:r>
            <a:r>
              <a:rPr lang="fr-FR" sz="1800" b="0" i="0" u="none" strike="noStrike" cap="none" dirty="0">
                <a:solidFill>
                  <a:srgbClr val="000000"/>
                </a:solidFill>
                <a:latin typeface="Gill Sans"/>
                <a:ea typeface="Gill Sans"/>
                <a:cs typeface="Gill Sans"/>
                <a:sym typeface="Gill Sans"/>
              </a:rPr>
              <a:t>Nombre de pollutions accidentelles</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 origine identifiée</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 localisation (commune)</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 type de polluants</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 réseau (EP-EU)</a:t>
            </a:r>
            <a:endParaRPr dirty="0"/>
          </a:p>
          <a:p>
            <a:pPr marL="0" marR="0" lvl="0" indent="449580" algn="l" rtl="0">
              <a:lnSpc>
                <a:spcPct val="150000"/>
              </a:lnSpc>
              <a:spcBef>
                <a:spcPts val="0"/>
              </a:spcBef>
              <a:spcAft>
                <a:spcPts val="0"/>
              </a:spcAft>
              <a:buNone/>
            </a:pPr>
            <a:r>
              <a:rPr lang="fr-FR" sz="1800" b="1" i="0" u="none" strike="noStrike" cap="none" dirty="0">
                <a:solidFill>
                  <a:srgbClr val="000000"/>
                </a:solidFill>
                <a:latin typeface="Gill Sans"/>
                <a:ea typeface="Gill Sans"/>
                <a:cs typeface="Gill Sans"/>
                <a:sym typeface="Gill Sans"/>
              </a:rPr>
              <a:t> </a:t>
            </a:r>
            <a:endParaRPr sz="1800" b="0" i="0" u="none" strike="noStrike" cap="none" dirty="0">
              <a:solidFill>
                <a:srgbClr val="000000"/>
              </a:solidFill>
              <a:latin typeface="Gill Sans"/>
              <a:ea typeface="Gill Sans"/>
              <a:cs typeface="Gill Sans"/>
              <a:sym typeface="Gill Sans"/>
            </a:endParaRPr>
          </a:p>
          <a:p>
            <a:pPr marL="0" marR="0" lvl="0" indent="449580" algn="l" rtl="0">
              <a:lnSpc>
                <a:spcPct val="150000"/>
              </a:lnSpc>
              <a:spcBef>
                <a:spcPts val="0"/>
              </a:spcBef>
              <a:spcAft>
                <a:spcPts val="0"/>
              </a:spcAft>
              <a:buNone/>
            </a:pPr>
            <a:r>
              <a:rPr lang="fr-FR" sz="1800" b="1" i="0" u="none" strike="noStrike" cap="none" dirty="0">
                <a:solidFill>
                  <a:srgbClr val="000000"/>
                </a:solidFill>
                <a:latin typeface="Gill Sans"/>
                <a:ea typeface="Gill Sans"/>
                <a:cs typeface="Gill Sans"/>
                <a:sym typeface="Gill Sans"/>
              </a:rPr>
              <a:t> Résultats d’</a:t>
            </a:r>
            <a:r>
              <a:rPr lang="fr-FR" sz="1800" b="1" i="0" u="none" strike="noStrike" cap="none" dirty="0" err="1">
                <a:solidFill>
                  <a:srgbClr val="000000"/>
                </a:solidFill>
                <a:latin typeface="Gill Sans"/>
                <a:ea typeface="Gill Sans"/>
                <a:cs typeface="Gill Sans"/>
                <a:sym typeface="Gill Sans"/>
              </a:rPr>
              <a:t>analyse</a:t>
            </a:r>
            <a:r>
              <a:rPr lang="fr-FR" sz="1800" b="1" i="0" u="none" strike="noStrike" cap="none" dirty="0" err="1">
                <a:solidFill>
                  <a:srgbClr val="FFFFFF"/>
                </a:solidFill>
                <a:latin typeface="Gill Sans"/>
                <a:ea typeface="Gill Sans"/>
                <a:cs typeface="Gill Sans"/>
                <a:sym typeface="Gill Sans"/>
              </a:rPr>
              <a:t>e</a:t>
            </a:r>
            <a:endParaRPr sz="1800" b="0" i="0" u="none" strike="noStrike" cap="none" dirty="0">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r>
              <a:rPr lang="fr-FR" sz="1800" b="1" i="0" u="none" strike="noStrike" cap="none" dirty="0">
                <a:solidFill>
                  <a:srgbClr val="000000"/>
                </a:solidFill>
                <a:latin typeface="Gill Sans"/>
                <a:ea typeface="Gill Sans"/>
                <a:cs typeface="Gill Sans"/>
                <a:sym typeface="Gill Sans"/>
              </a:rPr>
              <a:t>		Paramètres en entrée :		</a:t>
            </a:r>
            <a:r>
              <a:rPr lang="fr-FR" sz="1800" b="0" i="0" u="none" strike="noStrike" cap="none" dirty="0">
                <a:solidFill>
                  <a:srgbClr val="000000"/>
                </a:solidFill>
                <a:latin typeface="Gill Sans"/>
                <a:ea typeface="Gill Sans"/>
                <a:cs typeface="Gill Sans"/>
                <a:sym typeface="Gill Sans"/>
              </a:rPr>
              <a:t>Nom entreprise (ou numéro identification)</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et	type de prétraitement</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et/ou	période</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et/ou 	type (ponctuel, bilan 24h00)</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et/ou	type de rejet (EP, EU)</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t>
            </a:r>
            <a:r>
              <a:rPr lang="fr-FR" sz="1800" b="1" i="0" u="none" strike="noStrike" cap="none" dirty="0">
                <a:solidFill>
                  <a:srgbClr val="000000"/>
                </a:solidFill>
                <a:latin typeface="Gill Sans"/>
                <a:ea typeface="Gill Sans"/>
                <a:cs typeface="Gill Sans"/>
                <a:sym typeface="Gill Sans"/>
              </a:rPr>
              <a:t>Résultats : 				</a:t>
            </a:r>
            <a:r>
              <a:rPr lang="fr-FR" sz="1800" b="0" i="0" u="none" strike="noStrike" cap="none" dirty="0">
                <a:solidFill>
                  <a:srgbClr val="000000"/>
                </a:solidFill>
                <a:latin typeface="Gill Sans"/>
                <a:ea typeface="Gill Sans"/>
                <a:cs typeface="Gill Sans"/>
                <a:sym typeface="Gill Sans"/>
              </a:rPr>
              <a:t>Nom entreprise</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Date</a:t>
            </a:r>
            <a:endParaRPr dirty="0"/>
          </a:p>
          <a:p>
            <a:pPr marL="269748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Résultats analyse</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Conformité des résultats</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Lien avec rapport analyse</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Prétraitement en place</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Conformité prétraitement</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t>
            </a:r>
            <a:endParaRPr dirty="0"/>
          </a:p>
          <a:p>
            <a:pPr marL="449580" marR="0" lvl="0" indent="449580" algn="l" rtl="0">
              <a:lnSpc>
                <a:spcPct val="100000"/>
              </a:lnSpc>
              <a:spcBef>
                <a:spcPts val="0"/>
              </a:spcBef>
              <a:spcAft>
                <a:spcPts val="0"/>
              </a:spcAft>
              <a:buNone/>
            </a:pPr>
            <a:r>
              <a:rPr lang="fr-FR" sz="1800" b="1" i="0" u="none" strike="noStrike" cap="none" dirty="0">
                <a:solidFill>
                  <a:srgbClr val="000000"/>
                </a:solidFill>
                <a:latin typeface="Gill Sans"/>
                <a:ea typeface="Gill Sans"/>
                <a:cs typeface="Gill Sans"/>
                <a:sym typeface="Gill Sans"/>
              </a:rPr>
              <a:t>Tableau de synthèse : 		</a:t>
            </a:r>
            <a:r>
              <a:rPr lang="fr-FR" sz="1800" b="0" i="0" u="none" strike="noStrike" cap="none" dirty="0">
                <a:solidFill>
                  <a:srgbClr val="000000"/>
                </a:solidFill>
                <a:latin typeface="Gill Sans"/>
                <a:ea typeface="Gill Sans"/>
                <a:cs typeface="Gill Sans"/>
                <a:sym typeface="Gill Sans"/>
              </a:rPr>
              <a:t>Nombre d’analyse (ponctuel, bilan 24h00)</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 résultats conformes</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 conformité résultats / % conformité traitement</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t>
            </a:r>
            <a:endParaRPr dirty="0"/>
          </a:p>
          <a:p>
            <a:pPr marL="0" marR="0" lvl="0" indent="449580" algn="l" rtl="0">
              <a:lnSpc>
                <a:spcPct val="150000"/>
              </a:lnSpc>
              <a:spcBef>
                <a:spcPts val="0"/>
              </a:spcBef>
              <a:spcAft>
                <a:spcPts val="0"/>
              </a:spcAft>
              <a:buNone/>
            </a:pPr>
            <a:r>
              <a:rPr lang="fr-FR" sz="1800" b="1" i="0" u="none" strike="noStrike" cap="none" dirty="0">
                <a:solidFill>
                  <a:srgbClr val="000000"/>
                </a:solidFill>
                <a:latin typeface="Gill Sans"/>
                <a:ea typeface="Gill Sans"/>
                <a:cs typeface="Gill Sans"/>
                <a:sym typeface="Gill Sans"/>
              </a:rPr>
              <a:t> Bilan avis sur </a:t>
            </a:r>
            <a:r>
              <a:rPr lang="fr-FR" sz="1800" b="1" i="0" u="none" strike="noStrike" cap="none" dirty="0" err="1">
                <a:solidFill>
                  <a:srgbClr val="000000"/>
                </a:solidFill>
                <a:latin typeface="Gill Sans"/>
                <a:ea typeface="Gill Sans"/>
                <a:cs typeface="Gill Sans"/>
                <a:sym typeface="Gill Sans"/>
              </a:rPr>
              <a:t>PC</a:t>
            </a:r>
            <a:r>
              <a:rPr lang="fr-FR" sz="1800" b="1" i="0" u="none" strike="noStrike" cap="none" dirty="0" err="1">
                <a:solidFill>
                  <a:srgbClr val="FFFFFF"/>
                </a:solidFill>
                <a:latin typeface="Gill Sans"/>
                <a:ea typeface="Gill Sans"/>
                <a:cs typeface="Gill Sans"/>
                <a:sym typeface="Gill Sans"/>
              </a:rPr>
              <a:t>e</a:t>
            </a:r>
            <a:endParaRPr sz="1800" b="0" i="0" u="none" strike="noStrike" cap="none" dirty="0">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None/>
            </a:pPr>
            <a:r>
              <a:rPr lang="fr-FR" sz="1800" b="1" i="0" u="none" strike="noStrike" cap="none" dirty="0">
                <a:solidFill>
                  <a:srgbClr val="000000"/>
                </a:solidFill>
                <a:latin typeface="Gill Sans"/>
                <a:ea typeface="Gill Sans"/>
                <a:cs typeface="Gill Sans"/>
                <a:sym typeface="Gill Sans"/>
              </a:rPr>
              <a:t>		Paramètres en entrée :		</a:t>
            </a:r>
            <a:r>
              <a:rPr lang="fr-FR" sz="1800" b="0" i="0" u="none" strike="noStrike" cap="none" dirty="0">
                <a:solidFill>
                  <a:srgbClr val="000000"/>
                </a:solidFill>
                <a:latin typeface="Gill Sans"/>
                <a:ea typeface="Gill Sans"/>
                <a:cs typeface="Gill Sans"/>
                <a:sym typeface="Gill Sans"/>
              </a:rPr>
              <a:t>Nom entreprise (ou numéro d’identification)</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et/ou	numéro permis </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et/ou	période</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et/ou	favorable</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et/ou 	défavorable</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et/ou	permis modificatif</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t>
            </a:r>
            <a:endParaRPr dirty="0"/>
          </a:p>
          <a:p>
            <a:pPr marL="449580" marR="0" lvl="0" indent="449580" algn="l" rtl="0">
              <a:lnSpc>
                <a:spcPct val="100000"/>
              </a:lnSpc>
              <a:spcBef>
                <a:spcPts val="0"/>
              </a:spcBef>
              <a:spcAft>
                <a:spcPts val="0"/>
              </a:spcAft>
              <a:buNone/>
            </a:pPr>
            <a:r>
              <a:rPr lang="fr-FR" sz="1800" b="1" i="0" u="none" strike="noStrike" cap="none" dirty="0">
                <a:solidFill>
                  <a:srgbClr val="000000"/>
                </a:solidFill>
                <a:latin typeface="Gill Sans"/>
                <a:ea typeface="Gill Sans"/>
                <a:cs typeface="Gill Sans"/>
                <a:sym typeface="Gill Sans"/>
              </a:rPr>
              <a:t>Résultats : 				</a:t>
            </a:r>
            <a:r>
              <a:rPr lang="fr-FR" sz="1800" b="0" i="0" u="none" strike="noStrike" cap="none" dirty="0">
                <a:solidFill>
                  <a:srgbClr val="000000"/>
                </a:solidFill>
                <a:latin typeface="Gill Sans"/>
                <a:ea typeface="Gill Sans"/>
                <a:cs typeface="Gill Sans"/>
                <a:sym typeface="Gill Sans"/>
              </a:rPr>
              <a:t>Nom entreprise</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Date</a:t>
            </a:r>
            <a:endParaRPr dirty="0"/>
          </a:p>
          <a:p>
            <a:pPr marL="269748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Favorable – défavorable</a:t>
            </a:r>
            <a:endParaRPr dirty="0"/>
          </a:p>
          <a:p>
            <a:pPr marL="269748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Premier permis / permis modifié</a:t>
            </a:r>
            <a:endParaRPr dirty="0"/>
          </a:p>
          <a:p>
            <a:pPr marL="269748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t>
            </a:r>
            <a:endParaRPr dirty="0"/>
          </a:p>
          <a:p>
            <a:pPr marL="449580" marR="0" lvl="0" indent="449580" algn="l" rtl="0">
              <a:lnSpc>
                <a:spcPct val="100000"/>
              </a:lnSpc>
              <a:spcBef>
                <a:spcPts val="0"/>
              </a:spcBef>
              <a:spcAft>
                <a:spcPts val="0"/>
              </a:spcAft>
              <a:buNone/>
            </a:pPr>
            <a:r>
              <a:rPr lang="fr-FR" sz="1800" b="1" i="0" u="none" strike="noStrike" cap="none" dirty="0">
                <a:solidFill>
                  <a:srgbClr val="000000"/>
                </a:solidFill>
                <a:latin typeface="Gill Sans"/>
                <a:ea typeface="Gill Sans"/>
                <a:cs typeface="Gill Sans"/>
                <a:sym typeface="Gill Sans"/>
              </a:rPr>
              <a:t>Tableau de synthèse : 		</a:t>
            </a:r>
            <a:r>
              <a:rPr lang="fr-FR" sz="1800" b="0" i="0" u="none" strike="noStrike" cap="none" dirty="0">
                <a:solidFill>
                  <a:srgbClr val="000000"/>
                </a:solidFill>
                <a:latin typeface="Gill Sans"/>
                <a:ea typeface="Gill Sans"/>
                <a:cs typeface="Gill Sans"/>
                <a:sym typeface="Gill Sans"/>
              </a:rPr>
              <a:t>Nombre d’avis (favorable défavorable)</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 favorable – défavorable</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 localisation commune</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 défavorable</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 permis </a:t>
            </a:r>
            <a:r>
              <a:rPr lang="fr-FR" sz="1800" b="0" i="0" u="none" strike="noStrike" cap="none" dirty="0" err="1">
                <a:solidFill>
                  <a:srgbClr val="000000"/>
                </a:solidFill>
                <a:latin typeface="Gill Sans"/>
                <a:ea typeface="Gill Sans"/>
                <a:cs typeface="Gill Sans"/>
                <a:sym typeface="Gill Sans"/>
              </a:rPr>
              <a:t>modif</a:t>
            </a:r>
            <a:r>
              <a:rPr lang="fr-FR" sz="1800" b="0" i="0" u="none" strike="noStrike" cap="none" dirty="0">
                <a:solidFill>
                  <a:srgbClr val="000000"/>
                </a:solidFill>
                <a:latin typeface="Gill Sans"/>
                <a:ea typeface="Gill Sans"/>
                <a:cs typeface="Gill Sans"/>
                <a:sym typeface="Gill Sans"/>
              </a:rPr>
              <a:t> suite défavorable</a:t>
            </a:r>
            <a:endParaRPr dirty="0"/>
          </a:p>
          <a:p>
            <a:pPr marL="0" marR="0" lvl="0" indent="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t>
            </a:r>
            <a:endParaRPr dirty="0"/>
          </a:p>
          <a:p>
            <a:pPr marL="0" marR="0" lvl="0" indent="0" algn="l" rtl="0">
              <a:lnSpc>
                <a:spcPct val="100000"/>
              </a:lnSpc>
              <a:spcBef>
                <a:spcPts val="0"/>
              </a:spcBef>
              <a:spcAft>
                <a:spcPts val="0"/>
              </a:spcAft>
              <a:buNone/>
            </a:pPr>
            <a:r>
              <a:rPr lang="fr-FR" sz="1800" b="1" i="0" u="none" strike="noStrike" cap="none" dirty="0">
                <a:solidFill>
                  <a:srgbClr val="000000"/>
                </a:solidFill>
                <a:latin typeface="Gill Sans"/>
                <a:ea typeface="Gill Sans"/>
                <a:cs typeface="Gill Sans"/>
                <a:sym typeface="Gill Sans"/>
              </a:rPr>
              <a:t> </a:t>
            </a:r>
            <a:endParaRPr sz="1800" b="0" i="0" u="none" strike="noStrike" cap="none" dirty="0">
              <a:solidFill>
                <a:srgbClr val="000000"/>
              </a:solidFill>
              <a:latin typeface="Gill Sans"/>
              <a:ea typeface="Gill Sans"/>
              <a:cs typeface="Gill Sans"/>
              <a:sym typeface="Gill Sans"/>
            </a:endParaRPr>
          </a:p>
          <a:p>
            <a:pPr marL="0" marR="0" lvl="0" indent="0" algn="l" rtl="0">
              <a:lnSpc>
                <a:spcPct val="150000"/>
              </a:lnSpc>
              <a:spcBef>
                <a:spcPts val="0"/>
              </a:spcBef>
              <a:spcAft>
                <a:spcPts val="0"/>
              </a:spcAft>
              <a:buNone/>
            </a:pPr>
            <a:r>
              <a:rPr lang="fr-FR" sz="1800" b="1" i="0" u="sng" strike="noStrike" cap="none" dirty="0">
                <a:solidFill>
                  <a:srgbClr val="000000"/>
                </a:solidFill>
                <a:latin typeface="Gill Sans"/>
                <a:ea typeface="Gill Sans"/>
                <a:cs typeface="Gill Sans"/>
                <a:sym typeface="Gill Sans"/>
              </a:rPr>
              <a:t>PIÈCES JOINTES</a:t>
            </a:r>
            <a:endParaRPr sz="1800" b="0" i="0" u="none" strike="noStrike" cap="none" dirty="0">
              <a:solidFill>
                <a:srgbClr val="000000"/>
              </a:solidFill>
              <a:latin typeface="Gill Sans"/>
              <a:ea typeface="Gill Sans"/>
              <a:cs typeface="Gill Sans"/>
              <a:sym typeface="Gill Sans"/>
            </a:endParaRPr>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Courriers (envoyés et reçu ?)</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Mail (suivi de dossier, problème,…)</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Compte rendu réunion</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Avis sur PC</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Rapport service collecte (pollution, inspection réseaux,…)</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Photos et rapport</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Plans réseaux EU - EP – AEP</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Fiches techniques des ouvrages de traitements des rejets</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Fiche sécurité produits et réactifs utilisés</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Bordereau suivi de déchets</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Documents et déclaration/autorisation ICPE</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Analyse autosurveillance</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Analyses extérieures</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Contrat de maintenance</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Etudes antérieures</a:t>
            </a:r>
            <a:endParaRPr dirty="0"/>
          </a:p>
          <a:p>
            <a:pPr marL="0" marR="0" lvl="0" indent="449580" algn="l" rtl="0">
              <a:lnSpc>
                <a:spcPct val="100000"/>
              </a:lnSpc>
              <a:spcBef>
                <a:spcPts val="0"/>
              </a:spcBef>
              <a:spcAft>
                <a:spcPts val="0"/>
              </a:spcAft>
              <a:buNone/>
            </a:pPr>
            <a:r>
              <a:rPr lang="fr-FR" sz="1800" b="0" i="0" u="none" strike="noStrike" cap="none" dirty="0">
                <a:solidFill>
                  <a:srgbClr val="000000"/>
                </a:solidFill>
                <a:latin typeface="Gill Sans"/>
                <a:ea typeface="Gill Sans"/>
                <a:cs typeface="Gill Sans"/>
                <a:sym typeface="Gill Sans"/>
              </a:rPr>
              <a:t>- Fiche de prélèvement </a:t>
            </a:r>
            <a:endParaRPr dirty="0"/>
          </a:p>
          <a:p>
            <a:pPr marL="0" marR="0" lvl="0" indent="0" algn="just" rtl="0">
              <a:lnSpc>
                <a:spcPct val="100000"/>
              </a:lnSpc>
              <a:spcBef>
                <a:spcPts val="0"/>
              </a:spcBef>
              <a:spcAft>
                <a:spcPts val="0"/>
              </a:spcAft>
              <a:buNone/>
            </a:pPr>
            <a:endParaRPr sz="1100" b="0" i="0" u="none" strike="noStrike" cap="none" dirty="0">
              <a:solidFill>
                <a:srgbClr val="000000"/>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dirty="0">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dirty="0">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dirty="0">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dirty="0">
              <a:solidFill>
                <a:schemeClr val="dk1"/>
              </a:solidFill>
              <a:latin typeface="Century Gothic"/>
              <a:ea typeface="Century Gothic"/>
              <a:cs typeface="Century Gothic"/>
              <a:sym typeface="Century Gothic"/>
            </a:endParaRPr>
          </a:p>
          <a:p>
            <a:pPr marL="457200" marR="0" lvl="0" indent="-228600" algn="l" rtl="0">
              <a:lnSpc>
                <a:spcPct val="115000"/>
              </a:lnSpc>
              <a:spcBef>
                <a:spcPts val="0"/>
              </a:spcBef>
              <a:spcAft>
                <a:spcPts val="0"/>
              </a:spcAft>
              <a:buClr>
                <a:schemeClr val="dk1"/>
              </a:buClr>
              <a:buSzPts val="1500"/>
              <a:buFont typeface="Century Gothic"/>
              <a:buNone/>
            </a:pPr>
            <a:endParaRPr sz="1500" b="0" i="0" u="none" strike="noStrike" cap="none" dirty="0">
              <a:solidFill>
                <a:schemeClr val="dk1"/>
              </a:solidFill>
              <a:latin typeface="Century Gothic"/>
              <a:ea typeface="Century Gothic"/>
              <a:cs typeface="Century Gothic"/>
              <a:sym typeface="Century Gothic"/>
            </a:endParaRPr>
          </a:p>
          <a:p>
            <a:pPr marL="457200" marR="0" lvl="0" indent="0" algn="l" rtl="0">
              <a:lnSpc>
                <a:spcPct val="115000"/>
              </a:lnSpc>
              <a:spcBef>
                <a:spcPts val="0"/>
              </a:spcBef>
              <a:spcAft>
                <a:spcPts val="0"/>
              </a:spcAft>
              <a:buClr>
                <a:srgbClr val="000000"/>
              </a:buClr>
              <a:buSzPts val="1500"/>
              <a:buFont typeface="Arial"/>
              <a:buNone/>
            </a:pPr>
            <a:endParaRPr sz="1500" b="0" i="0" u="none" strike="noStrike" cap="none" dirty="0">
              <a:solidFill>
                <a:schemeClr val="dk1"/>
              </a:solidFill>
              <a:latin typeface="Century Gothic"/>
              <a:ea typeface="Century Gothic"/>
              <a:cs typeface="Century Gothic"/>
              <a:sym typeface="Century Gothic"/>
            </a:endParaRPr>
          </a:p>
          <a:p>
            <a:pPr marL="457200" marR="0" lvl="0" indent="0" algn="l" rtl="0">
              <a:lnSpc>
                <a:spcPct val="115000"/>
              </a:lnSpc>
              <a:spcBef>
                <a:spcPts val="0"/>
              </a:spcBef>
              <a:spcAft>
                <a:spcPts val="0"/>
              </a:spcAft>
              <a:buClr>
                <a:srgbClr val="000000"/>
              </a:buClr>
              <a:buSzPts val="1500"/>
              <a:buFont typeface="Arial"/>
              <a:buNone/>
            </a:pPr>
            <a:endParaRPr sz="1500" b="0" i="0" u="none" strike="noStrike" cap="none" dirty="0">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1500"/>
              <a:buFont typeface="Arial"/>
              <a:buNone/>
            </a:pPr>
            <a:endParaRPr sz="1500" b="0" i="0" u="none" strike="noStrike" cap="none" dirty="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6546474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p:nvPr/>
        </p:nvSpPr>
        <p:spPr>
          <a:xfrm>
            <a:off x="7536160" y="5229200"/>
            <a:ext cx="2970040" cy="16561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17" name="Google Shape;117;p3"/>
          <p:cNvPicPr preferRelativeResize="0"/>
          <p:nvPr/>
        </p:nvPicPr>
        <p:blipFill rotWithShape="1">
          <a:blip r:embed="rId3">
            <a:alphaModFix/>
          </a:blip>
          <a:srcRect b="3281"/>
          <a:stretch/>
        </p:blipFill>
        <p:spPr>
          <a:xfrm>
            <a:off x="-1" y="2299"/>
            <a:ext cx="12192001" cy="6855701"/>
          </a:xfrm>
          <a:prstGeom prst="rect">
            <a:avLst/>
          </a:prstGeom>
          <a:noFill/>
          <a:ln>
            <a:noFill/>
          </a:ln>
        </p:spPr>
      </p:pic>
      <p:sp>
        <p:nvSpPr>
          <p:cNvPr id="118" name="Google Shape;118;p3"/>
          <p:cNvSpPr/>
          <p:nvPr/>
        </p:nvSpPr>
        <p:spPr>
          <a:xfrm>
            <a:off x="6448784" y="2935820"/>
            <a:ext cx="5829343" cy="1656184"/>
          </a:xfrm>
          <a:prstGeom prst="homePlate">
            <a:avLst>
              <a:gd name="adj" fmla="val 31212"/>
            </a:avLst>
          </a:prstGeom>
          <a:solidFill>
            <a:srgbClr val="A6DAF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3200" b="1" i="0" u="none" strike="noStrike" kern="0" cap="small" spc="0" normalizeH="0" baseline="0" noProof="0" dirty="0">
                <a:ln>
                  <a:noFill/>
                </a:ln>
                <a:solidFill>
                  <a:srgbClr val="3A2E87"/>
                </a:solidFill>
                <a:effectLst/>
                <a:uLnTx/>
                <a:uFillTx/>
                <a:latin typeface="Calibri"/>
                <a:ea typeface="Calibri"/>
                <a:cs typeface="Calibri"/>
                <a:sym typeface="Calibri"/>
              </a:rPr>
              <a:t>Détermination des valeurs limites de rejet</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19" name="Google Shape;119;p3"/>
          <p:cNvSpPr txBox="1">
            <a:spLocks noGrp="1"/>
          </p:cNvSpPr>
          <p:nvPr>
            <p:ph type="title"/>
          </p:nvPr>
        </p:nvSpPr>
        <p:spPr>
          <a:xfrm>
            <a:off x="227767" y="481411"/>
            <a:ext cx="10178100" cy="720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A2E87"/>
              </a:buClr>
              <a:buSzPts val="3200"/>
              <a:buFont typeface="Century Gothic"/>
              <a:buNone/>
            </a:pPr>
            <a:r>
              <a:rPr lang="fr-FR" b="1">
                <a:solidFill>
                  <a:srgbClr val="3A2E87"/>
                </a:solidFill>
              </a:rPr>
              <a:t>Réunion du 20 juin 2024, Brignais</a:t>
            </a:r>
            <a:endParaRPr/>
          </a:p>
        </p:txBody>
      </p:sp>
      <p:grpSp>
        <p:nvGrpSpPr>
          <p:cNvPr id="120" name="Google Shape;120;p3"/>
          <p:cNvGrpSpPr/>
          <p:nvPr/>
        </p:nvGrpSpPr>
        <p:grpSpPr>
          <a:xfrm>
            <a:off x="8452835" y="5771072"/>
            <a:ext cx="2970042" cy="854406"/>
            <a:chOff x="8471139" y="5771072"/>
            <a:chExt cx="3512455" cy="854406"/>
          </a:xfrm>
        </p:grpSpPr>
        <p:pic>
          <p:nvPicPr>
            <p:cNvPr id="121" name="Google Shape;121;p3"/>
            <p:cNvPicPr preferRelativeResize="0"/>
            <p:nvPr/>
          </p:nvPicPr>
          <p:blipFill rotWithShape="1">
            <a:blip r:embed="rId4">
              <a:alphaModFix/>
            </a:blip>
            <a:srcRect/>
            <a:stretch/>
          </p:blipFill>
          <p:spPr>
            <a:xfrm>
              <a:off x="10612767" y="5931153"/>
              <a:ext cx="1370827" cy="445436"/>
            </a:xfrm>
            <a:prstGeom prst="rect">
              <a:avLst/>
            </a:prstGeom>
            <a:noFill/>
            <a:ln>
              <a:noFill/>
            </a:ln>
          </p:spPr>
        </p:pic>
        <p:pic>
          <p:nvPicPr>
            <p:cNvPr id="122" name="Google Shape;122;p3"/>
            <p:cNvPicPr preferRelativeResize="0"/>
            <p:nvPr/>
          </p:nvPicPr>
          <p:blipFill rotWithShape="1">
            <a:blip r:embed="rId5">
              <a:alphaModFix/>
            </a:blip>
            <a:srcRect l="33110"/>
            <a:stretch/>
          </p:blipFill>
          <p:spPr>
            <a:xfrm>
              <a:off x="8471139" y="5771072"/>
              <a:ext cx="2057537" cy="854406"/>
            </a:xfrm>
            <a:prstGeom prst="rect">
              <a:avLst/>
            </a:prstGeom>
            <a:noFill/>
            <a:ln>
              <a:noFill/>
            </a:ln>
          </p:spPr>
        </p:pic>
      </p:grpSp>
      <p:pic>
        <p:nvPicPr>
          <p:cNvPr id="123" name="Google Shape;123;p3"/>
          <p:cNvPicPr preferRelativeResize="0"/>
          <p:nvPr/>
        </p:nvPicPr>
        <p:blipFill rotWithShape="1">
          <a:blip r:embed="rId6">
            <a:alphaModFix/>
          </a:blip>
          <a:srcRect/>
          <a:stretch/>
        </p:blipFill>
        <p:spPr>
          <a:xfrm>
            <a:off x="9363456" y="590896"/>
            <a:ext cx="1620632" cy="733143"/>
          </a:xfrm>
          <a:prstGeom prst="rect">
            <a:avLst/>
          </a:prstGeom>
          <a:noFill/>
          <a:ln>
            <a:noFill/>
          </a:ln>
        </p:spPr>
      </p:pic>
    </p:spTree>
    <p:extLst>
      <p:ext uri="{BB962C8B-B14F-4D97-AF65-F5344CB8AC3E}">
        <p14:creationId xmlns:p14="http://schemas.microsoft.com/office/powerpoint/2010/main" val="34468808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2bfae931e8c_0_0"/>
          <p:cNvSpPr txBox="1"/>
          <p:nvPr/>
        </p:nvSpPr>
        <p:spPr>
          <a:xfrm>
            <a:off x="731707" y="1417747"/>
            <a:ext cx="10417800" cy="441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fr-FR" sz="2700" b="0" i="0" u="none" strike="noStrike" cap="none" dirty="0">
                <a:solidFill>
                  <a:schemeClr val="accent1"/>
                </a:solidFill>
                <a:latin typeface="Century Gothic"/>
                <a:ea typeface="Century Gothic"/>
                <a:cs typeface="Century Gothic"/>
                <a:sym typeface="Century Gothic"/>
              </a:rPr>
              <a:t>Présentation de la note en version de Juin 2024</a:t>
            </a:r>
          </a:p>
          <a:p>
            <a:pPr marL="0" marR="0" lvl="0" indent="0" algn="l" rtl="0">
              <a:lnSpc>
                <a:spcPct val="100000"/>
              </a:lnSpc>
              <a:spcBef>
                <a:spcPts val="0"/>
              </a:spcBef>
              <a:spcAft>
                <a:spcPts val="0"/>
              </a:spcAft>
              <a:buClr>
                <a:srgbClr val="000000"/>
              </a:buClr>
              <a:buSzPts val="2700"/>
              <a:buFont typeface="Arial"/>
              <a:buNone/>
            </a:pPr>
            <a:endParaRPr lang="fr-FR" sz="1500" dirty="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700"/>
              <a:buFont typeface="Arial"/>
              <a:buNone/>
            </a:pPr>
            <a:r>
              <a:rPr lang="fr-FR" sz="1500" dirty="0">
                <a:solidFill>
                  <a:schemeClr val="dk1"/>
                </a:solidFill>
                <a:latin typeface="Century Gothic"/>
                <a:ea typeface="Century Gothic"/>
                <a:cs typeface="Century Gothic"/>
                <a:sym typeface="Century Gothic"/>
              </a:rPr>
              <a:t>Olivier Saison présente la Note méthodologique de détermination des rejets micropolluants, suivi du logigramme proposé.</a:t>
            </a:r>
          </a:p>
          <a:p>
            <a:pPr marL="0" marR="0" lvl="0" indent="0" algn="l" rtl="0">
              <a:lnSpc>
                <a:spcPct val="100000"/>
              </a:lnSpc>
              <a:spcBef>
                <a:spcPts val="0"/>
              </a:spcBef>
              <a:spcAft>
                <a:spcPts val="0"/>
              </a:spcAft>
              <a:buClr>
                <a:srgbClr val="000000"/>
              </a:buClr>
              <a:buSzPts val="2700"/>
              <a:buFont typeface="Arial"/>
              <a:buNone/>
            </a:pPr>
            <a:endParaRPr lang="fr-FR" sz="1500" dirty="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700"/>
              <a:buFont typeface="Arial"/>
              <a:buNone/>
            </a:pPr>
            <a:r>
              <a:rPr lang="fr-FR" sz="1500" b="0" i="0" u="none" strike="noStrike" cap="none" dirty="0">
                <a:solidFill>
                  <a:schemeClr val="dk1"/>
                </a:solidFill>
                <a:latin typeface="Century Gothic"/>
                <a:ea typeface="Century Gothic"/>
                <a:cs typeface="Century Gothic"/>
                <a:sym typeface="Century Gothic"/>
              </a:rPr>
              <a:t>La question se pose de la pertinence et le sens de</a:t>
            </a:r>
            <a:r>
              <a:rPr lang="fr-FR" sz="1500" dirty="0">
                <a:solidFill>
                  <a:schemeClr val="dk1"/>
                </a:solidFill>
                <a:latin typeface="Century Gothic"/>
                <a:ea typeface="Century Gothic"/>
                <a:cs typeface="Century Gothic"/>
                <a:sym typeface="Century Gothic"/>
              </a:rPr>
              <a:t>s cases </a:t>
            </a:r>
            <a:r>
              <a:rPr lang="fr-FR" sz="1500" i="1" dirty="0">
                <a:solidFill>
                  <a:schemeClr val="dk1"/>
                </a:solidFill>
                <a:latin typeface="Century Gothic"/>
                <a:ea typeface="Century Gothic"/>
                <a:cs typeface="Century Gothic"/>
                <a:sym typeface="Century Gothic"/>
              </a:rPr>
              <a:t>Piégeage station </a:t>
            </a:r>
            <a:r>
              <a:rPr lang="fr-FR" sz="1500" dirty="0">
                <a:solidFill>
                  <a:schemeClr val="dk1"/>
                </a:solidFill>
                <a:latin typeface="Century Gothic"/>
                <a:ea typeface="Century Gothic"/>
                <a:cs typeface="Century Gothic"/>
                <a:sym typeface="Century Gothic"/>
              </a:rPr>
              <a:t>et </a:t>
            </a:r>
            <a:r>
              <a:rPr lang="fr-FR" sz="1500" i="1" dirty="0">
                <a:solidFill>
                  <a:schemeClr val="dk1"/>
                </a:solidFill>
                <a:latin typeface="Century Gothic"/>
                <a:ea typeface="Century Gothic"/>
                <a:cs typeface="Century Gothic"/>
                <a:sym typeface="Century Gothic"/>
              </a:rPr>
              <a:t>Dilution milieu </a:t>
            </a:r>
            <a:r>
              <a:rPr lang="fr-FR" sz="1500" dirty="0">
                <a:solidFill>
                  <a:schemeClr val="dk1"/>
                </a:solidFill>
                <a:latin typeface="Century Gothic"/>
                <a:ea typeface="Century Gothic"/>
                <a:cs typeface="Century Gothic"/>
                <a:sym typeface="Century Gothic"/>
              </a:rPr>
              <a:t>qui figure en bas a droite du logigramme</a:t>
            </a:r>
          </a:p>
          <a:p>
            <a:pPr marL="0" marR="0" lvl="0" indent="0" algn="l" rtl="0">
              <a:lnSpc>
                <a:spcPct val="100000"/>
              </a:lnSpc>
              <a:spcBef>
                <a:spcPts val="0"/>
              </a:spcBef>
              <a:spcAft>
                <a:spcPts val="0"/>
              </a:spcAft>
              <a:buClr>
                <a:srgbClr val="000000"/>
              </a:buClr>
              <a:buSzPts val="2700"/>
              <a:buFont typeface="Arial"/>
              <a:buNone/>
            </a:pPr>
            <a:endParaRPr lang="fr-FR" sz="1500" b="0" i="0" u="none" strike="noStrike" cap="none" dirty="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700"/>
              <a:buFont typeface="Arial"/>
              <a:buNone/>
            </a:pPr>
            <a:r>
              <a:rPr lang="fr-FR" sz="1500" dirty="0">
                <a:solidFill>
                  <a:schemeClr val="dk1"/>
                </a:solidFill>
                <a:latin typeface="Century Gothic"/>
                <a:ea typeface="Century Gothic"/>
                <a:cs typeface="Century Gothic"/>
                <a:sym typeface="Century Gothic"/>
              </a:rPr>
              <a:t>La tableau Excel centralisateur des valeurs guides est présenté rapidement. Il sera mis a disposition en version travail dans le partage de document du GT.</a:t>
            </a:r>
          </a:p>
          <a:p>
            <a:pPr marL="0" marR="0" lvl="0" indent="0" algn="l" rtl="0">
              <a:lnSpc>
                <a:spcPct val="100000"/>
              </a:lnSpc>
              <a:spcBef>
                <a:spcPts val="0"/>
              </a:spcBef>
              <a:spcAft>
                <a:spcPts val="0"/>
              </a:spcAft>
              <a:buClr>
                <a:srgbClr val="000000"/>
              </a:buClr>
              <a:buSzPts val="2700"/>
              <a:buFont typeface="Arial"/>
              <a:buNone/>
            </a:pPr>
            <a:endParaRPr lang="fr-FR" sz="1500" b="0" i="0" u="none" strike="noStrike" cap="none" dirty="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700"/>
              <a:buFont typeface="Arial"/>
              <a:buNone/>
            </a:pPr>
            <a:r>
              <a:rPr lang="fr-FR" sz="1500" dirty="0">
                <a:solidFill>
                  <a:schemeClr val="dk1"/>
                </a:solidFill>
                <a:latin typeface="Century Gothic"/>
                <a:ea typeface="Century Gothic"/>
                <a:cs typeface="Century Gothic"/>
                <a:sym typeface="Century Gothic"/>
              </a:rPr>
              <a:t>Le document mis en ligne dans le CR est celui retravaillé par Olivier le 11 juillet 2024.</a:t>
            </a:r>
          </a:p>
          <a:p>
            <a:pPr marL="0" marR="0" lvl="0" indent="0" algn="l" rtl="0">
              <a:lnSpc>
                <a:spcPct val="100000"/>
              </a:lnSpc>
              <a:spcBef>
                <a:spcPts val="0"/>
              </a:spcBef>
              <a:spcAft>
                <a:spcPts val="0"/>
              </a:spcAft>
              <a:buClr>
                <a:srgbClr val="000000"/>
              </a:buClr>
              <a:buSzPts val="2700"/>
              <a:buFont typeface="Arial"/>
              <a:buNone/>
            </a:pPr>
            <a:r>
              <a:rPr lang="fr-FR" sz="1500" b="0" i="0" u="none" strike="noStrike" cap="none" dirty="0">
                <a:solidFill>
                  <a:schemeClr val="dk1"/>
                </a:solidFill>
                <a:latin typeface="Century Gothic"/>
                <a:ea typeface="Century Gothic"/>
                <a:cs typeface="Century Gothic"/>
                <a:sym typeface="Century Gothic"/>
              </a:rPr>
              <a:t>Il sera repris avec une lecture Gr</a:t>
            </a:r>
            <a:r>
              <a:rPr lang="fr-FR" sz="1500" dirty="0">
                <a:solidFill>
                  <a:schemeClr val="dk1"/>
                </a:solidFill>
                <a:latin typeface="Century Gothic"/>
                <a:ea typeface="Century Gothic"/>
                <a:cs typeface="Century Gothic"/>
                <a:sym typeface="Century Gothic"/>
              </a:rPr>
              <a:t>aie et partagé avec la FNCCR également.</a:t>
            </a:r>
          </a:p>
          <a:p>
            <a:pPr marL="0" marR="0" lvl="0" indent="0" algn="l" rtl="0">
              <a:lnSpc>
                <a:spcPct val="100000"/>
              </a:lnSpc>
              <a:spcBef>
                <a:spcPts val="0"/>
              </a:spcBef>
              <a:spcAft>
                <a:spcPts val="0"/>
              </a:spcAft>
              <a:buClr>
                <a:srgbClr val="000000"/>
              </a:buClr>
              <a:buSzPts val="2700"/>
              <a:buFont typeface="Arial"/>
              <a:buNone/>
            </a:pPr>
            <a:endParaRPr lang="fr-FR" sz="1500" b="0" i="0" u="none" strike="noStrike" cap="none" dirty="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2700"/>
              <a:buFont typeface="Arial"/>
              <a:buNone/>
            </a:pPr>
            <a:endParaRPr sz="1500" b="0" i="0" u="none" strike="noStrike" cap="none" dirty="0">
              <a:solidFill>
                <a:schemeClr val="dk1"/>
              </a:solidFill>
              <a:latin typeface="Century Gothic"/>
              <a:ea typeface="Century Gothic"/>
              <a:cs typeface="Century Gothic"/>
              <a:sym typeface="Century Gothic"/>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p:nvPr/>
        </p:nvSpPr>
        <p:spPr>
          <a:xfrm>
            <a:off x="7536160" y="5229200"/>
            <a:ext cx="2970040" cy="16561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17" name="Google Shape;117;p3"/>
          <p:cNvPicPr preferRelativeResize="0"/>
          <p:nvPr/>
        </p:nvPicPr>
        <p:blipFill rotWithShape="1">
          <a:blip r:embed="rId3">
            <a:alphaModFix/>
          </a:blip>
          <a:srcRect b="3281"/>
          <a:stretch/>
        </p:blipFill>
        <p:spPr>
          <a:xfrm>
            <a:off x="-1" y="2299"/>
            <a:ext cx="12192001" cy="6855701"/>
          </a:xfrm>
          <a:prstGeom prst="rect">
            <a:avLst/>
          </a:prstGeom>
          <a:noFill/>
          <a:ln>
            <a:noFill/>
          </a:ln>
        </p:spPr>
      </p:pic>
      <p:sp>
        <p:nvSpPr>
          <p:cNvPr id="118" name="Google Shape;118;p3"/>
          <p:cNvSpPr/>
          <p:nvPr/>
        </p:nvSpPr>
        <p:spPr>
          <a:xfrm>
            <a:off x="6448784" y="2935820"/>
            <a:ext cx="5829343" cy="1656184"/>
          </a:xfrm>
          <a:prstGeom prst="homePlate">
            <a:avLst>
              <a:gd name="adj" fmla="val 31212"/>
            </a:avLst>
          </a:prstGeom>
          <a:solidFill>
            <a:srgbClr val="A6DAF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3200" b="1" i="0" u="none" strike="noStrike" kern="0" cap="small" spc="0" normalizeH="0" baseline="0" noProof="0" dirty="0">
                <a:ln>
                  <a:noFill/>
                </a:ln>
                <a:solidFill>
                  <a:srgbClr val="3A2E87"/>
                </a:solidFill>
                <a:effectLst/>
                <a:uLnTx/>
                <a:uFillTx/>
                <a:latin typeface="Calibri"/>
                <a:ea typeface="Calibri"/>
                <a:cs typeface="Calibri"/>
                <a:sym typeface="Calibri"/>
              </a:rPr>
              <a:t>Préparation CONF 21 &amp;22 </a:t>
            </a:r>
            <a:r>
              <a:rPr kumimoji="0" lang="fr-FR" sz="3200" b="1" i="0" u="none" strike="noStrike" kern="0" cap="small" spc="0" normalizeH="0" baseline="0" noProof="0" dirty="0" err="1">
                <a:ln>
                  <a:noFill/>
                </a:ln>
                <a:solidFill>
                  <a:srgbClr val="3A2E87"/>
                </a:solidFill>
                <a:effectLst/>
                <a:uLnTx/>
                <a:uFillTx/>
                <a:latin typeface="Calibri"/>
                <a:ea typeface="Calibri"/>
                <a:cs typeface="Calibri"/>
                <a:sym typeface="Calibri"/>
              </a:rPr>
              <a:t>Nov</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19" name="Google Shape;119;p3"/>
          <p:cNvSpPr txBox="1">
            <a:spLocks noGrp="1"/>
          </p:cNvSpPr>
          <p:nvPr>
            <p:ph type="title"/>
          </p:nvPr>
        </p:nvSpPr>
        <p:spPr>
          <a:xfrm>
            <a:off x="227767" y="481411"/>
            <a:ext cx="10178100" cy="720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A2E87"/>
              </a:buClr>
              <a:buSzPts val="3200"/>
              <a:buFont typeface="Century Gothic"/>
              <a:buNone/>
            </a:pPr>
            <a:r>
              <a:rPr lang="fr-FR" b="1">
                <a:solidFill>
                  <a:srgbClr val="3A2E87"/>
                </a:solidFill>
              </a:rPr>
              <a:t>Réunion du 20 juin 2024, Brignais</a:t>
            </a:r>
            <a:endParaRPr/>
          </a:p>
        </p:txBody>
      </p:sp>
      <p:grpSp>
        <p:nvGrpSpPr>
          <p:cNvPr id="120" name="Google Shape;120;p3"/>
          <p:cNvGrpSpPr/>
          <p:nvPr/>
        </p:nvGrpSpPr>
        <p:grpSpPr>
          <a:xfrm>
            <a:off x="8452835" y="5771072"/>
            <a:ext cx="2970042" cy="854406"/>
            <a:chOff x="8471139" y="5771072"/>
            <a:chExt cx="3512455" cy="854406"/>
          </a:xfrm>
        </p:grpSpPr>
        <p:pic>
          <p:nvPicPr>
            <p:cNvPr id="121" name="Google Shape;121;p3"/>
            <p:cNvPicPr preferRelativeResize="0"/>
            <p:nvPr/>
          </p:nvPicPr>
          <p:blipFill rotWithShape="1">
            <a:blip r:embed="rId4">
              <a:alphaModFix/>
            </a:blip>
            <a:srcRect/>
            <a:stretch/>
          </p:blipFill>
          <p:spPr>
            <a:xfrm>
              <a:off x="10612767" y="5931153"/>
              <a:ext cx="1370827" cy="445436"/>
            </a:xfrm>
            <a:prstGeom prst="rect">
              <a:avLst/>
            </a:prstGeom>
            <a:noFill/>
            <a:ln>
              <a:noFill/>
            </a:ln>
          </p:spPr>
        </p:pic>
        <p:pic>
          <p:nvPicPr>
            <p:cNvPr id="122" name="Google Shape;122;p3"/>
            <p:cNvPicPr preferRelativeResize="0"/>
            <p:nvPr/>
          </p:nvPicPr>
          <p:blipFill rotWithShape="1">
            <a:blip r:embed="rId5">
              <a:alphaModFix/>
            </a:blip>
            <a:srcRect l="33110"/>
            <a:stretch/>
          </p:blipFill>
          <p:spPr>
            <a:xfrm>
              <a:off x="8471139" y="5771072"/>
              <a:ext cx="2057537" cy="854406"/>
            </a:xfrm>
            <a:prstGeom prst="rect">
              <a:avLst/>
            </a:prstGeom>
            <a:noFill/>
            <a:ln>
              <a:noFill/>
            </a:ln>
          </p:spPr>
        </p:pic>
      </p:grpSp>
      <p:pic>
        <p:nvPicPr>
          <p:cNvPr id="123" name="Google Shape;123;p3"/>
          <p:cNvPicPr preferRelativeResize="0"/>
          <p:nvPr/>
        </p:nvPicPr>
        <p:blipFill rotWithShape="1">
          <a:blip r:embed="rId6">
            <a:alphaModFix/>
          </a:blip>
          <a:srcRect/>
          <a:stretch/>
        </p:blipFill>
        <p:spPr>
          <a:xfrm>
            <a:off x="9363456" y="590896"/>
            <a:ext cx="1620632" cy="733143"/>
          </a:xfrm>
          <a:prstGeom prst="rect">
            <a:avLst/>
          </a:prstGeom>
          <a:noFill/>
          <a:ln>
            <a:noFill/>
          </a:ln>
        </p:spPr>
      </p:pic>
    </p:spTree>
    <p:extLst>
      <p:ext uri="{BB962C8B-B14F-4D97-AF65-F5344CB8AC3E}">
        <p14:creationId xmlns:p14="http://schemas.microsoft.com/office/powerpoint/2010/main" val="26447695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2bfae931e8c_0_0"/>
          <p:cNvSpPr txBox="1"/>
          <p:nvPr/>
        </p:nvSpPr>
        <p:spPr>
          <a:xfrm>
            <a:off x="722562" y="1500043"/>
            <a:ext cx="10881173" cy="44112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700"/>
              <a:buFont typeface="Arial"/>
              <a:buNone/>
              <a:tabLst/>
              <a:defRPr/>
            </a:pPr>
            <a:r>
              <a:rPr kumimoji="0" lang="fr-FR" sz="2700" b="0" i="0" u="none" strike="noStrike" kern="0" cap="none" spc="0" normalizeH="0" baseline="0" noProof="0" dirty="0">
                <a:ln>
                  <a:noFill/>
                </a:ln>
                <a:solidFill>
                  <a:srgbClr val="4472C4"/>
                </a:solidFill>
                <a:effectLst/>
                <a:uLnTx/>
                <a:uFillTx/>
                <a:latin typeface="Century Gothic"/>
                <a:ea typeface="Century Gothic"/>
                <a:cs typeface="Century Gothic"/>
                <a:sym typeface="Century Gothic"/>
              </a:rPr>
              <a:t>Préparation de la conférence nationale du 21 et 22 novembre </a:t>
            </a:r>
          </a:p>
          <a:p>
            <a:pPr marL="0" marR="0" lvl="0" indent="0" algn="l" defTabSz="914400" rtl="0" eaLnBrk="1" fontAlgn="auto" latinLnBrk="0" hangingPunct="1">
              <a:lnSpc>
                <a:spcPct val="100000"/>
              </a:lnSpc>
              <a:spcBef>
                <a:spcPts val="0"/>
              </a:spcBef>
              <a:spcAft>
                <a:spcPts val="0"/>
              </a:spcAft>
              <a:buClr>
                <a:srgbClr val="000000"/>
              </a:buClr>
              <a:buSzPts val="2700"/>
              <a:buFont typeface="Arial"/>
              <a:buNone/>
              <a:tabLst/>
              <a:defRPr/>
            </a:pPr>
            <a:endParaRPr kumimoji="0" lang="fr-FR" sz="15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Pts val="2700"/>
              <a:buFont typeface="Arial"/>
              <a:buNone/>
              <a:tabLst/>
              <a:defRPr/>
            </a:pPr>
            <a:r>
              <a:rPr kumimoji="0" lang="fr-FR" sz="15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Au cours de la journée il est apparu différents thèmes qui pourrait être traités lors de la conférence nationale le 21 novembre et le séminaire du 22 novembre</a:t>
            </a:r>
          </a:p>
          <a:p>
            <a:pPr marL="0" marR="0" lvl="0" indent="0" algn="l" defTabSz="914400" rtl="0" eaLnBrk="1" fontAlgn="auto" latinLnBrk="0" hangingPunct="1">
              <a:lnSpc>
                <a:spcPct val="100000"/>
              </a:lnSpc>
              <a:spcBef>
                <a:spcPts val="0"/>
              </a:spcBef>
              <a:spcAft>
                <a:spcPts val="0"/>
              </a:spcAft>
              <a:buClr>
                <a:srgbClr val="000000"/>
              </a:buClr>
              <a:buSzPts val="2700"/>
              <a:buFont typeface="Arial"/>
              <a:buNone/>
              <a:tabLst/>
              <a:defRPr/>
            </a:pPr>
            <a:endParaRPr lang="fr-FR" sz="1500" dirty="0">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Pts val="2700"/>
              <a:buFont typeface="Arial"/>
              <a:buNone/>
              <a:tabLst/>
              <a:defRPr/>
            </a:pPr>
            <a:r>
              <a:rPr kumimoji="0" lang="fr-FR" sz="15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La REUT illustrée par des REX d’entreprise</a:t>
            </a:r>
          </a:p>
          <a:p>
            <a:pPr marL="0" marR="0" lvl="0" indent="0" algn="l" defTabSz="914400" rtl="0" eaLnBrk="1" fontAlgn="auto" latinLnBrk="0" hangingPunct="1">
              <a:lnSpc>
                <a:spcPct val="100000"/>
              </a:lnSpc>
              <a:spcBef>
                <a:spcPts val="0"/>
              </a:spcBef>
              <a:spcAft>
                <a:spcPts val="0"/>
              </a:spcAft>
              <a:buClr>
                <a:srgbClr val="000000"/>
              </a:buClr>
              <a:buSzPts val="2700"/>
              <a:buFont typeface="Arial"/>
              <a:buNone/>
              <a:tabLst/>
              <a:defRPr/>
            </a:pPr>
            <a:r>
              <a:rPr lang="fr-FR" sz="1500" dirty="0">
                <a:latin typeface="Century Gothic"/>
                <a:ea typeface="Century Gothic"/>
                <a:cs typeface="Century Gothic"/>
                <a:sym typeface="Century Gothic"/>
              </a:rPr>
              <a:t>La DERU</a:t>
            </a:r>
          </a:p>
          <a:p>
            <a:pPr marL="0" marR="0" lvl="0" indent="0" algn="l" defTabSz="914400" rtl="0" eaLnBrk="1" fontAlgn="auto" latinLnBrk="0" hangingPunct="1">
              <a:lnSpc>
                <a:spcPct val="100000"/>
              </a:lnSpc>
              <a:spcBef>
                <a:spcPts val="0"/>
              </a:spcBef>
              <a:spcAft>
                <a:spcPts val="0"/>
              </a:spcAft>
              <a:buClr>
                <a:srgbClr val="000000"/>
              </a:buClr>
              <a:buSzPts val="2700"/>
              <a:buFont typeface="Arial"/>
              <a:buNone/>
              <a:tabLst/>
              <a:defRPr/>
            </a:pPr>
            <a:r>
              <a:rPr kumimoji="0" lang="fr-FR" sz="15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La détermination des VLR</a:t>
            </a:r>
          </a:p>
          <a:p>
            <a:pPr marL="0" marR="0" lvl="0" indent="0" algn="l" defTabSz="914400" rtl="0" eaLnBrk="1" fontAlgn="auto" latinLnBrk="0" hangingPunct="1">
              <a:lnSpc>
                <a:spcPct val="100000"/>
              </a:lnSpc>
              <a:spcBef>
                <a:spcPts val="0"/>
              </a:spcBef>
              <a:spcAft>
                <a:spcPts val="0"/>
              </a:spcAft>
              <a:buClr>
                <a:srgbClr val="000000"/>
              </a:buClr>
              <a:buSzPts val="2700"/>
              <a:buFont typeface="Arial"/>
              <a:buNone/>
              <a:tabLst/>
              <a:defRPr/>
            </a:pPr>
            <a:r>
              <a:rPr lang="fr-FR" sz="1500" dirty="0">
                <a:latin typeface="Century Gothic"/>
                <a:ea typeface="Century Gothic"/>
                <a:cs typeface="Century Gothic"/>
                <a:sym typeface="Century Gothic"/>
              </a:rPr>
              <a:t>Le cas des CSDND</a:t>
            </a:r>
          </a:p>
          <a:p>
            <a:pPr marL="0" marR="0" lvl="0" indent="0" algn="l" defTabSz="914400" rtl="0" eaLnBrk="1" fontAlgn="auto" latinLnBrk="0" hangingPunct="1">
              <a:lnSpc>
                <a:spcPct val="100000"/>
              </a:lnSpc>
              <a:spcBef>
                <a:spcPts val="0"/>
              </a:spcBef>
              <a:spcAft>
                <a:spcPts val="0"/>
              </a:spcAft>
              <a:buClr>
                <a:srgbClr val="000000"/>
              </a:buClr>
              <a:buSzPts val="2700"/>
              <a:buFont typeface="Arial"/>
              <a:buNone/>
              <a:tabLst/>
              <a:defRPr/>
            </a:pPr>
            <a:r>
              <a:rPr lang="fr-FR" sz="1500" dirty="0">
                <a:latin typeface="Century Gothic"/>
                <a:ea typeface="Century Gothic"/>
                <a:cs typeface="Century Gothic"/>
                <a:sym typeface="Century Gothic"/>
              </a:rPr>
              <a:t>La gouvernance</a:t>
            </a:r>
          </a:p>
          <a:p>
            <a:pPr marL="0" marR="0" lvl="0" indent="0" algn="l" defTabSz="914400" rtl="0" eaLnBrk="1" fontAlgn="auto" latinLnBrk="0" hangingPunct="1">
              <a:lnSpc>
                <a:spcPct val="100000"/>
              </a:lnSpc>
              <a:spcBef>
                <a:spcPts val="0"/>
              </a:spcBef>
              <a:spcAft>
                <a:spcPts val="0"/>
              </a:spcAft>
              <a:buClr>
                <a:srgbClr val="000000"/>
              </a:buClr>
              <a:buSzPts val="2700"/>
              <a:buFont typeface="Arial"/>
              <a:buNone/>
              <a:tabLst/>
              <a:defRPr/>
            </a:pPr>
            <a:r>
              <a:rPr lang="fr-FR" sz="1500" dirty="0">
                <a:latin typeface="Century Gothic"/>
                <a:ea typeface="Century Gothic"/>
                <a:cs typeface="Century Gothic"/>
                <a:sym typeface="Century Gothic"/>
              </a:rPr>
              <a:t>Le stockage des données et leur accessibilité </a:t>
            </a:r>
          </a:p>
          <a:p>
            <a:pPr marL="0" marR="0" lvl="0" indent="0" algn="l" defTabSz="914400" rtl="0" eaLnBrk="1" fontAlgn="auto" latinLnBrk="0" hangingPunct="1">
              <a:lnSpc>
                <a:spcPct val="100000"/>
              </a:lnSpc>
              <a:spcBef>
                <a:spcPts val="0"/>
              </a:spcBef>
              <a:spcAft>
                <a:spcPts val="0"/>
              </a:spcAft>
              <a:buClr>
                <a:srgbClr val="000000"/>
              </a:buClr>
              <a:buSzPts val="2700"/>
              <a:buFont typeface="Arial"/>
              <a:buNone/>
              <a:tabLst/>
              <a:defRPr/>
            </a:pPr>
            <a:r>
              <a:rPr lang="fr-FR" sz="1500" dirty="0">
                <a:latin typeface="Century Gothic"/>
                <a:ea typeface="Century Gothic"/>
                <a:cs typeface="Century Gothic"/>
                <a:sym typeface="Century Gothic"/>
              </a:rPr>
              <a:t>Quel outil logiciel?</a:t>
            </a:r>
          </a:p>
          <a:p>
            <a:pPr marL="0" marR="0" lvl="0" indent="0" algn="l" defTabSz="914400" rtl="0" eaLnBrk="1" fontAlgn="auto" latinLnBrk="0" hangingPunct="1">
              <a:lnSpc>
                <a:spcPct val="100000"/>
              </a:lnSpc>
              <a:spcBef>
                <a:spcPts val="0"/>
              </a:spcBef>
              <a:spcAft>
                <a:spcPts val="0"/>
              </a:spcAft>
              <a:buClr>
                <a:srgbClr val="000000"/>
              </a:buClr>
              <a:buSzPts val="2700"/>
              <a:buFont typeface="Arial"/>
              <a:buNone/>
              <a:tabLst/>
              <a:defRPr/>
            </a:pPr>
            <a:endParaRPr lang="fr-FR" sz="1500" dirty="0">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Pts val="2700"/>
              <a:buFont typeface="Arial"/>
              <a:buNone/>
              <a:tabLst/>
              <a:defRPr/>
            </a:pPr>
            <a:endParaRPr lang="fr-FR" sz="1500" dirty="0">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Pts val="2700"/>
              <a:buFont typeface="Arial"/>
              <a:buNone/>
              <a:tabLst/>
              <a:defRPr/>
            </a:pPr>
            <a:r>
              <a:rPr lang="fr-FR" sz="1500" dirty="0">
                <a:latin typeface="Century Gothic"/>
                <a:ea typeface="Century Gothic"/>
                <a:cs typeface="Century Gothic"/>
                <a:sym typeface="Century Gothic"/>
              </a:rPr>
              <a:t>La prochaine réunion se tiendra le 26 septembre Lieu a déterminer (possible à Trévoux ou Rumilly)</a:t>
            </a:r>
          </a:p>
          <a:p>
            <a:pPr marL="0" marR="0" lvl="0" indent="0" algn="l" defTabSz="914400" rtl="0" eaLnBrk="1" fontAlgn="auto" latinLnBrk="0" hangingPunct="1">
              <a:lnSpc>
                <a:spcPct val="100000"/>
              </a:lnSpc>
              <a:spcBef>
                <a:spcPts val="0"/>
              </a:spcBef>
              <a:spcAft>
                <a:spcPts val="0"/>
              </a:spcAft>
              <a:buClr>
                <a:srgbClr val="000000"/>
              </a:buClr>
              <a:buSzPts val="2700"/>
              <a:buFont typeface="Arial"/>
              <a:buNone/>
              <a:tabLst/>
              <a:defRPr/>
            </a:pPr>
            <a:endParaRPr kumimoji="0" lang="fr-FR" sz="15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a:p>
            <a:pPr marL="0" marR="0" lvl="0" indent="0" algn="l" defTabSz="914400" rtl="0" eaLnBrk="1" fontAlgn="auto" latinLnBrk="0" hangingPunct="1">
              <a:lnSpc>
                <a:spcPct val="100000"/>
              </a:lnSpc>
              <a:spcBef>
                <a:spcPts val="0"/>
              </a:spcBef>
              <a:spcAft>
                <a:spcPts val="0"/>
              </a:spcAft>
              <a:buClr>
                <a:srgbClr val="000000"/>
              </a:buClr>
              <a:buSzPts val="2700"/>
              <a:buFont typeface="Arial"/>
              <a:buNone/>
              <a:tabLst/>
              <a:defRPr/>
            </a:pPr>
            <a:endParaRPr kumimoji="0" sz="15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6937023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8"/>
          <p:cNvSpPr txBox="1">
            <a:spLocks noGrp="1"/>
          </p:cNvSpPr>
          <p:nvPr>
            <p:ph type="title"/>
          </p:nvPr>
        </p:nvSpPr>
        <p:spPr>
          <a:xfrm>
            <a:off x="708211" y="1413231"/>
            <a:ext cx="11017623" cy="7810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A2E87"/>
              </a:buClr>
              <a:buSzPts val="3200"/>
              <a:buFont typeface="Century Gothic"/>
              <a:buNone/>
            </a:pPr>
            <a:r>
              <a:rPr lang="fr-FR"/>
              <a:t>1- REX Loire Forez Agglo et CAVBS/CCDSV</a:t>
            </a:r>
            <a:endParaRPr/>
          </a:p>
        </p:txBody>
      </p:sp>
      <p:pic>
        <p:nvPicPr>
          <p:cNvPr id="287" name="Google Shape;287;p28"/>
          <p:cNvPicPr preferRelativeResize="0"/>
          <p:nvPr/>
        </p:nvPicPr>
        <p:blipFill rotWithShape="1">
          <a:blip r:embed="rId3">
            <a:alphaModFix/>
          </a:blip>
          <a:srcRect/>
          <a:stretch/>
        </p:blipFill>
        <p:spPr>
          <a:xfrm>
            <a:off x="544650" y="2738024"/>
            <a:ext cx="10172049" cy="3529100"/>
          </a:xfrm>
          <a:prstGeom prst="rect">
            <a:avLst/>
          </a:prstGeom>
          <a:noFill/>
          <a:ln>
            <a:noFill/>
          </a:ln>
        </p:spPr>
      </p:pic>
      <p:sp>
        <p:nvSpPr>
          <p:cNvPr id="288" name="Google Shape;288;p28"/>
          <p:cNvSpPr txBox="1"/>
          <p:nvPr/>
        </p:nvSpPr>
        <p:spPr>
          <a:xfrm rot="-1136057">
            <a:off x="1960516" y="3394521"/>
            <a:ext cx="7620114" cy="133181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800">
              <a:solidFill>
                <a:srgbClr val="9900FF"/>
              </a:solidFill>
              <a:highlight>
                <a:schemeClr val="accent4"/>
              </a:highlight>
              <a:latin typeface="Century Gothic"/>
              <a:ea typeface="Century Gothic"/>
              <a:cs typeface="Century Gothic"/>
              <a:sym typeface="Century Gothic"/>
            </a:endParaRPr>
          </a:p>
          <a:p>
            <a:pPr marL="0" lvl="0" indent="0" algn="ctr" rtl="0">
              <a:spcBef>
                <a:spcPts val="0"/>
              </a:spcBef>
              <a:spcAft>
                <a:spcPts val="0"/>
              </a:spcAft>
              <a:buNone/>
            </a:pPr>
            <a:r>
              <a:rPr lang="fr-FR" sz="1800">
                <a:solidFill>
                  <a:srgbClr val="9900FF"/>
                </a:solidFill>
                <a:highlight>
                  <a:schemeClr val="accent4"/>
                </a:highlight>
                <a:latin typeface="Century Gothic"/>
                <a:ea typeface="Century Gothic"/>
                <a:cs typeface="Century Gothic"/>
                <a:sym typeface="Century Gothic"/>
              </a:rPr>
              <a:t>CS et ER : à voir si on en parle ? </a:t>
            </a:r>
            <a:endParaRPr sz="1800">
              <a:solidFill>
                <a:srgbClr val="9900FF"/>
              </a:solidFill>
              <a:highlight>
                <a:schemeClr val="accent4"/>
              </a:highlight>
              <a:latin typeface="Century Gothic"/>
              <a:ea typeface="Century Gothic"/>
              <a:cs typeface="Century Gothic"/>
              <a:sym typeface="Century Gothic"/>
            </a:endParaRPr>
          </a:p>
          <a:p>
            <a:pPr marL="0" lvl="0" indent="0" algn="ctr" rtl="0">
              <a:spcBef>
                <a:spcPts val="0"/>
              </a:spcBef>
              <a:spcAft>
                <a:spcPts val="0"/>
              </a:spcAft>
              <a:buNone/>
            </a:pPr>
            <a:r>
              <a:rPr lang="fr-FR" sz="1800">
                <a:solidFill>
                  <a:srgbClr val="9900FF"/>
                </a:solidFill>
                <a:highlight>
                  <a:schemeClr val="accent4"/>
                </a:highlight>
                <a:latin typeface="Century Gothic"/>
                <a:ea typeface="Century Gothic"/>
                <a:cs typeface="Century Gothic"/>
                <a:sym typeface="Century Gothic"/>
              </a:rPr>
              <a:t>Dépasse le cadre du sujet du logiciel ?</a:t>
            </a:r>
            <a:r>
              <a:rPr lang="fr-FR" sz="2400">
                <a:solidFill>
                  <a:schemeClr val="dk1"/>
                </a:solidFill>
                <a:highlight>
                  <a:schemeClr val="accent4"/>
                </a:highlight>
                <a:latin typeface="Century Gothic"/>
                <a:ea typeface="Century Gothic"/>
                <a:cs typeface="Century Gothic"/>
                <a:sym typeface="Century Gothic"/>
              </a:rPr>
              <a:t> </a:t>
            </a:r>
            <a:endParaRPr sz="2400">
              <a:solidFill>
                <a:schemeClr val="dk1"/>
              </a:solidFill>
              <a:highlight>
                <a:schemeClr val="accent4"/>
              </a:highlight>
              <a:latin typeface="Century Gothic"/>
              <a:ea typeface="Century Gothic"/>
              <a:cs typeface="Century Gothic"/>
              <a:sym typeface="Century Gothic"/>
            </a:endParaRPr>
          </a:p>
        </p:txBody>
      </p:sp>
      <p:cxnSp>
        <p:nvCxnSpPr>
          <p:cNvPr id="289" name="Google Shape;289;p28"/>
          <p:cNvCxnSpPr/>
          <p:nvPr/>
        </p:nvCxnSpPr>
        <p:spPr>
          <a:xfrm>
            <a:off x="1077224" y="4498074"/>
            <a:ext cx="8680500" cy="9000"/>
          </a:xfrm>
          <a:prstGeom prst="straightConnector1">
            <a:avLst/>
          </a:prstGeom>
          <a:noFill/>
          <a:ln w="9525" cap="flat" cmpd="sng">
            <a:solidFill>
              <a:srgbClr val="FF0000"/>
            </a:solidFill>
            <a:prstDash val="solid"/>
            <a:round/>
            <a:headEnd type="none" w="med" len="med"/>
            <a:tailEnd type="none" w="med" len="med"/>
          </a:ln>
        </p:spPr>
      </p:cxnSp>
      <p:cxnSp>
        <p:nvCxnSpPr>
          <p:cNvPr id="290" name="Google Shape;290;p28"/>
          <p:cNvCxnSpPr/>
          <p:nvPr/>
        </p:nvCxnSpPr>
        <p:spPr>
          <a:xfrm>
            <a:off x="861700" y="5276138"/>
            <a:ext cx="10026000" cy="41700"/>
          </a:xfrm>
          <a:prstGeom prst="straightConnector1">
            <a:avLst/>
          </a:prstGeom>
          <a:noFill/>
          <a:ln w="9525" cap="flat" cmpd="sng">
            <a:solidFill>
              <a:srgbClr val="FF0000"/>
            </a:solidFill>
            <a:prstDash val="solid"/>
            <a:round/>
            <a:headEnd type="none" w="med" len="med"/>
            <a:tailEnd type="none" w="med" len="med"/>
          </a:ln>
        </p:spPr>
      </p:cxnSp>
      <p:cxnSp>
        <p:nvCxnSpPr>
          <p:cNvPr id="291" name="Google Shape;291;p28"/>
          <p:cNvCxnSpPr/>
          <p:nvPr/>
        </p:nvCxnSpPr>
        <p:spPr>
          <a:xfrm>
            <a:off x="960975" y="5463325"/>
            <a:ext cx="7331400" cy="9300"/>
          </a:xfrm>
          <a:prstGeom prst="straightConnector1">
            <a:avLst/>
          </a:prstGeom>
          <a:noFill/>
          <a:ln w="9525" cap="flat" cmpd="sng">
            <a:solidFill>
              <a:srgbClr val="FF0000"/>
            </a:solidFill>
            <a:prstDash val="solid"/>
            <a:round/>
            <a:headEnd type="none" w="med" len="med"/>
            <a:tailEnd type="none" w="med" len="med"/>
          </a:ln>
        </p:spPr>
      </p:cxnSp>
      <p:sp>
        <p:nvSpPr>
          <p:cNvPr id="292" name="Google Shape;292;p28"/>
          <p:cNvSpPr txBox="1"/>
          <p:nvPr/>
        </p:nvSpPr>
        <p:spPr>
          <a:xfrm>
            <a:off x="708200" y="2298000"/>
            <a:ext cx="5434800" cy="33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2400">
                <a:solidFill>
                  <a:schemeClr val="dk1"/>
                </a:solidFill>
                <a:latin typeface="Century Gothic"/>
                <a:ea typeface="Century Gothic"/>
                <a:cs typeface="Century Gothic"/>
                <a:sym typeface="Century Gothic"/>
              </a:rPr>
              <a:t>Extrait AM 21 juillet 2015 modifié</a:t>
            </a:r>
            <a:endParaRPr sz="2400">
              <a:solidFill>
                <a:schemeClr val="dk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p:nvPr/>
        </p:nvSpPr>
        <p:spPr>
          <a:xfrm>
            <a:off x="7536160" y="5229200"/>
            <a:ext cx="2970040" cy="16561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17" name="Google Shape;117;p3"/>
          <p:cNvPicPr preferRelativeResize="0"/>
          <p:nvPr/>
        </p:nvPicPr>
        <p:blipFill rotWithShape="1">
          <a:blip r:embed="rId3">
            <a:alphaModFix/>
          </a:blip>
          <a:srcRect b="3281"/>
          <a:stretch/>
        </p:blipFill>
        <p:spPr>
          <a:xfrm>
            <a:off x="-1" y="2299"/>
            <a:ext cx="12192001" cy="6855701"/>
          </a:xfrm>
          <a:prstGeom prst="rect">
            <a:avLst/>
          </a:prstGeom>
          <a:noFill/>
          <a:ln>
            <a:noFill/>
          </a:ln>
        </p:spPr>
      </p:pic>
      <p:sp>
        <p:nvSpPr>
          <p:cNvPr id="118" name="Google Shape;118;p3"/>
          <p:cNvSpPr/>
          <p:nvPr/>
        </p:nvSpPr>
        <p:spPr>
          <a:xfrm>
            <a:off x="6448784" y="2935820"/>
            <a:ext cx="5829343" cy="1656184"/>
          </a:xfrm>
          <a:prstGeom prst="homePlate">
            <a:avLst>
              <a:gd name="adj" fmla="val 31212"/>
            </a:avLst>
          </a:prstGeom>
          <a:solidFill>
            <a:srgbClr val="A6DAF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fr-FR" sz="3200" b="1" i="0" u="none" strike="noStrike" cap="small" dirty="0">
                <a:solidFill>
                  <a:srgbClr val="3A2E87"/>
                </a:solidFill>
                <a:latin typeface="Calibri"/>
                <a:ea typeface="Calibri"/>
                <a:cs typeface="Calibri"/>
                <a:sym typeface="Calibri"/>
              </a:rPr>
              <a:t>Echantillonneurs passif de type « Pieuvre »</a:t>
            </a:r>
            <a:endParaRPr sz="1400" b="0" i="0" u="none" strike="noStrike" cap="none" dirty="0">
              <a:solidFill>
                <a:srgbClr val="000000"/>
              </a:solidFill>
              <a:latin typeface="Arial"/>
              <a:ea typeface="Arial"/>
              <a:cs typeface="Arial"/>
              <a:sym typeface="Arial"/>
            </a:endParaRPr>
          </a:p>
        </p:txBody>
      </p:sp>
      <p:sp>
        <p:nvSpPr>
          <p:cNvPr id="119" name="Google Shape;119;p3"/>
          <p:cNvSpPr txBox="1">
            <a:spLocks noGrp="1"/>
          </p:cNvSpPr>
          <p:nvPr>
            <p:ph type="title"/>
          </p:nvPr>
        </p:nvSpPr>
        <p:spPr>
          <a:xfrm>
            <a:off x="227767" y="481411"/>
            <a:ext cx="10178100" cy="720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A2E87"/>
              </a:buClr>
              <a:buSzPts val="3200"/>
              <a:buFont typeface="Century Gothic"/>
              <a:buNone/>
            </a:pPr>
            <a:r>
              <a:rPr lang="fr-FR" b="1">
                <a:solidFill>
                  <a:srgbClr val="3A2E87"/>
                </a:solidFill>
              </a:rPr>
              <a:t>Réunion du 20 juin 2024, Brignais</a:t>
            </a:r>
            <a:endParaRPr/>
          </a:p>
        </p:txBody>
      </p:sp>
      <p:grpSp>
        <p:nvGrpSpPr>
          <p:cNvPr id="120" name="Google Shape;120;p3"/>
          <p:cNvGrpSpPr/>
          <p:nvPr/>
        </p:nvGrpSpPr>
        <p:grpSpPr>
          <a:xfrm>
            <a:off x="8452835" y="5771072"/>
            <a:ext cx="2970042" cy="854406"/>
            <a:chOff x="8471139" y="5771072"/>
            <a:chExt cx="3512455" cy="854406"/>
          </a:xfrm>
        </p:grpSpPr>
        <p:pic>
          <p:nvPicPr>
            <p:cNvPr id="121" name="Google Shape;121;p3"/>
            <p:cNvPicPr preferRelativeResize="0"/>
            <p:nvPr/>
          </p:nvPicPr>
          <p:blipFill rotWithShape="1">
            <a:blip r:embed="rId4">
              <a:alphaModFix/>
            </a:blip>
            <a:srcRect/>
            <a:stretch/>
          </p:blipFill>
          <p:spPr>
            <a:xfrm>
              <a:off x="10612767" y="5931153"/>
              <a:ext cx="1370827" cy="445436"/>
            </a:xfrm>
            <a:prstGeom prst="rect">
              <a:avLst/>
            </a:prstGeom>
            <a:noFill/>
            <a:ln>
              <a:noFill/>
            </a:ln>
          </p:spPr>
        </p:pic>
        <p:pic>
          <p:nvPicPr>
            <p:cNvPr id="122" name="Google Shape;122;p3"/>
            <p:cNvPicPr preferRelativeResize="0"/>
            <p:nvPr/>
          </p:nvPicPr>
          <p:blipFill rotWithShape="1">
            <a:blip r:embed="rId5">
              <a:alphaModFix/>
            </a:blip>
            <a:srcRect l="33110"/>
            <a:stretch/>
          </p:blipFill>
          <p:spPr>
            <a:xfrm>
              <a:off x="8471139" y="5771072"/>
              <a:ext cx="2057537" cy="854406"/>
            </a:xfrm>
            <a:prstGeom prst="rect">
              <a:avLst/>
            </a:prstGeom>
            <a:noFill/>
            <a:ln>
              <a:noFill/>
            </a:ln>
          </p:spPr>
        </p:pic>
      </p:grpSp>
      <p:pic>
        <p:nvPicPr>
          <p:cNvPr id="123" name="Google Shape;123;p3"/>
          <p:cNvPicPr preferRelativeResize="0"/>
          <p:nvPr/>
        </p:nvPicPr>
        <p:blipFill rotWithShape="1">
          <a:blip r:embed="rId6">
            <a:alphaModFix/>
          </a:blip>
          <a:srcRect/>
          <a:stretch/>
        </p:blipFill>
        <p:spPr>
          <a:xfrm>
            <a:off x="9363456" y="590896"/>
            <a:ext cx="1620632" cy="73314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9BD2E-852B-E9BE-FB14-E942AAEADED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7E0CED9-655D-650F-3677-62F9B5707540}"/>
              </a:ext>
            </a:extLst>
          </p:cNvPr>
          <p:cNvSpPr>
            <a:spLocks noGrp="1"/>
          </p:cNvSpPr>
          <p:nvPr>
            <p:ph type="title"/>
          </p:nvPr>
        </p:nvSpPr>
        <p:spPr/>
        <p:txBody>
          <a:bodyPr/>
          <a:lstStyle/>
          <a:p>
            <a:r>
              <a:rPr lang="fr-FR" cap="all" dirty="0"/>
              <a:t>Présentation de la fiche et validation</a:t>
            </a:r>
          </a:p>
        </p:txBody>
      </p:sp>
      <p:sp>
        <p:nvSpPr>
          <p:cNvPr id="3" name="Espace réservé du contenu 2">
            <a:extLst>
              <a:ext uri="{FF2B5EF4-FFF2-40B4-BE49-F238E27FC236}">
                <a16:creationId xmlns:a16="http://schemas.microsoft.com/office/drawing/2014/main" id="{BBAB41FB-E9B2-68CF-C54D-0DE73F154A65}"/>
              </a:ext>
            </a:extLst>
          </p:cNvPr>
          <p:cNvSpPr>
            <a:spLocks noGrp="1"/>
          </p:cNvSpPr>
          <p:nvPr>
            <p:ph idx="1"/>
          </p:nvPr>
        </p:nvSpPr>
        <p:spPr>
          <a:xfrm>
            <a:off x="708211" y="2102089"/>
            <a:ext cx="11017623" cy="4086001"/>
          </a:xfrm>
        </p:spPr>
        <p:txBody>
          <a:bodyPr numCol="1">
            <a:noAutofit/>
          </a:bodyPr>
          <a:lstStyle/>
          <a:p>
            <a:pPr>
              <a:spcBef>
                <a:spcPts val="600"/>
              </a:spcBef>
              <a:spcAft>
                <a:spcPts val="300"/>
              </a:spcAft>
              <a:buClr>
                <a:srgbClr val="00FFB3"/>
              </a:buClr>
            </a:pPr>
            <a:endParaRPr lang="fr-FR" sz="1600" dirty="0"/>
          </a:p>
          <a:p>
            <a:pPr>
              <a:spcBef>
                <a:spcPts val="600"/>
              </a:spcBef>
              <a:spcAft>
                <a:spcPts val="300"/>
              </a:spcAft>
              <a:buClr>
                <a:srgbClr val="00FFB3"/>
              </a:buClr>
            </a:pPr>
            <a:r>
              <a:rPr lang="fr-FR" sz="1600" dirty="0"/>
              <a:t>Pas de remarques particulière sur le documents présentés et produit au sein du Sous Groupe.</a:t>
            </a:r>
          </a:p>
          <a:p>
            <a:pPr>
              <a:spcBef>
                <a:spcPts val="600"/>
              </a:spcBef>
              <a:spcAft>
                <a:spcPts val="300"/>
              </a:spcAft>
              <a:buClr>
                <a:srgbClr val="00FFB3"/>
              </a:buClr>
            </a:pPr>
            <a:r>
              <a:rPr lang="fr-FR" sz="1600" dirty="0"/>
              <a:t>Les deux REX du SILA et de Valence Agglo sont retenus</a:t>
            </a:r>
          </a:p>
          <a:p>
            <a:pPr>
              <a:spcBef>
                <a:spcPts val="600"/>
              </a:spcBef>
              <a:spcAft>
                <a:spcPts val="300"/>
              </a:spcAft>
              <a:buClr>
                <a:srgbClr val="00FFB3"/>
              </a:buClr>
            </a:pPr>
            <a:endParaRPr lang="fr-FR" sz="1600" dirty="0"/>
          </a:p>
          <a:p>
            <a:pPr>
              <a:spcBef>
                <a:spcPts val="600"/>
              </a:spcBef>
              <a:spcAft>
                <a:spcPts val="300"/>
              </a:spcAft>
              <a:buClr>
                <a:srgbClr val="00FFB3"/>
              </a:buClr>
            </a:pPr>
            <a:r>
              <a:rPr lang="fr-FR" sz="1600" dirty="0"/>
              <a:t>Voir la forme définitive à donner au document au sein du GRAIE,</a:t>
            </a:r>
          </a:p>
          <a:p>
            <a:pPr>
              <a:spcBef>
                <a:spcPts val="600"/>
              </a:spcBef>
              <a:spcAft>
                <a:spcPts val="300"/>
              </a:spcAft>
              <a:buClr>
                <a:srgbClr val="00FFB3"/>
              </a:buClr>
            </a:pPr>
            <a:endParaRPr lang="fr-FR" sz="1600" dirty="0"/>
          </a:p>
        </p:txBody>
      </p:sp>
    </p:spTree>
    <p:extLst>
      <p:ext uri="{BB962C8B-B14F-4D97-AF65-F5344CB8AC3E}">
        <p14:creationId xmlns:p14="http://schemas.microsoft.com/office/powerpoint/2010/main" val="1380311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p:nvPr/>
        </p:nvSpPr>
        <p:spPr>
          <a:xfrm>
            <a:off x="7536160" y="5229200"/>
            <a:ext cx="2970040" cy="16561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17" name="Google Shape;117;p3"/>
          <p:cNvPicPr preferRelativeResize="0"/>
          <p:nvPr/>
        </p:nvPicPr>
        <p:blipFill rotWithShape="1">
          <a:blip r:embed="rId3">
            <a:alphaModFix/>
          </a:blip>
          <a:srcRect b="3281"/>
          <a:stretch/>
        </p:blipFill>
        <p:spPr>
          <a:xfrm>
            <a:off x="-1" y="2299"/>
            <a:ext cx="12192001" cy="6855701"/>
          </a:xfrm>
          <a:prstGeom prst="rect">
            <a:avLst/>
          </a:prstGeom>
          <a:noFill/>
          <a:ln>
            <a:noFill/>
          </a:ln>
        </p:spPr>
      </p:pic>
      <p:sp>
        <p:nvSpPr>
          <p:cNvPr id="118" name="Google Shape;118;p3"/>
          <p:cNvSpPr/>
          <p:nvPr/>
        </p:nvSpPr>
        <p:spPr>
          <a:xfrm>
            <a:off x="6448784" y="2935820"/>
            <a:ext cx="5829343" cy="1656184"/>
          </a:xfrm>
          <a:prstGeom prst="homePlate">
            <a:avLst>
              <a:gd name="adj" fmla="val 31212"/>
            </a:avLst>
          </a:prstGeom>
          <a:solidFill>
            <a:srgbClr val="A6DAF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fr-FR" sz="3200" b="1" i="0" u="none" strike="noStrike" cap="small" dirty="0">
                <a:solidFill>
                  <a:srgbClr val="3A2E87"/>
                </a:solidFill>
                <a:latin typeface="Calibri"/>
                <a:ea typeface="Calibri"/>
                <a:cs typeface="Calibri"/>
                <a:sym typeface="Calibri"/>
              </a:rPr>
              <a:t>Argumentaire</a:t>
            </a:r>
            <a:endParaRPr sz="1400" b="0" i="0" u="none" strike="noStrike" cap="none" dirty="0">
              <a:solidFill>
                <a:srgbClr val="000000"/>
              </a:solidFill>
              <a:latin typeface="Arial"/>
              <a:ea typeface="Arial"/>
              <a:cs typeface="Arial"/>
              <a:sym typeface="Arial"/>
            </a:endParaRPr>
          </a:p>
        </p:txBody>
      </p:sp>
      <p:sp>
        <p:nvSpPr>
          <p:cNvPr id="119" name="Google Shape;119;p3"/>
          <p:cNvSpPr txBox="1">
            <a:spLocks noGrp="1"/>
          </p:cNvSpPr>
          <p:nvPr>
            <p:ph type="title"/>
          </p:nvPr>
        </p:nvSpPr>
        <p:spPr>
          <a:xfrm>
            <a:off x="227767" y="481411"/>
            <a:ext cx="10178100" cy="720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A2E87"/>
              </a:buClr>
              <a:buSzPts val="3200"/>
              <a:buFont typeface="Century Gothic"/>
              <a:buNone/>
            </a:pPr>
            <a:r>
              <a:rPr lang="fr-FR" b="1">
                <a:solidFill>
                  <a:srgbClr val="3A2E87"/>
                </a:solidFill>
              </a:rPr>
              <a:t>Réunion du 20 juin 2024, Brignais</a:t>
            </a:r>
            <a:endParaRPr/>
          </a:p>
        </p:txBody>
      </p:sp>
      <p:grpSp>
        <p:nvGrpSpPr>
          <p:cNvPr id="120" name="Google Shape;120;p3"/>
          <p:cNvGrpSpPr/>
          <p:nvPr/>
        </p:nvGrpSpPr>
        <p:grpSpPr>
          <a:xfrm>
            <a:off x="8452835" y="5771072"/>
            <a:ext cx="2970042" cy="854406"/>
            <a:chOff x="8471139" y="5771072"/>
            <a:chExt cx="3512455" cy="854406"/>
          </a:xfrm>
        </p:grpSpPr>
        <p:pic>
          <p:nvPicPr>
            <p:cNvPr id="121" name="Google Shape;121;p3"/>
            <p:cNvPicPr preferRelativeResize="0"/>
            <p:nvPr/>
          </p:nvPicPr>
          <p:blipFill rotWithShape="1">
            <a:blip r:embed="rId4">
              <a:alphaModFix/>
            </a:blip>
            <a:srcRect/>
            <a:stretch/>
          </p:blipFill>
          <p:spPr>
            <a:xfrm>
              <a:off x="10612767" y="5931153"/>
              <a:ext cx="1370827" cy="445436"/>
            </a:xfrm>
            <a:prstGeom prst="rect">
              <a:avLst/>
            </a:prstGeom>
            <a:noFill/>
            <a:ln>
              <a:noFill/>
            </a:ln>
          </p:spPr>
        </p:pic>
        <p:pic>
          <p:nvPicPr>
            <p:cNvPr id="122" name="Google Shape;122;p3"/>
            <p:cNvPicPr preferRelativeResize="0"/>
            <p:nvPr/>
          </p:nvPicPr>
          <p:blipFill rotWithShape="1">
            <a:blip r:embed="rId5">
              <a:alphaModFix/>
            </a:blip>
            <a:srcRect l="33110"/>
            <a:stretch/>
          </p:blipFill>
          <p:spPr>
            <a:xfrm>
              <a:off x="8471139" y="5771072"/>
              <a:ext cx="2057537" cy="854406"/>
            </a:xfrm>
            <a:prstGeom prst="rect">
              <a:avLst/>
            </a:prstGeom>
            <a:noFill/>
            <a:ln>
              <a:noFill/>
            </a:ln>
          </p:spPr>
        </p:pic>
      </p:grpSp>
      <p:pic>
        <p:nvPicPr>
          <p:cNvPr id="123" name="Google Shape;123;p3"/>
          <p:cNvPicPr preferRelativeResize="0"/>
          <p:nvPr/>
        </p:nvPicPr>
        <p:blipFill rotWithShape="1">
          <a:blip r:embed="rId6">
            <a:alphaModFix/>
          </a:blip>
          <a:srcRect/>
          <a:stretch/>
        </p:blipFill>
        <p:spPr>
          <a:xfrm>
            <a:off x="9363456" y="590896"/>
            <a:ext cx="1620632" cy="733143"/>
          </a:xfrm>
          <a:prstGeom prst="rect">
            <a:avLst/>
          </a:prstGeom>
          <a:noFill/>
          <a:ln>
            <a:noFill/>
          </a:ln>
        </p:spPr>
      </p:pic>
    </p:spTree>
    <p:extLst>
      <p:ext uri="{BB962C8B-B14F-4D97-AF65-F5344CB8AC3E}">
        <p14:creationId xmlns:p14="http://schemas.microsoft.com/office/powerpoint/2010/main" val="1603253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9BD2E-852B-E9BE-FB14-E942AAEADED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7E0CED9-655D-650F-3677-62F9B5707540}"/>
              </a:ext>
            </a:extLst>
          </p:cNvPr>
          <p:cNvSpPr>
            <a:spLocks noGrp="1"/>
          </p:cNvSpPr>
          <p:nvPr>
            <p:ph type="title"/>
          </p:nvPr>
        </p:nvSpPr>
        <p:spPr/>
        <p:txBody>
          <a:bodyPr>
            <a:normAutofit fontScale="90000"/>
          </a:bodyPr>
          <a:lstStyle/>
          <a:p>
            <a:r>
              <a:rPr lang="fr-FR" cap="all" dirty="0"/>
              <a:t>L’argumentaire construit a partir du travail du GT 14 mars</a:t>
            </a:r>
          </a:p>
        </p:txBody>
      </p:sp>
      <p:sp>
        <p:nvSpPr>
          <p:cNvPr id="3" name="Espace réservé du contenu 2">
            <a:extLst>
              <a:ext uri="{FF2B5EF4-FFF2-40B4-BE49-F238E27FC236}">
                <a16:creationId xmlns:a16="http://schemas.microsoft.com/office/drawing/2014/main" id="{BBAB41FB-E9B2-68CF-C54D-0DE73F154A65}"/>
              </a:ext>
            </a:extLst>
          </p:cNvPr>
          <p:cNvSpPr>
            <a:spLocks noGrp="1"/>
          </p:cNvSpPr>
          <p:nvPr>
            <p:ph idx="1"/>
          </p:nvPr>
        </p:nvSpPr>
        <p:spPr>
          <a:xfrm>
            <a:off x="566929" y="2102089"/>
            <a:ext cx="11402568" cy="4086001"/>
          </a:xfrm>
        </p:spPr>
        <p:txBody>
          <a:bodyPr numCol="1">
            <a:noAutofit/>
          </a:bodyPr>
          <a:lstStyle/>
          <a:p>
            <a:pPr marL="0" indent="0">
              <a:spcBef>
                <a:spcPts val="600"/>
              </a:spcBef>
              <a:spcAft>
                <a:spcPts val="300"/>
              </a:spcAft>
              <a:buClr>
                <a:srgbClr val="00FFB3"/>
              </a:buClr>
              <a:buNone/>
            </a:pPr>
            <a:endParaRPr lang="fr-FR" sz="1600" dirty="0"/>
          </a:p>
          <a:p>
            <a:pPr marL="0" indent="0">
              <a:spcBef>
                <a:spcPts val="600"/>
              </a:spcBef>
              <a:spcAft>
                <a:spcPts val="300"/>
              </a:spcAft>
              <a:buClr>
                <a:srgbClr val="00FFB3"/>
              </a:buClr>
              <a:buNone/>
            </a:pPr>
            <a:r>
              <a:rPr lang="fr-FR" sz="1600" dirty="0"/>
              <a:t>Le document est en pièce jointe il reprend les 5 thèmes suivants validés ensemble et à reclasser éventuellement.</a:t>
            </a:r>
          </a:p>
          <a:p>
            <a:pPr>
              <a:spcBef>
                <a:spcPts val="600"/>
              </a:spcBef>
              <a:spcAft>
                <a:spcPts val="300"/>
              </a:spcAft>
              <a:buClr>
                <a:srgbClr val="00FFB3"/>
              </a:buClr>
            </a:pPr>
            <a:r>
              <a:rPr lang="x-none" sz="1600" u="sng" kern="0" dirty="0">
                <a:effectLst/>
              </a:rPr>
              <a:t>Les Enjeux de la bonne gestion des Rejets Non Domestiques </a:t>
            </a:r>
            <a:r>
              <a:rPr lang="fr-FR" sz="1600" u="sng" kern="0" dirty="0">
                <a:effectLst/>
              </a:rPr>
              <a:t>: </a:t>
            </a:r>
            <a:r>
              <a:rPr lang="fr-FR" sz="1600" dirty="0">
                <a:effectLst/>
              </a:rPr>
              <a:t>	Pourquoi poursuivre ou mettre en place une stratégie de bonne gestion des Rejets Non Domestiques</a:t>
            </a:r>
            <a:endParaRPr lang="fr-FR" sz="1100" dirty="0">
              <a:effectLst/>
              <a:latin typeface="Verdana" panose="020B0604030504040204" pitchFamily="34" charset="0"/>
              <a:ea typeface="Times New Roman" panose="02020603050405020304" pitchFamily="18" charset="0"/>
              <a:cs typeface="Times New Roman" panose="02020603050405020304" pitchFamily="18" charset="0"/>
            </a:endParaRPr>
          </a:p>
          <a:p>
            <a:pPr marL="457200" lvl="1" indent="0" algn="just" eaLnBrk="0" fontAlgn="base" hangingPunct="0">
              <a:lnSpc>
                <a:spcPct val="100000"/>
              </a:lnSpc>
              <a:spcBef>
                <a:spcPct val="0"/>
              </a:spcBef>
              <a:spcAft>
                <a:spcPct val="0"/>
              </a:spcAft>
              <a:buNone/>
              <a:tabLst>
                <a:tab pos="665163" algn="l"/>
              </a:tabLst>
            </a:pPr>
            <a:endParaRPr lang="fr-FR" sz="1200" b="1" u="sng" kern="0" dirty="0">
              <a:solidFill>
                <a:srgbClr val="3DB5B0"/>
              </a:solidFill>
              <a:effectLst/>
              <a:latin typeface="Verdana" panose="020B0604030504040204" pitchFamily="34" charset="0"/>
              <a:ea typeface="Arial" panose="020B0604020202020204" pitchFamily="34" charset="0"/>
              <a:cs typeface="Times New Roman" panose="02020603050405020304" pitchFamily="18" charset="0"/>
            </a:endParaRPr>
          </a:p>
          <a:p>
            <a:pPr marL="457200" lvl="1" indent="0" algn="just" eaLnBrk="0" fontAlgn="base" hangingPunct="0">
              <a:lnSpc>
                <a:spcPct val="100000"/>
              </a:lnSpc>
              <a:spcBef>
                <a:spcPct val="0"/>
              </a:spcBef>
              <a:spcAft>
                <a:spcPct val="0"/>
              </a:spcAft>
              <a:buNone/>
              <a:tabLst>
                <a:tab pos="665163" algn="l"/>
              </a:tabLst>
            </a:pPr>
            <a:r>
              <a:rPr lang="x-none" sz="1200" b="1" u="sng" kern="0" dirty="0">
                <a:solidFill>
                  <a:srgbClr val="3DB5B0"/>
                </a:solidFill>
                <a:effectLst/>
                <a:latin typeface="Verdana" panose="020B0604030504040204" pitchFamily="34" charset="0"/>
                <a:ea typeface="Arial" panose="020B0604020202020204" pitchFamily="34" charset="0"/>
                <a:cs typeface="Times New Roman" panose="02020603050405020304" pitchFamily="18" charset="0"/>
              </a:rPr>
              <a:t>Préservation des milieux et de  la santé</a:t>
            </a:r>
            <a:endParaRPr lang="fr-FR" sz="1200" b="1" u="sng" kern="0" dirty="0">
              <a:solidFill>
                <a:srgbClr val="3DB5B0"/>
              </a:solidFill>
              <a:effectLst/>
              <a:latin typeface="Verdana" panose="020B0604030504040204" pitchFamily="34" charset="0"/>
              <a:ea typeface="Arial" panose="020B0604020202020204" pitchFamily="34" charset="0"/>
              <a:cs typeface="Times New Roman" panose="02020603050405020304" pitchFamily="18" charset="0"/>
            </a:endParaRPr>
          </a:p>
          <a:p>
            <a:pPr marL="457200" lvl="1" indent="0" algn="just" eaLnBrk="0" fontAlgn="base" hangingPunct="0">
              <a:lnSpc>
                <a:spcPct val="100000"/>
              </a:lnSpc>
              <a:spcBef>
                <a:spcPct val="0"/>
              </a:spcBef>
              <a:spcAft>
                <a:spcPct val="0"/>
              </a:spcAft>
              <a:buNone/>
              <a:tabLst>
                <a:tab pos="665163" algn="l"/>
              </a:tabLst>
            </a:pPr>
            <a:endParaRPr lang="fr-FR" sz="1200" b="1" u="sng" kern="0" dirty="0">
              <a:solidFill>
                <a:srgbClr val="3DB5B0"/>
              </a:solidFill>
              <a:effectLst/>
              <a:latin typeface="Verdana" panose="020B0604030504040204" pitchFamily="34" charset="0"/>
              <a:ea typeface="Times New Roman" panose="02020603050405020304" pitchFamily="18" charset="0"/>
              <a:cs typeface="Times New Roman" panose="02020603050405020304" pitchFamily="18" charset="0"/>
            </a:endParaRPr>
          </a:p>
          <a:p>
            <a:pPr marL="457200" lvl="1" indent="0" algn="just" eaLnBrk="0" fontAlgn="base" hangingPunct="0">
              <a:lnSpc>
                <a:spcPct val="100000"/>
              </a:lnSpc>
              <a:spcBef>
                <a:spcPct val="0"/>
              </a:spcBef>
              <a:spcAft>
                <a:spcPct val="0"/>
              </a:spcAft>
              <a:buNone/>
              <a:tabLst>
                <a:tab pos="665163" algn="l"/>
              </a:tabLst>
            </a:pPr>
            <a:r>
              <a:rPr kumimoji="0" lang="fr-FR" altLang="fr-FR" sz="1200" b="1" i="0" u="sng" strike="noStrike" cap="none" normalizeH="0" baseline="0" dirty="0">
                <a:ln>
                  <a:noFill/>
                </a:ln>
                <a:solidFill>
                  <a:srgbClr val="3DB5B0"/>
                </a:solidFill>
                <a:effectLst/>
                <a:latin typeface="Verdana" panose="020B0604030504040204" pitchFamily="34" charset="0"/>
                <a:ea typeface="Times New Roman" panose="02020603050405020304" pitchFamily="18" charset="0"/>
                <a:cs typeface="Times New Roman" panose="02020603050405020304" pitchFamily="18" charset="0"/>
              </a:rPr>
              <a:t>Maitrise des rejets  dans un contexte réglementaire “important”</a:t>
            </a:r>
          </a:p>
          <a:p>
            <a:pPr marL="457200" lvl="1" indent="0" algn="just" eaLnBrk="0" fontAlgn="base" hangingPunct="0">
              <a:lnSpc>
                <a:spcPct val="100000"/>
              </a:lnSpc>
              <a:spcBef>
                <a:spcPct val="0"/>
              </a:spcBef>
              <a:spcAft>
                <a:spcPct val="0"/>
              </a:spcAft>
              <a:buNone/>
              <a:tabLst>
                <a:tab pos="665163" algn="l"/>
              </a:tabLst>
            </a:pPr>
            <a:endParaRPr kumimoji="0" lang="fr-FR" altLang="fr-FR" sz="1200" b="1" i="0" u="sng" strike="noStrike" cap="none" normalizeH="0" baseline="0" dirty="0">
              <a:ln>
                <a:noFill/>
              </a:ln>
              <a:solidFill>
                <a:srgbClr val="3DB5B0"/>
              </a:solidFill>
              <a:effectLst/>
              <a:latin typeface="Verdana" panose="020B0604030504040204" pitchFamily="34" charset="0"/>
              <a:ea typeface="Times New Roman" panose="02020603050405020304" pitchFamily="18" charset="0"/>
              <a:cs typeface="Times New Roman" panose="02020603050405020304" pitchFamily="18" charset="0"/>
            </a:endParaRPr>
          </a:p>
          <a:p>
            <a:pPr marL="457200" lvl="1" indent="0" algn="just" eaLnBrk="0" fontAlgn="base" hangingPunct="0">
              <a:lnSpc>
                <a:spcPct val="100000"/>
              </a:lnSpc>
              <a:spcBef>
                <a:spcPct val="0"/>
              </a:spcBef>
              <a:spcAft>
                <a:spcPct val="0"/>
              </a:spcAft>
              <a:buNone/>
              <a:tabLst>
                <a:tab pos="665163" algn="l"/>
              </a:tabLst>
            </a:pPr>
            <a:r>
              <a:rPr kumimoji="0" lang="fr-FR" altLang="fr-FR" sz="1200" b="1" i="0" u="sng" strike="noStrike" cap="none" normalizeH="0" baseline="0" dirty="0">
                <a:ln>
                  <a:noFill/>
                </a:ln>
                <a:solidFill>
                  <a:srgbClr val="3DB5B0"/>
                </a:solidFill>
                <a:effectLst/>
                <a:latin typeface="Verdana" panose="020B0604030504040204" pitchFamily="34" charset="0"/>
                <a:ea typeface="Arial" panose="020B0604020202020204" pitchFamily="34" charset="0"/>
                <a:cs typeface="Times New Roman" panose="02020603050405020304" pitchFamily="18" charset="0"/>
              </a:rPr>
              <a:t>Exemplarité</a:t>
            </a:r>
          </a:p>
          <a:p>
            <a:pPr marL="457200" lvl="1" indent="0" algn="just" eaLnBrk="0" fontAlgn="base" hangingPunct="0">
              <a:lnSpc>
                <a:spcPct val="100000"/>
              </a:lnSpc>
              <a:spcBef>
                <a:spcPct val="0"/>
              </a:spcBef>
              <a:spcAft>
                <a:spcPct val="0"/>
              </a:spcAft>
              <a:buNone/>
              <a:tabLst>
                <a:tab pos="665163" algn="l"/>
              </a:tabLst>
            </a:pPr>
            <a:endParaRPr kumimoji="0" lang="fr-FR" altLang="fr-FR" sz="1200" b="1" i="0" u="sng" strike="noStrike" cap="none" normalizeH="0" baseline="0" dirty="0">
              <a:ln>
                <a:noFill/>
              </a:ln>
              <a:solidFill>
                <a:srgbClr val="3DB5B0"/>
              </a:solidFill>
              <a:effectLst/>
              <a:latin typeface="Verdana" panose="020B0604030504040204" pitchFamily="34" charset="0"/>
              <a:ea typeface="Times New Roman" panose="02020603050405020304" pitchFamily="18" charset="0"/>
              <a:cs typeface="Times New Roman" panose="02020603050405020304" pitchFamily="18" charset="0"/>
            </a:endParaRPr>
          </a:p>
          <a:p>
            <a:pPr marL="457200" lvl="1" indent="0" algn="just" eaLnBrk="0" fontAlgn="base" hangingPunct="0">
              <a:lnSpc>
                <a:spcPct val="100000"/>
              </a:lnSpc>
              <a:spcBef>
                <a:spcPct val="0"/>
              </a:spcBef>
              <a:spcAft>
                <a:spcPct val="0"/>
              </a:spcAft>
              <a:buNone/>
              <a:tabLst>
                <a:tab pos="665163" algn="l"/>
              </a:tabLst>
            </a:pPr>
            <a:r>
              <a:rPr kumimoji="0" lang="fr-FR" altLang="fr-FR" sz="1200" b="1" i="0" u="sng" strike="noStrike" cap="none" normalizeH="0" baseline="0" dirty="0">
                <a:ln>
                  <a:noFill/>
                </a:ln>
                <a:solidFill>
                  <a:srgbClr val="3DB5B0"/>
                </a:solidFill>
                <a:effectLst/>
                <a:latin typeface="Verdana" panose="020B0604030504040204" pitchFamily="34" charset="0"/>
                <a:ea typeface="Arial" panose="020B0604020202020204" pitchFamily="34" charset="0"/>
                <a:cs typeface="Times New Roman" panose="02020603050405020304" pitchFamily="18" charset="0"/>
              </a:rPr>
              <a:t>Attractivité</a:t>
            </a:r>
          </a:p>
          <a:p>
            <a:pPr marL="457200" lvl="1" indent="0" algn="just" eaLnBrk="0" fontAlgn="base" hangingPunct="0">
              <a:lnSpc>
                <a:spcPct val="100000"/>
              </a:lnSpc>
              <a:spcBef>
                <a:spcPct val="0"/>
              </a:spcBef>
              <a:spcAft>
                <a:spcPct val="0"/>
              </a:spcAft>
              <a:buNone/>
              <a:tabLst>
                <a:tab pos="665163" algn="l"/>
              </a:tabLst>
            </a:pPr>
            <a:endParaRPr kumimoji="0" lang="fr-FR" altLang="fr-FR" sz="1200" b="1" i="0" u="sng" strike="noStrike" cap="none" normalizeH="0" baseline="0" dirty="0">
              <a:ln>
                <a:noFill/>
              </a:ln>
              <a:solidFill>
                <a:srgbClr val="3DB5B0"/>
              </a:solidFill>
              <a:effectLst/>
              <a:latin typeface="Verdana" panose="020B0604030504040204" pitchFamily="34" charset="0"/>
              <a:ea typeface="Times New Roman" panose="02020603050405020304" pitchFamily="18" charset="0"/>
              <a:cs typeface="Times New Roman" panose="02020603050405020304" pitchFamily="18" charset="0"/>
            </a:endParaRPr>
          </a:p>
          <a:p>
            <a:pPr marL="457200" lvl="1" indent="0" algn="just" eaLnBrk="0" fontAlgn="base" hangingPunct="0">
              <a:lnSpc>
                <a:spcPct val="100000"/>
              </a:lnSpc>
              <a:spcBef>
                <a:spcPct val="0"/>
              </a:spcBef>
              <a:spcAft>
                <a:spcPct val="0"/>
              </a:spcAft>
              <a:buNone/>
              <a:tabLst>
                <a:tab pos="665163" algn="l"/>
              </a:tabLst>
            </a:pPr>
            <a:r>
              <a:rPr kumimoji="0" lang="fr-FR" altLang="fr-FR" sz="1200" b="1" i="0" u="sng" strike="noStrike" cap="none" normalizeH="0" baseline="0" dirty="0">
                <a:ln>
                  <a:noFill/>
                </a:ln>
                <a:solidFill>
                  <a:srgbClr val="3DB5B0"/>
                </a:solidFill>
                <a:effectLst/>
                <a:latin typeface="Verdana" panose="020B0604030504040204" pitchFamily="34" charset="0"/>
                <a:ea typeface="Arial" panose="020B0604020202020204" pitchFamily="34" charset="0"/>
                <a:cs typeface="Times New Roman" panose="02020603050405020304" pitchFamily="18" charset="0"/>
              </a:rPr>
              <a:t>Des recettes et des couts évités</a:t>
            </a:r>
          </a:p>
          <a:p>
            <a:pPr marL="457200" lvl="1" indent="0" algn="just" eaLnBrk="0" fontAlgn="base" hangingPunct="0">
              <a:lnSpc>
                <a:spcPct val="100000"/>
              </a:lnSpc>
              <a:spcBef>
                <a:spcPct val="0"/>
              </a:spcBef>
              <a:spcAft>
                <a:spcPct val="0"/>
              </a:spcAft>
              <a:buNone/>
              <a:tabLst>
                <a:tab pos="665163" algn="l"/>
              </a:tabLst>
            </a:pPr>
            <a:endParaRPr kumimoji="0" lang="fr-FR" altLang="fr-FR" sz="1200" b="1" i="0" u="sng" strike="noStrike" cap="none" normalizeH="0" baseline="0" dirty="0">
              <a:ln>
                <a:noFill/>
              </a:ln>
              <a:solidFill>
                <a:srgbClr val="3DB5B0"/>
              </a:solidFill>
              <a:effectLst/>
              <a:latin typeface="Verdana" panose="020B0604030504040204" pitchFamily="34" charset="0"/>
              <a:ea typeface="Times New Roman" panose="02020603050405020304" pitchFamily="18" charset="0"/>
              <a:cs typeface="Times New Roman" panose="02020603050405020304" pitchFamily="18" charset="0"/>
            </a:endParaRPr>
          </a:p>
          <a:p>
            <a:pPr>
              <a:spcBef>
                <a:spcPts val="600"/>
              </a:spcBef>
              <a:spcAft>
                <a:spcPts val="300"/>
              </a:spcAft>
              <a:buClr>
                <a:srgbClr val="00FFB3"/>
              </a:buClr>
            </a:pPr>
            <a:endParaRPr lang="fr-FR" sz="1600" dirty="0"/>
          </a:p>
          <a:p>
            <a:pPr>
              <a:spcBef>
                <a:spcPts val="600"/>
              </a:spcBef>
              <a:spcAft>
                <a:spcPts val="300"/>
              </a:spcAft>
              <a:buClr>
                <a:srgbClr val="00FFB3"/>
              </a:buClr>
            </a:pPr>
            <a:r>
              <a:rPr lang="fr-FR" sz="1600" dirty="0"/>
              <a:t>Le travail reste a poursuivre ensemble.</a:t>
            </a:r>
          </a:p>
          <a:p>
            <a:pPr>
              <a:spcBef>
                <a:spcPts val="600"/>
              </a:spcBef>
              <a:spcAft>
                <a:spcPts val="300"/>
              </a:spcAft>
              <a:buClr>
                <a:srgbClr val="00FFB3"/>
              </a:buClr>
            </a:pPr>
            <a:endParaRPr lang="fr-FR" sz="1600" dirty="0"/>
          </a:p>
        </p:txBody>
      </p:sp>
    </p:spTree>
    <p:extLst>
      <p:ext uri="{BB962C8B-B14F-4D97-AF65-F5344CB8AC3E}">
        <p14:creationId xmlns:p14="http://schemas.microsoft.com/office/powerpoint/2010/main" val="3529809396"/>
      </p:ext>
    </p:extLst>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PTascovert16-9_190324">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ascovert16-9_190324" id="{6175B0F4-AAD3-4633-BD4A-3620B12F1F99}" vid="{C8868419-9917-441E-8A55-FB909800BED0}"/>
    </a:ext>
  </a:extLst>
</a:theme>
</file>

<file path=ppt/theme/theme4.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19358</TotalTime>
  <Words>14529</Words>
  <Application>Microsoft Office PowerPoint</Application>
  <PresentationFormat>Grand écran</PresentationFormat>
  <Paragraphs>2187</Paragraphs>
  <Slides>59</Slides>
  <Notes>54</Notes>
  <HiddenSlides>0</HiddenSlides>
  <MMClips>0</MMClips>
  <ScaleCrop>false</ScaleCrop>
  <HeadingPairs>
    <vt:vector size="6" baseType="variant">
      <vt:variant>
        <vt:lpstr>Polices utilisées</vt:lpstr>
      </vt:variant>
      <vt:variant>
        <vt:i4>13</vt:i4>
      </vt:variant>
      <vt:variant>
        <vt:lpstr>Thème</vt:lpstr>
      </vt:variant>
      <vt:variant>
        <vt:i4>3</vt:i4>
      </vt:variant>
      <vt:variant>
        <vt:lpstr>Titres des diapositives</vt:lpstr>
      </vt:variant>
      <vt:variant>
        <vt:i4>59</vt:i4>
      </vt:variant>
    </vt:vector>
  </HeadingPairs>
  <TitlesOfParts>
    <vt:vector size="75" baseType="lpstr">
      <vt:lpstr>Century Gothic </vt:lpstr>
      <vt:lpstr>Calibri</vt:lpstr>
      <vt:lpstr>Franklin Gothic Demi Italique</vt:lpstr>
      <vt:lpstr>Aptos</vt:lpstr>
      <vt:lpstr>Apple Symbols</vt:lpstr>
      <vt:lpstr>Arial</vt:lpstr>
      <vt:lpstr>Courier New</vt:lpstr>
      <vt:lpstr>Century Gothic</vt:lpstr>
      <vt:lpstr>Police système Courant</vt:lpstr>
      <vt:lpstr>Verdana</vt:lpstr>
      <vt:lpstr>Gill Sans</vt:lpstr>
      <vt:lpstr>Wingdings</vt:lpstr>
      <vt:lpstr>Arial Italique</vt:lpstr>
      <vt:lpstr>Thème Office</vt:lpstr>
      <vt:lpstr>1_Thème Office</vt:lpstr>
      <vt:lpstr>PPTascovert16-9_190324</vt:lpstr>
      <vt:lpstr>Réunion du 20 juin 2024, Brignais Support de présentation et CR</vt:lpstr>
      <vt:lpstr>ORDRE DU JOUR</vt:lpstr>
      <vt:lpstr>Tour de table – actualités - 1</vt:lpstr>
      <vt:lpstr>Tour de table – actualités - 2</vt:lpstr>
      <vt:lpstr>Tour de table – actualités - 2</vt:lpstr>
      <vt:lpstr>Réunion du 20 juin 2024, Brignais</vt:lpstr>
      <vt:lpstr>Présentation de la fiche et validation</vt:lpstr>
      <vt:lpstr>Réunion du 20 juin 2024, Brignais</vt:lpstr>
      <vt:lpstr>L’argumentaire construit a partir du travail du GT 14 mars</vt:lpstr>
      <vt:lpstr>Réunion du 20 juin 2024, Brignais</vt:lpstr>
      <vt:lpstr>Groupe de travail gestion des effluents non domestiques – GRAIE  Point réglementation</vt:lpstr>
      <vt:lpstr>Adoption texte Directive eaux résiduaires urbaines par le parlement et le conseil européens</vt:lpstr>
      <vt:lpstr>Adoption texte Directive eaux résiduaires urbaines par le parlement et le conseil européens</vt:lpstr>
      <vt:lpstr>Adoption texte Directive eaux résiduaires urbaines par le parlement et le conseil européens</vt:lpstr>
      <vt:lpstr>Adoption texte Directive eaux résiduaires urbaines par le parlement et le conseil européens</vt:lpstr>
      <vt:lpstr>Présentation PowerPoint</vt:lpstr>
      <vt:lpstr>Adoption texte Directive eaux résiduaires urbaines par le parlement et le conseil européens</vt:lpstr>
      <vt:lpstr>Adoption texte Directive eaux résiduaires urbaines par le parlement et le conseil européens</vt:lpstr>
      <vt:lpstr>Point d’étape décret SOCLE</vt:lpstr>
      <vt:lpstr>Point d’étape décret SOCLE</vt:lpstr>
      <vt:lpstr>Point d’étape décret SOCLE</vt:lpstr>
      <vt:lpstr>Point d’étape décret SOCLE</vt:lpstr>
      <vt:lpstr>Point d’étape décret SOCLE</vt:lpstr>
      <vt:lpstr>Point d’étape décret SOCLE</vt:lpstr>
      <vt:lpstr>Point d’étape décret SOCLE</vt:lpstr>
      <vt:lpstr>Point d’étape décret SOCLE</vt:lpstr>
      <vt:lpstr>Point d’étape décret SOCLE</vt:lpstr>
      <vt:lpstr>État de l’art réglementaire et évolutions</vt:lpstr>
      <vt:lpstr>Réunion du 20 juin 2024, Brignais</vt:lpstr>
      <vt:lpstr>Objectifs</vt:lpstr>
      <vt:lpstr>1- REX  Emmanuelle Redon (Loire Forez Agglo)              Christel Sébastian (ex CAVBS / CCDSV)</vt:lpstr>
      <vt:lpstr>1- REX Loire Forez Agglo/CAVBS</vt:lpstr>
      <vt:lpstr>Présentation PowerPoint</vt:lpstr>
      <vt:lpstr>Présentation PowerPoint</vt:lpstr>
      <vt:lpstr>Présentation PowerPoint</vt:lpstr>
      <vt:lpstr>Présentation PowerPoint</vt:lpstr>
      <vt:lpstr>Présentation PowerPoint</vt:lpstr>
      <vt:lpstr>Présentation PowerPoint</vt:lpstr>
      <vt:lpstr>1- REX Loire Forez Agglo/CAVBS</vt:lpstr>
      <vt:lpstr>1- REX Loire Forez Agglo et CAVBS/CCDSV</vt:lpstr>
      <vt:lpstr>2- Rex Grand Lyon - Sabesan Sabaratnam</vt:lpstr>
      <vt:lpstr>2- Rex Grand Lyon</vt:lpstr>
      <vt:lpstr>2- Rex Grand Lyon</vt:lpstr>
      <vt:lpstr>2- Rex Grand Chambéry  - Vincent Laguillaumie</vt:lpstr>
      <vt:lpstr>2- Rex Grand Chambery</vt:lpstr>
      <vt:lpstr>2- Rex Grand Chambery</vt:lpstr>
      <vt:lpstr>Champ de Données</vt:lpstr>
      <vt:lpstr>Champ de Données</vt:lpstr>
      <vt:lpstr>Champ de Données</vt:lpstr>
      <vt:lpstr>Champ de Données</vt:lpstr>
      <vt:lpstr>DOCUMENTS TYPES POUVANT ETRE GENERES</vt:lpstr>
      <vt:lpstr>Requêtes possibles (exemples)</vt:lpstr>
      <vt:lpstr>Pièces jointes</vt:lpstr>
      <vt:lpstr>GT Logiciel</vt:lpstr>
      <vt:lpstr>Réunion du 20 juin 2024, Brignais</vt:lpstr>
      <vt:lpstr>Présentation PowerPoint</vt:lpstr>
      <vt:lpstr>Réunion du 20 juin 2024, Brignais</vt:lpstr>
      <vt:lpstr>Présentation PowerPoint</vt:lpstr>
      <vt:lpstr>1- REX Loire Forez Agglo et CAVBS/CCDSV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user</dc:creator>
  <cp:lastModifiedBy>Laurent GOUILLOUD - Graie</cp:lastModifiedBy>
  <cp:revision>12</cp:revision>
  <dcterms:created xsi:type="dcterms:W3CDTF">2022-07-26T09:59:18Z</dcterms:created>
  <dcterms:modified xsi:type="dcterms:W3CDTF">2024-09-17T10:25:01Z</dcterms:modified>
</cp:coreProperties>
</file>