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94" r:id="rId4"/>
    <p:sldId id="317" r:id="rId5"/>
    <p:sldId id="355" r:id="rId6"/>
    <p:sldId id="356" r:id="rId7"/>
    <p:sldId id="357" r:id="rId8"/>
    <p:sldId id="358" r:id="rId9"/>
    <p:sldId id="359" r:id="rId10"/>
  </p:sldIdLst>
  <p:sldSz cx="9144000" cy="6858000" type="screen4x3"/>
  <p:notesSz cx="6797675" cy="9926638"/>
  <p:embeddedFontLst>
    <p:embeddedFont>
      <p:font typeface="Tahoma" panose="020B060403050404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slain Lipeme Kouyi" initials="GLK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99FF"/>
    <a:srgbClr val="FF9933"/>
    <a:srgbClr val="160D8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5325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77F03C-4213-427C-AD4A-35997618F068}" type="datetimeFigureOut">
              <a:rPr lang="fr-FR"/>
              <a:pPr>
                <a:defRPr/>
              </a:pPr>
              <a:t>04/12/2017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479ED6-D2E7-46EE-BB94-78CF2D9D66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46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EAAE95-C56F-4710-84CB-71D97A09A46A}" type="datetimeFigureOut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FD2144-C769-44AB-BB5E-6C4509D55D7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0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25505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2513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D2144-C769-44AB-BB5E-6C4509D55D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D2144-C769-44AB-BB5E-6C4509D55D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/>
          <a:lstStyle>
            <a:lvl1pPr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2D41902-9C7E-40CB-B207-60217CB905D8}" type="slidenum">
              <a:rPr lang="fr-FR" altLang="fr-FR" sz="3300">
                <a:cs typeface="Arial" panose="020B0604020202020204" pitchFamily="34" charset="0"/>
              </a:rPr>
              <a:pPr algn="ctr" eaLnBrk="1" hangingPunct="1"/>
              <a:t>5</a:t>
            </a:fld>
            <a:endParaRPr lang="fr-FR" altLang="fr-FR" sz="3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/>
          <a:lstStyle>
            <a:lvl1pPr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2D41902-9C7E-40CB-B207-60217CB905D8}" type="slidenum">
              <a:rPr lang="fr-FR" altLang="fr-FR" sz="3300">
                <a:cs typeface="Arial" panose="020B0604020202020204" pitchFamily="34" charset="0"/>
              </a:rPr>
              <a:pPr algn="ctr" eaLnBrk="1" hangingPunct="1"/>
              <a:t>6</a:t>
            </a:fld>
            <a:endParaRPr lang="fr-FR" altLang="fr-FR" sz="3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8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/>
          <a:lstStyle>
            <a:lvl1pPr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2D41902-9C7E-40CB-B207-60217CB905D8}" type="slidenum">
              <a:rPr lang="fr-FR" altLang="fr-FR" sz="3300">
                <a:cs typeface="Arial" panose="020B0604020202020204" pitchFamily="34" charset="0"/>
              </a:rPr>
              <a:pPr algn="ctr" eaLnBrk="1" hangingPunct="1"/>
              <a:t>7</a:t>
            </a:fld>
            <a:endParaRPr lang="fr-FR" altLang="fr-FR" sz="3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2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/>
          <a:lstStyle>
            <a:lvl1pPr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2D41902-9C7E-40CB-B207-60217CB905D8}" type="slidenum">
              <a:rPr lang="fr-FR" altLang="fr-FR" sz="3300">
                <a:cs typeface="Arial" panose="020B0604020202020204" pitchFamily="34" charset="0"/>
              </a:rPr>
              <a:pPr algn="ctr" eaLnBrk="1" hangingPunct="1"/>
              <a:t>8</a:t>
            </a:fld>
            <a:endParaRPr lang="fr-FR" altLang="fr-FR" sz="3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31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GB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/>
          <a:lstStyle>
            <a:lvl1pPr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2D41902-9C7E-40CB-B207-60217CB905D8}" type="slidenum">
              <a:rPr lang="fr-FR" altLang="fr-FR" sz="3300">
                <a:cs typeface="Arial" panose="020B0604020202020204" pitchFamily="34" charset="0"/>
              </a:rPr>
              <a:pPr algn="ctr" eaLnBrk="1" hangingPunct="1"/>
              <a:t>9</a:t>
            </a:fld>
            <a:endParaRPr lang="fr-FR" altLang="fr-FR" sz="3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2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er-bg2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232025" y="0"/>
            <a:ext cx="69119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rganigramme : Délai 4"/>
          <p:cNvSpPr/>
          <p:nvPr userDrawn="1"/>
        </p:nvSpPr>
        <p:spPr>
          <a:xfrm>
            <a:off x="1187450" y="-19050"/>
            <a:ext cx="1584325" cy="72072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2771775" y="188913"/>
            <a:ext cx="5710238" cy="4270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defRPr/>
            </a:pPr>
            <a:r>
              <a:rPr lang="en-US" sz="1100" b="1" smtClean="0">
                <a:latin typeface="Tahoma" pitchFamily="34" charset="0"/>
              </a:rPr>
              <a:t>Observatoire de Terrain en Hydrologie Urbaine</a:t>
            </a:r>
            <a:br>
              <a:rPr lang="en-US" sz="1100" b="1" smtClean="0">
                <a:latin typeface="Tahoma" pitchFamily="34" charset="0"/>
              </a:rPr>
            </a:br>
            <a:r>
              <a:rPr lang="en-US" sz="900" b="1" i="1" smtClean="0">
                <a:solidFill>
                  <a:srgbClr val="FFFFFF"/>
                </a:solidFill>
                <a:latin typeface="Tahoma" pitchFamily="34" charset="0"/>
              </a:rPr>
              <a:t>Field observatory for urban water management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550" y="2967038"/>
            <a:ext cx="1104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eader-bg2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0" y="677863"/>
            <a:ext cx="91440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OTHU_coulsansfond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1750"/>
            <a:ext cx="1295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>
            <a:lvl1pPr>
              <a:defRPr>
                <a:solidFill>
                  <a:srgbClr val="F7880D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BE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629CF9-10EA-4202-A52C-E5AB75146B9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Réunion de Sites OTHU – 14 </a:t>
            </a:r>
            <a:r>
              <a:rPr lang="fr-FR" err="1"/>
              <a:t>fevrier</a:t>
            </a:r>
            <a:r>
              <a:rPr lang="fr-FR"/>
              <a:t> 2014 – INSA LGCIE(69)</a:t>
            </a:r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EF571-AAD5-4FD7-B49A-6A5939CCE67B}" type="datetimeFigureOut">
              <a:rPr lang="fr-FR"/>
              <a:pPr>
                <a:defRPr/>
              </a:pPr>
              <a:t>04/12/2017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20AE4F-0F76-450E-BBA7-B2FF36A5CF7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9E3-A6FA-4619-BA69-71EC27F984B2}" type="datetimeFigureOut">
              <a:rPr lang="fr-FR"/>
              <a:pPr>
                <a:defRPr/>
              </a:pPr>
              <a:t>04/12/2017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044D9B-5519-4EF5-A711-8687BD04221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THU_coulsansfo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009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F9D68A-FF76-49FA-A833-268B735A9F6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Réunion de Sites OTHU – 14 </a:t>
            </a:r>
            <a:r>
              <a:rPr lang="fr-FR" err="1"/>
              <a:t>fevrier</a:t>
            </a:r>
            <a:r>
              <a:rPr lang="fr-FR"/>
              <a:t> 2014 – INSA LGCIE(69)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6243638"/>
            <a:ext cx="12255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5" descr="graie_cyan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5876925"/>
            <a:ext cx="8651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GDLYON_comurbaine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5949950"/>
            <a:ext cx="15287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ogo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5976938"/>
            <a:ext cx="65166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3" descr="ARC3-72dpi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5463" y="6426200"/>
            <a:ext cx="9985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F585-D0DD-4041-A633-947081CB2DA7}" type="datetimeFigureOut">
              <a:rPr lang="fr-FR"/>
              <a:pPr>
                <a:defRPr/>
              </a:pPr>
              <a:t>04/12/2017</a:t>
            </a:fld>
            <a:endParaRPr lang="fr-BE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577F7B-6E77-4E18-8474-EDFF04AECF4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5C67-20A8-413C-AB45-F5FEAA1AE2D6}" type="datetimeFigureOut">
              <a:rPr lang="fr-FR"/>
              <a:pPr>
                <a:defRPr/>
              </a:pPr>
              <a:t>04/12/2017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8D7819-DF35-4E22-8DCE-E4DAC3C2BBC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4EA8-41EF-41EF-97DA-FAFCA448BAA0}" type="datetimeFigureOut">
              <a:rPr lang="fr-FR"/>
              <a:pPr>
                <a:defRPr/>
              </a:pPr>
              <a:t>04/12/2017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6AE329-10F7-413A-9D02-315DF2B96D2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0950F-6444-4D53-863D-FF53E0193396}" type="datetimeFigureOut">
              <a:rPr lang="fr-FR"/>
              <a:pPr>
                <a:defRPr/>
              </a:pPr>
              <a:t>04/12/2017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F15FD-140E-4B58-9456-A935DC97B3E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E484B-A906-4D84-AFBC-1B8AC75D0F6F}" type="datetimeFigureOut">
              <a:rPr lang="fr-FR"/>
              <a:pPr>
                <a:defRPr/>
              </a:pPr>
              <a:t>04/12/2017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63E46C-A661-4461-ADFF-6045AABA911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343F0-F44B-439A-BAD5-EA10B7C23BED}" type="datetimeFigureOut">
              <a:rPr lang="fr-FR"/>
              <a:pPr>
                <a:defRPr/>
              </a:pPr>
              <a:t>04/12/2017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48F7DB-CC31-41ED-B33F-F5CED48C971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0198-D38D-4BC9-A415-5ED5573818E6}" type="datetimeFigureOut">
              <a:rPr lang="fr-FR"/>
              <a:pPr>
                <a:defRPr/>
              </a:pPr>
              <a:t>04/12/2017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506FB6-C3DD-4460-805C-54D156D4843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052513"/>
            <a:ext cx="822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fr-BE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fr-BE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555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Réunion de Sites OTHU – 14 </a:t>
            </a:r>
            <a:r>
              <a:rPr lang="fr-FR" err="1"/>
              <a:t>fevrier</a:t>
            </a:r>
            <a:r>
              <a:rPr lang="fr-FR"/>
              <a:t> 2014 – INSA LGCIE(69)</a:t>
            </a:r>
            <a:endParaRPr lang="fr-BE"/>
          </a:p>
        </p:txBody>
      </p:sp>
      <p:pic>
        <p:nvPicPr>
          <p:cNvPr id="1029" name="Picture 4" descr="header-bg2"/>
          <p:cNvPicPr>
            <a:picLocks noChangeAspect="1" noChangeArrowheads="1"/>
          </p:cNvPicPr>
          <p:nvPr userDrawn="1"/>
        </p:nvPicPr>
        <p:blipFill>
          <a:blip r:embed="rId14" cstate="print">
            <a:lum bright="10000"/>
          </a:blip>
          <a:srcRect/>
          <a:stretch>
            <a:fillRect/>
          </a:stretch>
        </p:blipFill>
        <p:spPr bwMode="auto">
          <a:xfrm>
            <a:off x="2232025" y="0"/>
            <a:ext cx="69119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rganigramme : Délai 7"/>
          <p:cNvSpPr/>
          <p:nvPr userDrawn="1"/>
        </p:nvSpPr>
        <p:spPr>
          <a:xfrm>
            <a:off x="1258888" y="0"/>
            <a:ext cx="1584325" cy="70167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Text Box 3"/>
          <p:cNvSpPr txBox="1">
            <a:spLocks noChangeArrowheads="1"/>
          </p:cNvSpPr>
          <p:nvPr userDrawn="1"/>
        </p:nvSpPr>
        <p:spPr bwMode="auto">
          <a:xfrm>
            <a:off x="2916238" y="188913"/>
            <a:ext cx="5710237" cy="4270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  <a:defRPr/>
            </a:pPr>
            <a:r>
              <a:rPr lang="en-US" sz="1100" b="1" smtClean="0">
                <a:latin typeface="Tahoma" pitchFamily="34" charset="0"/>
              </a:rPr>
              <a:t>Observatoire de Terrain en Hydrologie Urbaine</a:t>
            </a:r>
            <a:br>
              <a:rPr lang="en-US" sz="1100" b="1" smtClean="0">
                <a:latin typeface="Tahoma" pitchFamily="34" charset="0"/>
              </a:rPr>
            </a:br>
            <a:r>
              <a:rPr lang="en-US" sz="900" b="1" i="1" smtClean="0">
                <a:solidFill>
                  <a:srgbClr val="FFFFFF"/>
                </a:solidFill>
                <a:latin typeface="Tahoma" pitchFamily="34" charset="0"/>
              </a:rPr>
              <a:t>Field observatory for urban water management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1032" name="Picture 4" descr="header-bg2"/>
          <p:cNvPicPr>
            <a:picLocks noChangeAspect="1" noChangeArrowheads="1"/>
          </p:cNvPicPr>
          <p:nvPr userDrawn="1"/>
        </p:nvPicPr>
        <p:blipFill>
          <a:blip r:embed="rId15" cstate="print">
            <a:lum bright="10000"/>
          </a:blip>
          <a:srcRect/>
          <a:stretch>
            <a:fillRect/>
          </a:stretch>
        </p:blipFill>
        <p:spPr bwMode="auto">
          <a:xfrm>
            <a:off x="0" y="677863"/>
            <a:ext cx="91440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OTHU_coulsansfon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5650" y="31750"/>
            <a:ext cx="1295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BE" sz="4000" kern="1200" dirty="0">
          <a:solidFill>
            <a:srgbClr val="F788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7880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7880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7880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7880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7880D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7880D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7880D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7880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7880D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066800" y="12192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fr-FR" altLang="fr-FR" sz="2000">
              <a:latin typeface="Tahoma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403350" y="2741404"/>
            <a:ext cx="6477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altLang="fr-FR" sz="2800" b="1" dirty="0">
              <a:solidFill>
                <a:srgbClr val="008080"/>
              </a:solidFill>
              <a:latin typeface="Tahoma" pitchFamily="34" charset="0"/>
              <a:cs typeface="Times New Roman" pitchFamily="18" charset="0"/>
            </a:endParaRPr>
          </a:p>
          <a:p>
            <a:pPr algn="ctr"/>
            <a:r>
              <a:rPr lang="fr-FR" altLang="fr-FR" sz="3600" dirty="0" smtClean="0">
                <a:latin typeface="Tahoma" pitchFamily="34" charset="0"/>
              </a:rPr>
              <a:t>Séminaire str</a:t>
            </a:r>
            <a:r>
              <a:rPr lang="fr-FR" altLang="fr-FR" sz="3600" dirty="0" smtClean="0">
                <a:latin typeface="Tahoma" pitchFamily="34" charset="0"/>
              </a:rPr>
              <a:t>atégique</a:t>
            </a:r>
            <a:r>
              <a:rPr lang="fr-FR" altLang="fr-FR" sz="3600" dirty="0">
                <a:latin typeface="Tahoma" pitchFamily="34" charset="0"/>
              </a:rPr>
              <a:t/>
            </a:r>
            <a:br>
              <a:rPr lang="fr-FR" altLang="fr-FR" sz="3600" dirty="0">
                <a:latin typeface="Tahoma" pitchFamily="34" charset="0"/>
              </a:rPr>
            </a:br>
            <a:r>
              <a:rPr lang="fr-FR" altLang="fr-FR" sz="3600" dirty="0" smtClean="0">
                <a:latin typeface="Tahoma" pitchFamily="34" charset="0"/>
              </a:rPr>
              <a:t>14 </a:t>
            </a:r>
            <a:r>
              <a:rPr lang="fr-FR" altLang="fr-FR" sz="3600" dirty="0" smtClean="0">
                <a:latin typeface="Tahoma" pitchFamily="34" charset="0"/>
              </a:rPr>
              <a:t>décembre</a:t>
            </a:r>
            <a:r>
              <a:rPr lang="fr-FR" altLang="fr-FR" sz="3600" dirty="0" smtClean="0">
                <a:latin typeface="Tahoma" pitchFamily="34" charset="0"/>
              </a:rPr>
              <a:t> </a:t>
            </a:r>
            <a:r>
              <a:rPr lang="fr-FR" altLang="fr-FR" sz="3600" dirty="0" smtClean="0">
                <a:latin typeface="Tahoma" pitchFamily="34" charset="0"/>
              </a:rPr>
              <a:t>2017</a:t>
            </a:r>
            <a:endParaRPr lang="fr-FR" altLang="fr-FR" sz="2800" b="1" dirty="0">
              <a:solidFill>
                <a:srgbClr val="3366CC"/>
              </a:solidFill>
              <a:latin typeface="Tahoma" pitchFamily="34" charset="0"/>
              <a:cs typeface="Times New Roman" pitchFamily="18" charset="0"/>
            </a:endParaRPr>
          </a:p>
          <a:p>
            <a:pPr algn="ctr"/>
            <a:endParaRPr lang="fr-FR" altLang="fr-FR" sz="2800" b="1" dirty="0">
              <a:latin typeface="Tahoma" pitchFamily="34" charset="0"/>
              <a:cs typeface="Times New Roman" pitchFamily="18" charset="0"/>
            </a:endParaRPr>
          </a:p>
          <a:p>
            <a:pPr algn="ctr" eaLnBrk="0" hangingPunct="0"/>
            <a:endParaRPr lang="fr-FR" altLang="fr-FR" sz="2800" dirty="0"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888" y="2420938"/>
            <a:ext cx="6769100" cy="28082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1" name="Image 3" descr="OTHU_coul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565275"/>
            <a:ext cx="260191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229600" cy="581496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ODJ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temps forts 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00808"/>
            <a:ext cx="8316416" cy="5473700"/>
          </a:xfrm>
        </p:spPr>
        <p:txBody>
          <a:bodyPr/>
          <a:lstStyle/>
          <a:p>
            <a:r>
              <a:rPr lang="fr-FR" sz="2400" dirty="0" smtClean="0"/>
              <a:t>Avenir de nos sites</a:t>
            </a:r>
            <a:r>
              <a:rPr lang="fr-FR" sz="2400" dirty="0"/>
              <a:t> 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2h)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dirty="0" smtClean="0"/>
              <a:t>Mieux valoriser nos données et métadonnées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(1h30min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b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dirty="0" smtClean="0"/>
              <a:t>Co-construire autrement compte tenu du financement Agence par action de recherche ?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(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1h30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min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0832" y="908720"/>
            <a:ext cx="8913168" cy="52895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fr-FR" altLang="fr-F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 </a:t>
            </a:r>
            <a:r>
              <a:rPr lang="fr-FR" altLang="fr-FR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Avenir de nos sites </a:t>
            </a:r>
            <a:r>
              <a:rPr lang="fr-FR" sz="2000" dirty="0" smtClean="0"/>
              <a:t>(1h30</a:t>
            </a:r>
            <a:r>
              <a:rPr lang="fr-FR" sz="2000" b="1" dirty="0" smtClean="0"/>
              <a:t>)</a:t>
            </a:r>
            <a:endParaRPr lang="fr-FR" sz="2000" dirty="0"/>
          </a:p>
        </p:txBody>
      </p:sp>
      <p:pic>
        <p:nvPicPr>
          <p:cNvPr id="5122" name="Picture 2" descr="Résultat de recherche d'images pour &quot;pictogramme tour de table&quot;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745782" cy="355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www.graie.org/othu/visuels/photos/cartesites14g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189"/>
            <a:ext cx="88875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rré corné 2"/>
          <p:cNvSpPr/>
          <p:nvPr/>
        </p:nvSpPr>
        <p:spPr>
          <a:xfrm>
            <a:off x="107504" y="4293096"/>
            <a:ext cx="1080120" cy="93610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Nouveau </a:t>
            </a:r>
            <a:r>
              <a:rPr lang="fr-FR" sz="1100" dirty="0"/>
              <a:t>site satellite : </a:t>
            </a:r>
            <a:r>
              <a:rPr lang="fr-FR" sz="1100" b="1" dirty="0"/>
              <a:t>bassin de </a:t>
            </a:r>
            <a:r>
              <a:rPr lang="fr-FR" sz="1100" b="1" dirty="0" err="1"/>
              <a:t>Pesselière</a:t>
            </a:r>
            <a:r>
              <a:rPr lang="fr-FR" sz="1100" b="1" dirty="0"/>
              <a:t> à Mions</a:t>
            </a:r>
          </a:p>
        </p:txBody>
      </p:sp>
    </p:spTree>
    <p:extLst>
      <p:ext uri="{BB962C8B-B14F-4D97-AF65-F5344CB8AC3E}">
        <p14:creationId xmlns:p14="http://schemas.microsoft.com/office/powerpoint/2010/main" val="21589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1"/>
          <p:cNvSpPr>
            <a:spLocks noGrp="1"/>
          </p:cNvSpPr>
          <p:nvPr>
            <p:ph type="ctrTitle"/>
          </p:nvPr>
        </p:nvSpPr>
        <p:spPr>
          <a:xfrm>
            <a:off x="-108520" y="44624"/>
            <a:ext cx="8785225" cy="20161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300" u="none" dirty="0" smtClean="0"/>
              <a:t>ECULLY</a:t>
            </a:r>
            <a:endParaRPr lang="fr-FR" altLang="fr-FR" sz="4000" b="1" u="none" dirty="0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89694" y="1196752"/>
            <a:ext cx="8964612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150000"/>
              </a:lnSpc>
              <a:spcBef>
                <a:spcPct val="7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/>
              <a:t> </a:t>
            </a:r>
            <a:r>
              <a:rPr lang="fr-FR" altLang="fr-FR" sz="2800" dirty="0" smtClean="0"/>
              <a:t>Pourquoi au départ?</a:t>
            </a:r>
            <a:endParaRPr lang="fr-FR" altLang="fr-FR" sz="2400" dirty="0" smtClean="0"/>
          </a:p>
          <a:p>
            <a:pPr lvl="1" eaLnBrk="1" hangingPunct="1"/>
            <a:r>
              <a:rPr lang="fr-FR" altLang="fr-FR" sz="2400" b="0" dirty="0" smtClean="0">
                <a:solidFill>
                  <a:srgbClr val="0000FF"/>
                </a:solidFill>
              </a:rPr>
              <a:t> 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Hydrologie BV résidentiel équipé d’un réseau unitaire</a:t>
            </a:r>
            <a:endParaRPr lang="fr-FR" altLang="fr-FR" sz="2400" b="0" dirty="0" smtClean="0">
              <a:solidFill>
                <a:srgbClr val="0000FF"/>
              </a:solidFill>
            </a:endParaRPr>
          </a:p>
          <a:p>
            <a:pPr lvl="2"/>
            <a:r>
              <a:rPr lang="fr-FR" altLang="fr-FR" b="0" dirty="0" smtClean="0">
                <a:solidFill>
                  <a:srgbClr val="0000FF"/>
                </a:solidFill>
              </a:rPr>
              <a:t>Flux d’eau: quantité, dynamique</a:t>
            </a:r>
            <a:endParaRPr lang="fr-FR" altLang="fr-FR" b="0" dirty="0">
              <a:solidFill>
                <a:srgbClr val="0000FF"/>
              </a:solidFill>
            </a:endParaRPr>
          </a:p>
          <a:p>
            <a:pPr lvl="2"/>
            <a:r>
              <a:rPr lang="fr-FR" altLang="fr-FR" b="0" dirty="0" smtClean="0">
                <a:solidFill>
                  <a:srgbClr val="0000FF"/>
                </a:solidFill>
              </a:rPr>
              <a:t>Flux de polluants: quantité, dynamique</a:t>
            </a:r>
            <a:endParaRPr lang="fr-FR" altLang="fr-FR" b="0" dirty="0" smtClean="0">
              <a:solidFill>
                <a:srgbClr val="0000FF"/>
              </a:solidFill>
            </a:endParaRPr>
          </a:p>
          <a:p>
            <a:pPr lvl="1"/>
            <a:r>
              <a:rPr lang="fr-FR" altLang="fr-FR" sz="2400" b="0" dirty="0" smtClean="0">
                <a:solidFill>
                  <a:srgbClr val="0000FF"/>
                </a:solidFill>
              </a:rPr>
              <a:t> 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Fonctionnement d’un déversoir d’orage</a:t>
            </a:r>
            <a:endParaRPr lang="fr-FR" altLang="fr-FR" sz="2400" b="0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fr-FR" altLang="fr-FR" sz="2400" b="0" dirty="0">
                <a:solidFill>
                  <a:srgbClr val="0000FF"/>
                </a:solidFill>
              </a:rPr>
              <a:t> 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I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nstrumentation en site complexe (pompage, accessibilité?)</a:t>
            </a:r>
            <a:endParaRPr lang="fr-FR" altLang="fr-FR" sz="2400" b="0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fr-FR" altLang="fr-FR" sz="2400" b="0" dirty="0" smtClean="0">
                <a:solidFill>
                  <a:srgbClr val="D60093"/>
                </a:solidFill>
              </a:rPr>
              <a:t> 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Impacts rejets DO sur ruisseau urbain</a:t>
            </a:r>
            <a:endParaRPr lang="fr-FR" altLang="fr-FR" sz="2400" b="0" dirty="0" smtClean="0">
              <a:solidFill>
                <a:srgbClr val="D60093"/>
              </a:solidFill>
            </a:endParaRPr>
          </a:p>
          <a:p>
            <a:pPr lvl="1" eaLnBrk="1" hangingPunct="1"/>
            <a:r>
              <a:rPr lang="fr-FR" altLang="fr-FR" sz="2400" b="0" dirty="0" smtClean="0">
                <a:solidFill>
                  <a:srgbClr val="0000FF"/>
                </a:solidFill>
              </a:rPr>
              <a:t> </a:t>
            </a:r>
            <a:r>
              <a:rPr lang="fr-FR" altLang="fr-FR" sz="2400" b="0" dirty="0" err="1" smtClean="0">
                <a:solidFill>
                  <a:srgbClr val="0000FF"/>
                </a:solidFill>
              </a:rPr>
              <a:t>Autosurveillance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 Métropole Lyon</a:t>
            </a:r>
            <a:endParaRPr lang="fr-FR" altLang="fr-FR" sz="2400" b="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70000"/>
              </a:spcBef>
              <a:buFontTx/>
              <a:buNone/>
            </a:pP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2091468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1"/>
          <p:cNvSpPr>
            <a:spLocks noGrp="1"/>
          </p:cNvSpPr>
          <p:nvPr>
            <p:ph type="ctrTitle"/>
          </p:nvPr>
        </p:nvSpPr>
        <p:spPr>
          <a:xfrm>
            <a:off x="-108520" y="44624"/>
            <a:ext cx="8785225" cy="20161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300" u="none" dirty="0" smtClean="0"/>
              <a:t>ECULLY</a:t>
            </a:r>
            <a:endParaRPr lang="fr-FR" altLang="fr-FR" sz="4000" b="1" u="none" dirty="0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89694" y="1196752"/>
            <a:ext cx="8964612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150000"/>
              </a:lnSpc>
              <a:spcBef>
                <a:spcPct val="7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/>
              <a:t> </a:t>
            </a:r>
            <a:r>
              <a:rPr lang="fr-FR" altLang="fr-FR" sz="2800" dirty="0" smtClean="0"/>
              <a:t>Observations mises en place</a:t>
            </a:r>
            <a:r>
              <a:rPr lang="fr-FR" altLang="fr-FR" sz="2800" dirty="0" smtClean="0"/>
              <a:t>?</a:t>
            </a:r>
            <a:endParaRPr lang="fr-FR" altLang="fr-FR" sz="2400" dirty="0" smtClean="0"/>
          </a:p>
          <a:p>
            <a:pPr lvl="1" eaLnBrk="1" hangingPunct="1"/>
            <a:r>
              <a:rPr lang="fr-FR" altLang="fr-FR" sz="2400" b="0" dirty="0" smtClean="0">
                <a:solidFill>
                  <a:srgbClr val="0000FF"/>
                </a:solidFill>
              </a:rPr>
              <a:t> 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pluviométrie (</a:t>
            </a:r>
            <a:r>
              <a:rPr lang="fr-FR" altLang="fr-FR" sz="2400" b="0" dirty="0" err="1" smtClean="0">
                <a:solidFill>
                  <a:srgbClr val="0000FF"/>
                </a:solidFill>
              </a:rPr>
              <a:t>Dt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=1min)</a:t>
            </a:r>
          </a:p>
          <a:p>
            <a:pPr lvl="1" eaLnBrk="1" hangingPunct="1"/>
            <a:r>
              <a:rPr lang="fr-FR" altLang="fr-FR" sz="2400" b="0" dirty="0" err="1" smtClean="0">
                <a:solidFill>
                  <a:srgbClr val="0000FF"/>
                </a:solidFill>
              </a:rPr>
              <a:t>Débitmétrie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 (</a:t>
            </a:r>
            <a:r>
              <a:rPr lang="fr-FR" altLang="fr-FR" sz="2400" b="0" dirty="0" err="1" smtClean="0">
                <a:solidFill>
                  <a:srgbClr val="0000FF"/>
                </a:solidFill>
              </a:rPr>
              <a:t>Dt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 = 2min)</a:t>
            </a:r>
          </a:p>
          <a:p>
            <a:pPr lvl="1" eaLnBrk="1" hangingPunct="1"/>
            <a:r>
              <a:rPr lang="fr-FR" altLang="fr-FR" sz="2400" b="0" dirty="0" smtClean="0">
                <a:solidFill>
                  <a:srgbClr val="0000FF"/>
                </a:solidFill>
              </a:rPr>
              <a:t>Qualité: turbidité, ph, </a:t>
            </a:r>
            <a:r>
              <a:rPr lang="fr-FR" altLang="fr-FR" sz="2400" b="0" dirty="0" err="1" smtClean="0">
                <a:solidFill>
                  <a:srgbClr val="0000FF"/>
                </a:solidFill>
              </a:rPr>
              <a:t>cond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, </a:t>
            </a:r>
            <a:r>
              <a:rPr lang="fr-FR" altLang="fr-FR" sz="2400" b="0" dirty="0" err="1" smtClean="0">
                <a:solidFill>
                  <a:srgbClr val="0000FF"/>
                </a:solidFill>
              </a:rPr>
              <a:t>temp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 (</a:t>
            </a:r>
            <a:r>
              <a:rPr lang="fr-FR" altLang="fr-FR" sz="2400" b="0" dirty="0" err="1" smtClean="0">
                <a:solidFill>
                  <a:srgbClr val="0000FF"/>
                </a:solidFill>
              </a:rPr>
              <a:t>Dt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=2min)</a:t>
            </a:r>
          </a:p>
          <a:p>
            <a:pPr lvl="1" eaLnBrk="1" hangingPunct="1"/>
            <a:r>
              <a:rPr lang="fr-FR" altLang="fr-FR" sz="2400" b="0" dirty="0" smtClean="0">
                <a:solidFill>
                  <a:srgbClr val="0000FF"/>
                </a:solidFill>
              </a:rPr>
              <a:t>Campagnes de prélèvement (5 pluies par an?)</a:t>
            </a:r>
          </a:p>
          <a:p>
            <a:pPr lvl="2"/>
            <a:endParaRPr lang="fr-FR" altLang="fr-FR" sz="2400" b="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70000"/>
              </a:spcBef>
              <a:buFontTx/>
              <a:buNone/>
            </a:pP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649501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1"/>
          <p:cNvSpPr>
            <a:spLocks noGrp="1"/>
          </p:cNvSpPr>
          <p:nvPr>
            <p:ph type="ctrTitle"/>
          </p:nvPr>
        </p:nvSpPr>
        <p:spPr>
          <a:xfrm>
            <a:off x="-108520" y="44624"/>
            <a:ext cx="8785225" cy="20161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300" u="none" dirty="0" smtClean="0"/>
              <a:t>ECULLY</a:t>
            </a:r>
            <a:endParaRPr lang="fr-FR" altLang="fr-FR" sz="4000" b="1" u="none" dirty="0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89694" y="1196752"/>
            <a:ext cx="8964612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150000"/>
              </a:lnSpc>
              <a:spcBef>
                <a:spcPct val="7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/>
              <a:t> </a:t>
            </a:r>
            <a:r>
              <a:rPr lang="fr-FR" altLang="fr-FR" sz="2800" dirty="0" smtClean="0"/>
              <a:t>Difficultés majeures d’instrumentation et représentativité des données</a:t>
            </a:r>
            <a:r>
              <a:rPr lang="fr-FR" altLang="fr-FR" sz="2800" dirty="0" smtClean="0"/>
              <a:t>?</a:t>
            </a:r>
            <a:endParaRPr lang="fr-FR" altLang="fr-FR" sz="2400" dirty="0" smtClean="0"/>
          </a:p>
          <a:p>
            <a:pPr lvl="1" eaLnBrk="1" hangingPunct="1"/>
            <a:r>
              <a:rPr lang="fr-FR" altLang="fr-FR" sz="2400" b="0" dirty="0" smtClean="0">
                <a:solidFill>
                  <a:srgbClr val="0000FF"/>
                </a:solidFill>
              </a:rPr>
              <a:t>Pompage compliqué =&gt; données manquantes sur qualité</a:t>
            </a:r>
          </a:p>
          <a:p>
            <a:pPr lvl="1" eaLnBrk="1" hangingPunct="1"/>
            <a:r>
              <a:rPr lang="fr-FR" altLang="fr-FR" sz="2400" b="0" dirty="0" smtClean="0">
                <a:solidFill>
                  <a:srgbClr val="0000FF"/>
                </a:solidFill>
              </a:rPr>
              <a:t>Débit déversé pas fiable (influence ruisseau)</a:t>
            </a:r>
          </a:p>
          <a:p>
            <a:pPr lvl="1" eaLnBrk="1" hangingPunct="1">
              <a:lnSpc>
                <a:spcPct val="150000"/>
              </a:lnSpc>
              <a:spcBef>
                <a:spcPct val="70000"/>
              </a:spcBef>
              <a:buFontTx/>
              <a:buNone/>
            </a:pP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4047354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1"/>
          <p:cNvSpPr>
            <a:spLocks noGrp="1"/>
          </p:cNvSpPr>
          <p:nvPr>
            <p:ph type="ctrTitle"/>
          </p:nvPr>
        </p:nvSpPr>
        <p:spPr>
          <a:xfrm>
            <a:off x="-108520" y="44624"/>
            <a:ext cx="8785225" cy="20161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300" u="none" dirty="0" smtClean="0"/>
              <a:t>ECULLY</a:t>
            </a:r>
            <a:endParaRPr lang="fr-FR" altLang="fr-FR" sz="4000" b="1" u="none" dirty="0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89694" y="1196752"/>
            <a:ext cx="8964612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150000"/>
              </a:lnSpc>
              <a:spcBef>
                <a:spcPct val="7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/>
              <a:t> </a:t>
            </a:r>
            <a:r>
              <a:rPr lang="fr-FR" altLang="fr-FR" sz="2800" dirty="0" smtClean="0"/>
              <a:t>Projets en cours et à venir </a:t>
            </a:r>
            <a:r>
              <a:rPr lang="fr-FR" altLang="fr-FR" sz="1600" dirty="0" smtClean="0"/>
              <a:t>(intérêt pour la recherche OTHU – y compris thèses et préciser si financements « observations » apportés par les projets associés; dire si objectifs de départ toujours d’actualité (voir slide « pourquoi au départ »…)</a:t>
            </a:r>
            <a:r>
              <a:rPr lang="fr-FR" altLang="fr-FR" sz="2800" dirty="0" smtClean="0"/>
              <a:t>?</a:t>
            </a:r>
            <a:endParaRPr lang="fr-FR" altLang="fr-FR" sz="2400" dirty="0" smtClean="0"/>
          </a:p>
          <a:p>
            <a:pPr lvl="1" eaLnBrk="1" hangingPunct="1"/>
            <a:r>
              <a:rPr lang="fr-FR" altLang="fr-FR" sz="2400" dirty="0" smtClean="0">
                <a:solidFill>
                  <a:srgbClr val="0000FF"/>
                </a:solidFill>
              </a:rPr>
              <a:t>Aucun!</a:t>
            </a:r>
            <a:endParaRPr lang="fr-FR" altLang="fr-FR" sz="24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70000"/>
              </a:spcBef>
              <a:buFontTx/>
              <a:buNone/>
            </a:pP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19507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1"/>
          <p:cNvSpPr>
            <a:spLocks noGrp="1"/>
          </p:cNvSpPr>
          <p:nvPr>
            <p:ph type="ctrTitle"/>
          </p:nvPr>
        </p:nvSpPr>
        <p:spPr>
          <a:xfrm>
            <a:off x="-108520" y="44624"/>
            <a:ext cx="8785225" cy="20161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300" u="none" dirty="0" smtClean="0"/>
              <a:t>ECULLY</a:t>
            </a:r>
            <a:endParaRPr lang="fr-FR" altLang="fr-FR" sz="4000" b="1" u="none" dirty="0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89694" y="1196752"/>
            <a:ext cx="8964612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lnSpc>
                <a:spcPct val="150000"/>
              </a:lnSpc>
              <a:spcBef>
                <a:spcPct val="7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5000"/>
              <a:buFont typeface="Wingdings" panose="05000000000000000000" pitchFamily="2" charset="2"/>
              <a:buChar char="m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/>
              <a:t> </a:t>
            </a:r>
            <a:r>
              <a:rPr lang="fr-FR" altLang="fr-FR" sz="2800" dirty="0" smtClean="0"/>
              <a:t>Décision et impact de cette décision (conséquences si arrêt)</a:t>
            </a:r>
            <a:r>
              <a:rPr lang="fr-FR" altLang="fr-FR" sz="2800" dirty="0" smtClean="0"/>
              <a:t>?</a:t>
            </a:r>
            <a:endParaRPr lang="fr-FR" altLang="fr-FR" sz="2400" dirty="0" smtClean="0"/>
          </a:p>
          <a:p>
            <a:pPr lvl="1" eaLnBrk="1" hangingPunct="1"/>
            <a:r>
              <a:rPr lang="fr-FR" altLang="fr-FR" sz="2400" dirty="0" smtClean="0">
                <a:solidFill>
                  <a:srgbClr val="0000FF"/>
                </a:solidFill>
              </a:rPr>
              <a:t>ARRÊT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 observations récurrentes!</a:t>
            </a:r>
          </a:p>
          <a:p>
            <a:pPr lvl="1" eaLnBrk="1" hangingPunct="1"/>
            <a:r>
              <a:rPr lang="fr-FR" altLang="fr-FR" sz="2400" b="0" dirty="0" smtClean="0">
                <a:solidFill>
                  <a:srgbClr val="0000FF"/>
                </a:solidFill>
              </a:rPr>
              <a:t>Impact décision: aucun car pas d’intérêt recherche!</a:t>
            </a:r>
            <a:endParaRPr lang="fr-FR" altLang="fr-FR" sz="2400" b="0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fr-FR" altLang="fr-FR" sz="2400" b="0" dirty="0" smtClean="0">
                <a:solidFill>
                  <a:srgbClr val="0000FF"/>
                </a:solidFill>
              </a:rPr>
              <a:t>Maintien </a:t>
            </a:r>
            <a:r>
              <a:rPr lang="fr-FR" altLang="fr-FR" sz="2400" b="0" dirty="0" err="1" smtClean="0">
                <a:solidFill>
                  <a:srgbClr val="0000FF"/>
                </a:solidFill>
              </a:rPr>
              <a:t>débitmétrie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 pour </a:t>
            </a:r>
            <a:r>
              <a:rPr lang="fr-FR" altLang="fr-FR" sz="2400" b="0" dirty="0" err="1" smtClean="0">
                <a:solidFill>
                  <a:srgbClr val="0000FF"/>
                </a:solidFill>
              </a:rPr>
              <a:t>autosurveillance</a:t>
            </a:r>
            <a:r>
              <a:rPr lang="fr-FR" altLang="fr-FR" sz="2400" b="0" dirty="0" smtClean="0">
                <a:solidFill>
                  <a:srgbClr val="0000FF"/>
                </a:solidFill>
              </a:rPr>
              <a:t> Métropole?</a:t>
            </a:r>
          </a:p>
          <a:p>
            <a:pPr lvl="2"/>
            <a:r>
              <a:rPr lang="fr-FR" altLang="fr-FR" sz="2400" b="0" dirty="0" smtClean="0">
                <a:solidFill>
                  <a:srgbClr val="0000FF"/>
                </a:solidFill>
              </a:rPr>
              <a:t>qui s’en occupe à terme?</a:t>
            </a:r>
          </a:p>
          <a:p>
            <a:pPr lvl="1" eaLnBrk="1" hangingPunct="1">
              <a:lnSpc>
                <a:spcPct val="150000"/>
              </a:lnSpc>
              <a:spcBef>
                <a:spcPct val="70000"/>
              </a:spcBef>
              <a:buFontTx/>
              <a:buNone/>
            </a:pPr>
            <a:endParaRPr lang="fr-FR" altLang="fr-FR" sz="2800" dirty="0"/>
          </a:p>
        </p:txBody>
      </p:sp>
    </p:spTree>
    <p:extLst>
      <p:ext uri="{BB962C8B-B14F-4D97-AF65-F5344CB8AC3E}">
        <p14:creationId xmlns:p14="http://schemas.microsoft.com/office/powerpoint/2010/main" val="3885089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210</Words>
  <Application>Microsoft Office PowerPoint</Application>
  <PresentationFormat>Affichage à l'écran (4:3)</PresentationFormat>
  <Paragraphs>43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Wingdings</vt:lpstr>
      <vt:lpstr>Tahoma</vt:lpstr>
      <vt:lpstr>Calibri</vt:lpstr>
      <vt:lpstr>Times New Roman</vt:lpstr>
      <vt:lpstr>1_Thème Office</vt:lpstr>
      <vt:lpstr>Présentation PowerPoint</vt:lpstr>
      <vt:lpstr>ODJ 3 temps forts </vt:lpstr>
      <vt:lpstr>Présentation PowerPoint</vt:lpstr>
      <vt:lpstr>Présentation PowerPoint</vt:lpstr>
      <vt:lpstr>ECULLY</vt:lpstr>
      <vt:lpstr>ECULLY</vt:lpstr>
      <vt:lpstr>ECULLY</vt:lpstr>
      <vt:lpstr>ECULLY</vt:lpstr>
      <vt:lpstr>ECULLY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Laetitia BACOT - GRAIE</dc:creator>
  <cp:lastModifiedBy>Gislain Lipeme Kouyi</cp:lastModifiedBy>
  <cp:revision>334</cp:revision>
  <cp:lastPrinted>2013-09-16T15:04:00Z</cp:lastPrinted>
  <dcterms:created xsi:type="dcterms:W3CDTF">2012-09-28T14:17:12Z</dcterms:created>
  <dcterms:modified xsi:type="dcterms:W3CDTF">2017-12-04T22:17:34Z</dcterms:modified>
</cp:coreProperties>
</file>