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78"/>
  </p:notesMasterIdLst>
  <p:sldIdLst>
    <p:sldId id="333" r:id="rId2"/>
    <p:sldId id="256" r:id="rId3"/>
    <p:sldId id="341" r:id="rId4"/>
    <p:sldId id="336" r:id="rId5"/>
    <p:sldId id="335" r:id="rId6"/>
    <p:sldId id="334" r:id="rId7"/>
    <p:sldId id="259" r:id="rId8"/>
    <p:sldId id="342"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325"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328" r:id="rId42"/>
    <p:sldId id="293" r:id="rId43"/>
    <p:sldId id="294" r:id="rId44"/>
    <p:sldId id="295" r:id="rId45"/>
    <p:sldId id="296" r:id="rId46"/>
    <p:sldId id="297" r:id="rId47"/>
    <p:sldId id="329" r:id="rId48"/>
    <p:sldId id="298" r:id="rId49"/>
    <p:sldId id="299" r:id="rId50"/>
    <p:sldId id="300" r:id="rId51"/>
    <p:sldId id="301" r:id="rId52"/>
    <p:sldId id="302" r:id="rId53"/>
    <p:sldId id="303" r:id="rId54"/>
    <p:sldId id="304" r:id="rId55"/>
    <p:sldId id="305" r:id="rId56"/>
    <p:sldId id="306" r:id="rId57"/>
    <p:sldId id="340" r:id="rId58"/>
    <p:sldId id="338" r:id="rId59"/>
    <p:sldId id="330" r:id="rId60"/>
    <p:sldId id="307" r:id="rId61"/>
    <p:sldId id="33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31" r:id="rId76"/>
    <p:sldId id="332" r:id="rId77"/>
  </p:sldIdLst>
  <p:sldSz cx="9144000" cy="6858000" type="screen4x3"/>
  <p:notesSz cx="6858000" cy="9144000"/>
  <p:embeddedFontLst>
    <p:embeddedFont>
      <p:font typeface="Abadi" panose="020B0604020104020204" pitchFamily="34" charset="0"/>
      <p:regular r:id="rId79"/>
    </p:embeddedFont>
    <p:embeddedFont>
      <p:font typeface="Calibri" panose="020F0502020204030204" pitchFamily="34" charset="0"/>
      <p:regular r:id="rId80"/>
      <p:bold r:id="rId81"/>
      <p:italic r:id="rId82"/>
      <p:boldItalic r:id="rId83"/>
    </p:embeddedFont>
    <p:embeddedFont>
      <p:font typeface="Century Gothic" panose="020B0502020202020204" pitchFamily="34" charset="0"/>
      <p:regular r:id="rId84"/>
      <p:bold r:id="rId85"/>
      <p:italic r:id="rId86"/>
      <p:boldItalic r:id="rId87"/>
    </p:embeddedFont>
    <p:embeddedFont>
      <p:font typeface="Roboto" panose="02000000000000000000" pitchFamily="2" charset="0"/>
      <p:regular r:id="rId88"/>
      <p:bold r:id="rId89"/>
      <p:italic r:id="rId90"/>
      <p:boldItalic r:id="rId91"/>
    </p:embeddedFont>
    <p:embeddedFont>
      <p:font typeface="Segoe UI Black" panose="020B0A02040204020203" pitchFamily="34" charset="0"/>
      <p:bold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END2023" id="{21561E07-38ED-4B83-9E3D-7699B8F2B6D3}">
          <p14:sldIdLst>
            <p14:sldId id="333"/>
            <p14:sldId id="256"/>
          </p14:sldIdLst>
        </p14:section>
        <p14:section name="Préalable" id="{193DC6F0-407B-4ED9-903F-066CE7B99ADB}">
          <p14:sldIdLst>
            <p14:sldId id="341"/>
            <p14:sldId id="336"/>
            <p14:sldId id="335"/>
          </p14:sldIdLst>
        </p14:section>
        <p14:section name="La gestion des END" id="{8175A7E9-B81E-4B13-87B9-8299C2C1628C}">
          <p14:sldIdLst>
            <p14:sldId id="334"/>
            <p14:sldId id="259"/>
            <p14:sldId id="342"/>
            <p14:sldId id="260"/>
            <p14:sldId id="261"/>
            <p14:sldId id="262"/>
            <p14:sldId id="263"/>
            <p14:sldId id="264"/>
            <p14:sldId id="265"/>
            <p14:sldId id="266"/>
            <p14:sldId id="267"/>
          </p14:sldIdLst>
        </p14:section>
        <p14:section name="METIER" id="{6E13E3EF-506B-45F0-9BF0-AC14E6C01303}">
          <p14:sldIdLst>
            <p14:sldId id="268"/>
            <p14:sldId id="269"/>
            <p14:sldId id="270"/>
            <p14:sldId id="271"/>
            <p14:sldId id="272"/>
            <p14:sldId id="273"/>
            <p14:sldId id="274"/>
            <p14:sldId id="275"/>
            <p14:sldId id="276"/>
            <p14:sldId id="277"/>
            <p14:sldId id="278"/>
          </p14:sldIdLst>
        </p14:section>
        <p14:section name="REX 1" id="{43D239B5-EEDA-4C96-8708-4955D739893C}">
          <p14:sldIdLst>
            <p14:sldId id="325"/>
            <p14:sldId id="280"/>
            <p14:sldId id="281"/>
            <p14:sldId id="282"/>
            <p14:sldId id="283"/>
            <p14:sldId id="284"/>
            <p14:sldId id="285"/>
            <p14:sldId id="286"/>
            <p14:sldId id="287"/>
            <p14:sldId id="288"/>
            <p14:sldId id="289"/>
            <p14:sldId id="290"/>
            <p14:sldId id="291"/>
          </p14:sldIdLst>
        </p14:section>
        <p14:section name="REX2" id="{04FDFED9-D22C-45DA-A683-73BF16A8773D}">
          <p14:sldIdLst>
            <p14:sldId id="328"/>
            <p14:sldId id="293"/>
            <p14:sldId id="294"/>
            <p14:sldId id="295"/>
            <p14:sldId id="296"/>
            <p14:sldId id="297"/>
            <p14:sldId id="329"/>
            <p14:sldId id="298"/>
            <p14:sldId id="299"/>
            <p14:sldId id="300"/>
            <p14:sldId id="301"/>
            <p14:sldId id="302"/>
            <p14:sldId id="303"/>
            <p14:sldId id="304"/>
            <p14:sldId id="305"/>
            <p14:sldId id="306"/>
            <p14:sldId id="340"/>
            <p14:sldId id="338"/>
          </p14:sldIdLst>
        </p14:section>
        <p14:section name="Cas concret - exercice" id="{250CEFC0-B964-45FD-98CA-4E4F4D2E8719}">
          <p14:sldIdLst>
            <p14:sldId id="330"/>
            <p14:sldId id="307"/>
            <p14:sldId id="337"/>
            <p14:sldId id="308"/>
            <p14:sldId id="309"/>
            <p14:sldId id="310"/>
            <p14:sldId id="311"/>
            <p14:sldId id="312"/>
            <p14:sldId id="313"/>
            <p14:sldId id="314"/>
            <p14:sldId id="315"/>
            <p14:sldId id="316"/>
            <p14:sldId id="317"/>
            <p14:sldId id="318"/>
            <p14:sldId id="319"/>
            <p14:sldId id="320"/>
            <p14:sldId id="331"/>
            <p14:sldId id="332"/>
          </p14:sldIdLst>
        </p14:section>
      </p14:sectionLst>
    </p:ext>
    <p:ext uri="{EFAFB233-063F-42B5-8137-9DF3F51BA10A}">
      <p15:sldGuideLst xmlns:p15="http://schemas.microsoft.com/office/powerpoint/2012/main">
        <p15:guide id="1" orient="horz" pos="397">
          <p15:clr>
            <a:srgbClr val="747775"/>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ir5A7R/8xQ5arvucaxPT9Vxo9+2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lippe I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B2"/>
    <a:srgbClr val="D4BE64"/>
    <a:srgbClr val="169FDB"/>
    <a:srgbClr val="FFFFFF"/>
    <a:srgbClr val="C55A11"/>
    <a:srgbClr val="3A2D87"/>
    <a:srgbClr val="008183"/>
    <a:srgbClr val="006F8E"/>
    <a:srgbClr val="887FBD"/>
    <a:srgbClr val="26BF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7" autoAdjust="0"/>
    <p:restoredTop sz="87167" autoAdjust="0"/>
  </p:normalViewPr>
  <p:slideViewPr>
    <p:cSldViewPr snapToGrid="0">
      <p:cViewPr varScale="1">
        <p:scale>
          <a:sx n="96" d="100"/>
          <a:sy n="96" d="100"/>
        </p:scale>
        <p:origin x="1920" y="102"/>
      </p:cViewPr>
      <p:guideLst>
        <p:guide orient="horz" pos="397"/>
        <p:guide pos="2880"/>
      </p:guideLst>
    </p:cSldViewPr>
  </p:slideViewPr>
  <p:notesTextViewPr>
    <p:cViewPr>
      <p:scale>
        <a:sx n="3" d="2"/>
        <a:sy n="3" d="2"/>
      </p:scale>
      <p:origin x="0" y="0"/>
    </p:cViewPr>
  </p:notesTextViewPr>
  <p:sorterViewPr>
    <p:cViewPr>
      <p:scale>
        <a:sx n="100" d="100"/>
        <a:sy n="100" d="100"/>
      </p:scale>
      <p:origin x="0" y="-105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6.fntdata"/><Relationship Id="rId89"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font" Target="fonts/font12.fntdata"/><Relationship Id="rId95"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2.fntdata"/><Relationship Id="rId85"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font" Target="fonts/font13.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94" Type="http://customschemas.google.com/relationships/presentationmetadata" Target="meta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5.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2bdf576bb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2bdf576bb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242bdf576bb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1</a:t>
            </a:fld>
            <a:endParaRPr/>
          </a:p>
        </p:txBody>
      </p:sp>
    </p:spTree>
    <p:extLst>
      <p:ext uri="{BB962C8B-B14F-4D97-AF65-F5344CB8AC3E}">
        <p14:creationId xmlns:p14="http://schemas.microsoft.com/office/powerpoint/2010/main" val="421451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e2afb7e8d7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e2afb7e8d7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e2afb7e8d7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1e2afb7e8d7_1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3aa8d1171c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latin typeface="Century Gothic"/>
                <a:ea typeface="Century Gothic"/>
                <a:cs typeface="Century Gothic"/>
                <a:sym typeface="Century Gothic"/>
              </a:rPr>
              <a:t>L’installation d’un prétraitement au sein de l'établissement afin d’abattre une partie de la pollution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latin typeface="Century Gothic"/>
                <a:ea typeface="Century Gothic"/>
                <a:cs typeface="Century Gothic"/>
                <a:sym typeface="Century Gothic"/>
              </a:rPr>
              <a:t>La</a:t>
            </a:r>
            <a:r>
              <a:rPr lang="fr-FR" sz="1200" dirty="0">
                <a:solidFill>
                  <a:schemeClr val="dk1"/>
                </a:solidFill>
                <a:latin typeface="Century Gothic"/>
                <a:ea typeface="Century Gothic"/>
                <a:cs typeface="Century Gothic"/>
                <a:sym typeface="Century Gothic"/>
              </a:rPr>
              <a:t> mise en place d’instruments d’autosurveillance de l’établissement ND pour vérifier la conformité des rejets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latin typeface="Century Gothic"/>
                <a:ea typeface="Century Gothic"/>
                <a:cs typeface="Century Gothic"/>
                <a:sym typeface="Century Gothic"/>
              </a:rPr>
              <a:t>Le paiement d’une redevance assainissement pour les surcoûts/désagréments engendrés par la collecte et le traitement des effluents de l’établissement (principe du pollueur/payeur) et éviter que ceux-ci soient supportés par les administrés.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dirty="0">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dirty="0">
                <a:latin typeface="Century Gothic"/>
                <a:ea typeface="Century Gothic"/>
                <a:cs typeface="Century Gothic"/>
                <a:sym typeface="Century Gothic"/>
              </a:rPr>
              <a:t> </a:t>
            </a:r>
          </a:p>
          <a:p>
            <a:pPr marL="0" lvl="0" indent="0" algn="l" rtl="0">
              <a:lnSpc>
                <a:spcPct val="100000"/>
              </a:lnSpc>
              <a:spcBef>
                <a:spcPts val="0"/>
              </a:spcBef>
              <a:spcAft>
                <a:spcPts val="0"/>
              </a:spcAft>
              <a:buSzPts val="1400"/>
              <a:buNone/>
            </a:pPr>
            <a:endParaRPr dirty="0"/>
          </a:p>
        </p:txBody>
      </p:sp>
      <p:sp>
        <p:nvSpPr>
          <p:cNvPr id="205" name="Google Shape;205;g23aa8d1171c_0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e2afb7e8d7_1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g1e2afb7e8d7_1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e2afb7e8d7_1_1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e2afb7e8d7_1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1e2afb7e8d7_1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e2afb7e8d7_1_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1e2afb7e8d7_1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1e2afb7e8d7_1_1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3e4a2837b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23e4a2837b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g23e4a2837b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3e4a2837bf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3e4a2837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277" name="Google Shape;277;g23e4a2837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e2afb7e8d7_1_2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e2afb7e8d7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290" name="Google Shape;290;g1e2afb7e8d7_1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e2afb7e8d7_1_2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1e2afb7e8d7_1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307" name="Google Shape;307;g1e2afb7e8d7_1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e2afb7e8d7_1_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1e2afb7e8d7_1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324" name="Google Shape;324;g1e2afb7e8d7_1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e2afb7e8d7_1_2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e2afb7e8d7_1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340" name="Google Shape;340;g1e2afb7e8d7_1_2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e2afb7e8d7_1_2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1e2afb7e8d7_1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356" name="Google Shape;356;g1e2afb7e8d7_1_2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e2afb7e8d7_1_3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1e2afb7e8d7_1_3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Si du temps (comme pour les diapos suivantes) prendre des exemples sur son territoire à l’oral. Difficultés et réussites, REX.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Possibilité de développer sur :</a:t>
            </a:r>
            <a:endParaRPr/>
          </a:p>
          <a:p>
            <a:pPr marL="457200" lvl="0" indent="-317500" algn="l" rtl="0">
              <a:lnSpc>
                <a:spcPct val="100000"/>
              </a:lnSpc>
              <a:spcBef>
                <a:spcPts val="0"/>
              </a:spcBef>
              <a:spcAft>
                <a:spcPts val="0"/>
              </a:spcAft>
              <a:buSzPts val="1400"/>
              <a:buChar char="-"/>
            </a:pPr>
            <a:r>
              <a:rPr lang="fr-FR"/>
              <a:t>Implication des acteurs</a:t>
            </a:r>
            <a:endParaRPr/>
          </a:p>
          <a:p>
            <a:pPr marL="457200" lvl="0" indent="-317500" algn="l" rtl="0">
              <a:lnSpc>
                <a:spcPct val="100000"/>
              </a:lnSpc>
              <a:spcBef>
                <a:spcPts val="0"/>
              </a:spcBef>
              <a:spcAft>
                <a:spcPts val="0"/>
              </a:spcAft>
              <a:buSzPts val="1400"/>
              <a:buChar char="-"/>
            </a:pPr>
            <a:r>
              <a:rPr lang="fr-FR"/>
              <a:t>Prioriser le neuf pour être au norme</a:t>
            </a:r>
            <a:endParaRPr/>
          </a:p>
          <a:p>
            <a:pPr marL="457200" lvl="0" indent="-317500" algn="l" rtl="0">
              <a:lnSpc>
                <a:spcPct val="100000"/>
              </a:lnSpc>
              <a:spcBef>
                <a:spcPts val="0"/>
              </a:spcBef>
              <a:spcAft>
                <a:spcPts val="0"/>
              </a:spcAft>
              <a:buSzPts val="1400"/>
              <a:buChar char="-"/>
            </a:pPr>
            <a:r>
              <a:rPr lang="fr-FR"/>
              <a:t>Rechercher et identifier les sources de pollution </a:t>
            </a:r>
            <a:endParaRPr/>
          </a:p>
          <a:p>
            <a:pPr marL="457200" lvl="0" indent="-317500" algn="l" rtl="0">
              <a:lnSpc>
                <a:spcPct val="100000"/>
              </a:lnSpc>
              <a:spcBef>
                <a:spcPts val="0"/>
              </a:spcBef>
              <a:spcAft>
                <a:spcPts val="0"/>
              </a:spcAft>
              <a:buSzPts val="1400"/>
              <a:buChar char="-"/>
            </a:pPr>
            <a:r>
              <a:rPr lang="fr-FR"/>
              <a:t>Trouver les secteurs prioritaires, comment ? Pourquoi ? Comment les contacter ?</a:t>
            </a:r>
            <a:endParaRPr/>
          </a:p>
          <a:p>
            <a:pPr marL="457200" lvl="0" indent="-317500" algn="l" rtl="0">
              <a:lnSpc>
                <a:spcPct val="100000"/>
              </a:lnSpc>
              <a:spcBef>
                <a:spcPts val="0"/>
              </a:spcBef>
              <a:spcAft>
                <a:spcPts val="0"/>
              </a:spcAft>
              <a:buSzPts val="1400"/>
              <a:buChar char="-"/>
            </a:pPr>
            <a:r>
              <a:rPr lang="fr-FR"/>
              <a:t>Avoir un règlement d’assainissement cohérent, etc.</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
        <p:nvSpPr>
          <p:cNvPr id="373" name="Google Shape;373;g1e2afb7e8d7_1_3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e2afb7e8d7_2_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e2afb7e8d7_2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e2afb7e8d7_2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3e4a2837bf_0_5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23e4a2837bf_0_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23e4a2837bf_0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28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8688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44516d9975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244516d9975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dia d'entrée en matière, pour être à l'aise et capter l'attention d'une classe de 20 jeunes !</a:t>
            </a:r>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179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42bdf56f0e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242bdf56f0e_0_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42bdf56f0e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242bdf56f0e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4516d9975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244516d9975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44516d9975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44516d9975_0_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44516d9975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244516d9975_0_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42bdf56f0e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42bdf56f0e_0_1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41daa59ea6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241daa59ea6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3ce92f1793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g23ce92f1793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3ce92f1793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23ce92f1793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44516d9975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244516d9975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2bdf576bb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2bdf576bb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242bdf576bb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4</a:t>
            </a:fld>
            <a:endParaRPr/>
          </a:p>
        </p:txBody>
      </p:sp>
    </p:spTree>
    <p:extLst>
      <p:ext uri="{BB962C8B-B14F-4D97-AF65-F5344CB8AC3E}">
        <p14:creationId xmlns:p14="http://schemas.microsoft.com/office/powerpoint/2010/main" val="241367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41ab482b4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241ab482b4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45a484206a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g245a484206a_0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45a484206a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245a484206a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44e2493552_2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g244e2493552_2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44e2493552_2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g244e2493552_2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45a484206a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g245a484206a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45a484206a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g245a484206a_0_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0819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45a484206a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g245a484206a_0_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44e2493552_2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g244e2493552_2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44e2493552_2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g244e2493552_2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2bdf576bb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2bdf576bb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242bdf576bb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5</a:t>
            </a:fld>
            <a:endParaRPr/>
          </a:p>
        </p:txBody>
      </p:sp>
    </p:spTree>
    <p:extLst>
      <p:ext uri="{BB962C8B-B14F-4D97-AF65-F5344CB8AC3E}">
        <p14:creationId xmlns:p14="http://schemas.microsoft.com/office/powerpoint/2010/main" val="495865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44e2493552_2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g244e2493552_2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45a484206a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g245a484206a_0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45a484206a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245a484206a_0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45a484206a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g245a484206a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5a484206a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g245a484206a_0_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45a484206a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g245a484206a_0_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45a484206a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245a484206a_0_1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0441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45a484206a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03" name="Google Shape;703;g245a484206a_0_1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4662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44516d9975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Cette diapo peut être imprimer au format A3 sans les annotations des activités afin de servir de support d’exercice pratique à distribuer aux élèves pour les faire travailler en sous-groupe. Pourront également être distribué les documents mentionnés dans la diapo 69. </a:t>
            </a:r>
            <a:endParaRPr dirty="0"/>
          </a:p>
        </p:txBody>
      </p:sp>
      <p:sp>
        <p:nvSpPr>
          <p:cNvPr id="698" name="Google Shape;698;g244516d9975_0_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44516d9975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Cette diapo peut également être imprimée au format A3 afin de servir de support d’exercice pratique à distribuer aux élèves pour les faire travailler en sous-groupe. Il pourra être complété au fur et à mesure de l’avancée de l’exercice. </a:t>
            </a:r>
            <a:endParaRPr dirty="0"/>
          </a:p>
        </p:txBody>
      </p:sp>
      <p:sp>
        <p:nvSpPr>
          <p:cNvPr id="698" name="Google Shape;698;g244516d9975_0_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813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42bdf576bb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42bdf576bb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242bdf576bb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FR"/>
              <a:t>6</a:t>
            </a:fld>
            <a:endParaRPr/>
          </a:p>
        </p:txBody>
      </p:sp>
    </p:spTree>
    <p:extLst>
      <p:ext uri="{BB962C8B-B14F-4D97-AF65-F5344CB8AC3E}">
        <p14:creationId xmlns:p14="http://schemas.microsoft.com/office/powerpoint/2010/main" val="1186527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44516d9975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4" name="Google Shape;734;g244516d9975_0_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2" name="Google Shape;742;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9" name="Google Shape;749;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9" name="Google Shape;759;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44516d9975_0_1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g244516d9975_0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44516d9975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2" name="Google Shape;792;g244516d9975_0_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Exutoire vers les eaux pluviales en raison des volumes générés par cette sous-activité (grande surface collectée), d’où la nécessité d’un by </a:t>
            </a:r>
            <a:r>
              <a:rPr lang="fr-FR" dirty="0" err="1"/>
              <a:t>pass</a:t>
            </a:r>
            <a:r>
              <a:rPr lang="fr-FR" dirty="0"/>
              <a:t>. </a:t>
            </a:r>
            <a:endParaRPr dirty="0"/>
          </a:p>
        </p:txBody>
      </p:sp>
      <p:sp>
        <p:nvSpPr>
          <p:cNvPr id="803" name="Google Shape;80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2" name="Google Shape;81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44516d9975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1" name="Google Shape;821;g244516d9975_0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3aa8d1171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g23aa8d1171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2" name="Google Shape;832;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44516d9975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Un plan type des réseaux, une fiche descriptive d’ouvrage, une FDS et un registre d’évacuation des déchets peuvent éventuellement être distribués aux élèves pour qu’ils s’en figurent le contenu.</a:t>
            </a:r>
            <a:endParaRPr dirty="0"/>
          </a:p>
        </p:txBody>
      </p:sp>
      <p:sp>
        <p:nvSpPr>
          <p:cNvPr id="841" name="Google Shape;841;g244516d9975_0_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8" name="Google Shape;84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44516d9975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1" name="Google Shape;841;g244516d9975_0_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263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244516d9975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Un plan type des réseaux, une fiche descriptive d’ouvrage, une FDS et un registre d’évacuation des déchets peuvent éventuellement être distribués aux élèves pour qu’ils s’en figurent le contenu.</a:t>
            </a:r>
            <a:endParaRPr dirty="0"/>
          </a:p>
        </p:txBody>
      </p:sp>
      <p:sp>
        <p:nvSpPr>
          <p:cNvPr id="841" name="Google Shape;841;g244516d9975_0_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573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3aa8d1171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g23aa8d1171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3406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e2afb7e8d7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g1e2afb7e8d7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7_Titre et contenu" preserve="1">
  <p:cSld name="7_Titre et contenu">
    <p:spTree>
      <p:nvGrpSpPr>
        <p:cNvPr id="1" name="Shape 10"/>
        <p:cNvGrpSpPr/>
        <p:nvPr/>
      </p:nvGrpSpPr>
      <p:grpSpPr>
        <a:xfrm>
          <a:off x="0" y="0"/>
          <a:ext cx="0" cy="0"/>
          <a:chOff x="0" y="0"/>
          <a:chExt cx="0" cy="0"/>
        </a:xfrm>
      </p:grpSpPr>
      <p:pic>
        <p:nvPicPr>
          <p:cNvPr id="10" name="Image 9" descr="Une image contenant ciel, cercle, eau&#10;&#10;Description générée automatiquement">
            <a:extLst>
              <a:ext uri="{FF2B5EF4-FFF2-40B4-BE49-F238E27FC236}">
                <a16:creationId xmlns:a16="http://schemas.microsoft.com/office/drawing/2014/main" id="{99E22957-4F4D-6F0A-BB4E-AD43A685F5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01" r="23699"/>
          <a:stretch/>
        </p:blipFill>
        <p:spPr>
          <a:xfrm>
            <a:off x="0" y="0"/>
            <a:ext cx="9144000" cy="6858000"/>
          </a:xfrm>
          <a:prstGeom prst="rect">
            <a:avLst/>
          </a:prstGeom>
        </p:spPr>
      </p:pic>
      <p:pic>
        <p:nvPicPr>
          <p:cNvPr id="5" name="Google Shape;118;p1">
            <a:extLst>
              <a:ext uri="{FF2B5EF4-FFF2-40B4-BE49-F238E27FC236}">
                <a16:creationId xmlns:a16="http://schemas.microsoft.com/office/drawing/2014/main" id="{427BD1E5-E303-1055-7B54-17DB09FE8FA6}"/>
              </a:ext>
            </a:extLst>
          </p:cNvPr>
          <p:cNvPicPr preferRelativeResize="0"/>
          <p:nvPr userDrawn="1"/>
        </p:nvPicPr>
        <p:blipFill rotWithShape="1">
          <a:blip r:embed="rId3">
            <a:alphaModFix/>
          </a:blip>
          <a:srcRect/>
          <a:stretch/>
        </p:blipFill>
        <p:spPr>
          <a:xfrm>
            <a:off x="7237527" y="257294"/>
            <a:ext cx="1569589" cy="955402"/>
          </a:xfrm>
          <a:prstGeom prst="rect">
            <a:avLst/>
          </a:prstGeom>
          <a:noFill/>
          <a:ln>
            <a:noFill/>
          </a:ln>
        </p:spPr>
      </p:pic>
      <p:sp>
        <p:nvSpPr>
          <p:cNvPr id="6" name="Rectangle 5">
            <a:extLst>
              <a:ext uri="{FF2B5EF4-FFF2-40B4-BE49-F238E27FC236}">
                <a16:creationId xmlns:a16="http://schemas.microsoft.com/office/drawing/2014/main" id="{6A22430F-DE24-77EC-AB34-3A2693C2BCAA}"/>
              </a:ext>
            </a:extLst>
          </p:cNvPr>
          <p:cNvSpPr/>
          <p:nvPr userDrawn="1"/>
        </p:nvSpPr>
        <p:spPr>
          <a:xfrm>
            <a:off x="7831015" y="6119446"/>
            <a:ext cx="1312984" cy="738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5034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6_Titre et contenu" preserve="1">
  <p:cSld name="16_Titre et contenu">
    <p:spTree>
      <p:nvGrpSpPr>
        <p:cNvPr id="1" name="Shape 89"/>
        <p:cNvGrpSpPr/>
        <p:nvPr/>
      </p:nvGrpSpPr>
      <p:grpSpPr>
        <a:xfrm>
          <a:off x="0" y="0"/>
          <a:ext cx="0" cy="0"/>
          <a:chOff x="0" y="0"/>
          <a:chExt cx="0" cy="0"/>
        </a:xfrm>
      </p:grpSpPr>
      <p:cxnSp>
        <p:nvCxnSpPr>
          <p:cNvPr id="90" name="Google Shape;90;p22"/>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92" name="Google Shape;92;p22"/>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93" name="Google Shape;93;p22"/>
          <p:cNvSpPr txBox="1">
            <a:spLocks noGrp="1"/>
          </p:cNvSpPr>
          <p:nvPr>
            <p:ph type="body" idx="1"/>
          </p:nvPr>
        </p:nvSpPr>
        <p:spPr>
          <a:xfrm>
            <a:off x="668918" y="2865459"/>
            <a:ext cx="3611494" cy="248940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4" name="Google Shape;94;p22"/>
          <p:cNvSpPr txBox="1">
            <a:spLocks noGrp="1"/>
          </p:cNvSpPr>
          <p:nvPr>
            <p:ph type="body" idx="2"/>
          </p:nvPr>
        </p:nvSpPr>
        <p:spPr>
          <a:xfrm>
            <a:off x="4670554" y="2865460"/>
            <a:ext cx="3848604" cy="273324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95" name="Google Shape;95;p22"/>
          <p:cNvSpPr txBox="1">
            <a:spLocks noGrp="1"/>
          </p:cNvSpPr>
          <p:nvPr>
            <p:ph type="body" idx="3"/>
          </p:nvPr>
        </p:nvSpPr>
        <p:spPr>
          <a:xfrm>
            <a:off x="234583" y="1716703"/>
            <a:ext cx="8045372" cy="73940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pic>
        <p:nvPicPr>
          <p:cNvPr id="96" name="Google Shape;96;p22"/>
          <p:cNvPicPr preferRelativeResize="0"/>
          <p:nvPr/>
        </p:nvPicPr>
        <p:blipFill rotWithShape="1">
          <a:blip r:embed="rId2">
            <a:alphaModFix/>
          </a:blip>
          <a:srcRect/>
          <a:stretch/>
        </p:blipFill>
        <p:spPr>
          <a:xfrm>
            <a:off x="0" y="-14757"/>
            <a:ext cx="9143998" cy="1143000"/>
          </a:xfrm>
          <a:prstGeom prst="rect">
            <a:avLst/>
          </a:prstGeom>
          <a:noFill/>
          <a:ln>
            <a:noFill/>
          </a:ln>
        </p:spPr>
      </p:pic>
      <p:pic>
        <p:nvPicPr>
          <p:cNvPr id="98" name="Google Shape;98;p22"/>
          <p:cNvPicPr preferRelativeResize="0"/>
          <p:nvPr/>
        </p:nvPicPr>
        <p:blipFill rotWithShape="1">
          <a:blip r:embed="rId3">
            <a:alphaModFix/>
          </a:blip>
          <a:srcRect/>
          <a:stretch/>
        </p:blipFill>
        <p:spPr>
          <a:xfrm>
            <a:off x="86908" y="1942135"/>
            <a:ext cx="254000" cy="431800"/>
          </a:xfrm>
          <a:prstGeom prst="rect">
            <a:avLst/>
          </a:prstGeom>
          <a:noFill/>
          <a:ln>
            <a:noFill/>
          </a:ln>
        </p:spPr>
      </p:pic>
      <p:sp>
        <p:nvSpPr>
          <p:cNvPr id="99" name="Google Shape;99;p22"/>
          <p:cNvSpPr txBox="1">
            <a:spLocks noGrp="1"/>
          </p:cNvSpPr>
          <p:nvPr>
            <p:ph type="body" idx="4"/>
          </p:nvPr>
        </p:nvSpPr>
        <p:spPr>
          <a:xfrm>
            <a:off x="6578931" y="381453"/>
            <a:ext cx="1732284" cy="4038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800"/>
              <a:buFont typeface="Arial"/>
              <a:buNone/>
              <a:defRPr sz="8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 name="Google Shape;30;p16">
            <a:extLst>
              <a:ext uri="{FF2B5EF4-FFF2-40B4-BE49-F238E27FC236}">
                <a16:creationId xmlns:a16="http://schemas.microsoft.com/office/drawing/2014/main" id="{A3546AED-8BB1-D2A4-6DE4-52CB21240C19}"/>
              </a:ext>
            </a:extLst>
          </p:cNvPr>
          <p:cNvPicPr preferRelativeResize="0"/>
          <p:nvPr userDrawn="1"/>
        </p:nvPicPr>
        <p:blipFill rotWithShape="1">
          <a:blip r:embed="rId4">
            <a:alphaModFix/>
          </a:blip>
          <a:srcRect/>
          <a:stretch/>
        </p:blipFill>
        <p:spPr>
          <a:xfrm>
            <a:off x="-496763" y="-406461"/>
            <a:ext cx="1847318" cy="1761457"/>
          </a:xfrm>
          <a:prstGeom prst="rect">
            <a:avLst/>
          </a:prstGeom>
          <a:noFill/>
          <a:ln>
            <a:noFill/>
          </a:ln>
        </p:spPr>
      </p:pic>
    </p:spTree>
    <p:extLst>
      <p:ext uri="{BB962C8B-B14F-4D97-AF65-F5344CB8AC3E}">
        <p14:creationId xmlns:p14="http://schemas.microsoft.com/office/powerpoint/2010/main" val="94190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7_Titre et contenu" preserve="1">
  <p:cSld name="17_Titre et contenu">
    <p:spTree>
      <p:nvGrpSpPr>
        <p:cNvPr id="1" name="Shape 100"/>
        <p:cNvGrpSpPr/>
        <p:nvPr/>
      </p:nvGrpSpPr>
      <p:grpSpPr>
        <a:xfrm>
          <a:off x="0" y="0"/>
          <a:ext cx="0" cy="0"/>
          <a:chOff x="0" y="0"/>
          <a:chExt cx="0" cy="0"/>
        </a:xfrm>
      </p:grpSpPr>
      <p:cxnSp>
        <p:nvCxnSpPr>
          <p:cNvPr id="101" name="Google Shape;101;p23"/>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103" name="Google Shape;103;p23"/>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104" name="Google Shape;104;p23"/>
          <p:cNvSpPr txBox="1">
            <a:spLocks noGrp="1"/>
          </p:cNvSpPr>
          <p:nvPr>
            <p:ph type="body" idx="1"/>
          </p:nvPr>
        </p:nvSpPr>
        <p:spPr>
          <a:xfrm>
            <a:off x="858903" y="1836148"/>
            <a:ext cx="3548505" cy="147287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5" name="Google Shape;105;p23"/>
          <p:cNvSpPr txBox="1">
            <a:spLocks noGrp="1"/>
          </p:cNvSpPr>
          <p:nvPr>
            <p:ph type="body" idx="2"/>
          </p:nvPr>
        </p:nvSpPr>
        <p:spPr>
          <a:xfrm>
            <a:off x="858903" y="3352069"/>
            <a:ext cx="3548505" cy="959886"/>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6" name="Google Shape;106;p23"/>
          <p:cNvSpPr txBox="1">
            <a:spLocks noGrp="1"/>
          </p:cNvSpPr>
          <p:nvPr>
            <p:ph type="body" idx="3"/>
          </p:nvPr>
        </p:nvSpPr>
        <p:spPr>
          <a:xfrm>
            <a:off x="858902" y="4333762"/>
            <a:ext cx="3548505" cy="147287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07" name="Google Shape;107;p23"/>
          <p:cNvSpPr>
            <a:spLocks noGrp="1"/>
          </p:cNvSpPr>
          <p:nvPr>
            <p:ph type="pic" idx="4"/>
          </p:nvPr>
        </p:nvSpPr>
        <p:spPr>
          <a:xfrm>
            <a:off x="4791075" y="2094726"/>
            <a:ext cx="3402013" cy="3402012"/>
          </a:xfrm>
          <a:prstGeom prst="rect">
            <a:avLst/>
          </a:prstGeom>
          <a:noFill/>
          <a:ln>
            <a:noFill/>
          </a:ln>
        </p:spPr>
      </p:sp>
      <p:pic>
        <p:nvPicPr>
          <p:cNvPr id="108" name="Google Shape;108;p23"/>
          <p:cNvPicPr preferRelativeResize="0"/>
          <p:nvPr/>
        </p:nvPicPr>
        <p:blipFill rotWithShape="1">
          <a:blip r:embed="rId2">
            <a:alphaModFix/>
          </a:blip>
          <a:srcRect/>
          <a:stretch/>
        </p:blipFill>
        <p:spPr>
          <a:xfrm>
            <a:off x="0" y="-14757"/>
            <a:ext cx="9143998" cy="1143000"/>
          </a:xfrm>
          <a:prstGeom prst="rect">
            <a:avLst/>
          </a:prstGeom>
          <a:noFill/>
          <a:ln>
            <a:noFill/>
          </a:ln>
        </p:spPr>
      </p:pic>
      <p:sp>
        <p:nvSpPr>
          <p:cNvPr id="110" name="Google Shape;110;p23"/>
          <p:cNvSpPr txBox="1">
            <a:spLocks noGrp="1"/>
          </p:cNvSpPr>
          <p:nvPr>
            <p:ph type="body" idx="5"/>
          </p:nvPr>
        </p:nvSpPr>
        <p:spPr>
          <a:xfrm>
            <a:off x="6578931" y="381453"/>
            <a:ext cx="1732284" cy="4038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800"/>
              <a:buFont typeface="Arial"/>
              <a:buNone/>
              <a:defRPr sz="8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2" name="Google Shape;30;p16">
            <a:extLst>
              <a:ext uri="{FF2B5EF4-FFF2-40B4-BE49-F238E27FC236}">
                <a16:creationId xmlns:a16="http://schemas.microsoft.com/office/drawing/2014/main" id="{4152B071-6350-FA93-0746-BDA427B44750}"/>
              </a:ext>
            </a:extLst>
          </p:cNvPr>
          <p:cNvPicPr preferRelativeResize="0"/>
          <p:nvPr userDrawn="1"/>
        </p:nvPicPr>
        <p:blipFill rotWithShape="1">
          <a:blip r:embed="rId3">
            <a:alphaModFix/>
          </a:blip>
          <a:srcRect/>
          <a:stretch/>
        </p:blipFill>
        <p:spPr>
          <a:xfrm>
            <a:off x="-496763" y="-406461"/>
            <a:ext cx="1847318" cy="1761457"/>
          </a:xfrm>
          <a:prstGeom prst="rect">
            <a:avLst/>
          </a:prstGeom>
          <a:noFill/>
          <a:ln>
            <a:noFill/>
          </a:ln>
        </p:spPr>
      </p:pic>
    </p:spTree>
    <p:extLst>
      <p:ext uri="{BB962C8B-B14F-4D97-AF65-F5344CB8AC3E}">
        <p14:creationId xmlns:p14="http://schemas.microsoft.com/office/powerpoint/2010/main" val="311271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Titre et contenu" userDrawn="1">
  <p:cSld name="11_Titre et contenu">
    <p:spTree>
      <p:nvGrpSpPr>
        <p:cNvPr id="1" name="Shape 67"/>
        <p:cNvGrpSpPr/>
        <p:nvPr/>
      </p:nvGrpSpPr>
      <p:grpSpPr>
        <a:xfrm>
          <a:off x="0" y="0"/>
          <a:ext cx="0" cy="0"/>
          <a:chOff x="0" y="0"/>
          <a:chExt cx="0" cy="0"/>
        </a:xfrm>
      </p:grpSpPr>
      <p:cxnSp>
        <p:nvCxnSpPr>
          <p:cNvPr id="68" name="Google Shape;68;p20"/>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70" name="Google Shape;70;p20"/>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71" name="Google Shape;71;p20"/>
          <p:cNvSpPr txBox="1">
            <a:spLocks noGrp="1"/>
          </p:cNvSpPr>
          <p:nvPr>
            <p:ph type="body" idx="1"/>
          </p:nvPr>
        </p:nvSpPr>
        <p:spPr>
          <a:xfrm>
            <a:off x="668918" y="2865459"/>
            <a:ext cx="3611494" cy="248940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2" name="Google Shape;72;p20"/>
          <p:cNvSpPr txBox="1">
            <a:spLocks noGrp="1"/>
          </p:cNvSpPr>
          <p:nvPr>
            <p:ph type="body" idx="2"/>
          </p:nvPr>
        </p:nvSpPr>
        <p:spPr>
          <a:xfrm>
            <a:off x="4670554" y="2865460"/>
            <a:ext cx="3848604" cy="273324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74" name="Google Shape;74;p20"/>
          <p:cNvPicPr preferRelativeResize="0"/>
          <p:nvPr/>
        </p:nvPicPr>
        <p:blipFill rotWithShape="1">
          <a:blip r:embed="rId2">
            <a:alphaModFix/>
          </a:blip>
          <a:srcRect/>
          <a:stretch/>
        </p:blipFill>
        <p:spPr>
          <a:xfrm>
            <a:off x="86908" y="1942135"/>
            <a:ext cx="254000" cy="431800"/>
          </a:xfrm>
          <a:prstGeom prst="rect">
            <a:avLst/>
          </a:prstGeom>
          <a:noFill/>
          <a:ln>
            <a:noFill/>
          </a:ln>
        </p:spPr>
      </p:pic>
      <p:grpSp>
        <p:nvGrpSpPr>
          <p:cNvPr id="75" name="Google Shape;75;p20"/>
          <p:cNvGrpSpPr/>
          <p:nvPr/>
        </p:nvGrpSpPr>
        <p:grpSpPr>
          <a:xfrm>
            <a:off x="0" y="0"/>
            <a:ext cx="9144000" cy="1160267"/>
            <a:chOff x="0" y="0"/>
            <a:chExt cx="9144000" cy="1160267"/>
          </a:xfrm>
        </p:grpSpPr>
        <p:pic>
          <p:nvPicPr>
            <p:cNvPr id="76" name="Google Shape;76;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667760" cy="1160267"/>
            </a:xfrm>
            <a:prstGeom prst="rect">
              <a:avLst/>
            </a:prstGeom>
            <a:noFill/>
            <a:ln>
              <a:noFill/>
            </a:ln>
          </p:spPr>
        </p:pic>
        <p:pic>
          <p:nvPicPr>
            <p:cNvPr id="77" name="Google Shape;77;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67760" y="0"/>
              <a:ext cx="5476240" cy="1160267"/>
            </a:xfrm>
            <a:prstGeom prst="rect">
              <a:avLst/>
            </a:prstGeom>
            <a:noFill/>
            <a:ln>
              <a:noFill/>
            </a:ln>
          </p:spPr>
        </p:pic>
      </p:grpSp>
      <p:sp>
        <p:nvSpPr>
          <p:cNvPr id="2" name="Google Shape;95;p22">
            <a:extLst>
              <a:ext uri="{FF2B5EF4-FFF2-40B4-BE49-F238E27FC236}">
                <a16:creationId xmlns:a16="http://schemas.microsoft.com/office/drawing/2014/main" id="{F3A810A0-ABD2-0B1B-6C7D-AE30A336ABBA}"/>
              </a:ext>
            </a:extLst>
          </p:cNvPr>
          <p:cNvSpPr txBox="1">
            <a:spLocks noGrp="1"/>
          </p:cNvSpPr>
          <p:nvPr>
            <p:ph type="body" idx="3"/>
          </p:nvPr>
        </p:nvSpPr>
        <p:spPr>
          <a:xfrm>
            <a:off x="234583" y="1716703"/>
            <a:ext cx="8045372" cy="73940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_Titre et contenu" preserve="1">
  <p:cSld name="8_Titre et contenu">
    <p:spTree>
      <p:nvGrpSpPr>
        <p:cNvPr id="1" name="Shape 11"/>
        <p:cNvGrpSpPr/>
        <p:nvPr/>
      </p:nvGrpSpPr>
      <p:grpSpPr>
        <a:xfrm>
          <a:off x="0" y="0"/>
          <a:ext cx="0" cy="0"/>
          <a:chOff x="0" y="0"/>
          <a:chExt cx="0" cy="0"/>
        </a:xfrm>
      </p:grpSpPr>
      <p:cxnSp>
        <p:nvCxnSpPr>
          <p:cNvPr id="12" name="Google Shape;12;p13"/>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14" name="Google Shape;14;p13"/>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16" name="Google Shape;16;p13"/>
          <p:cNvSpPr txBox="1">
            <a:spLocks noGrp="1"/>
          </p:cNvSpPr>
          <p:nvPr>
            <p:ph type="body" idx="2"/>
          </p:nvPr>
        </p:nvSpPr>
        <p:spPr>
          <a:xfrm>
            <a:off x="340909" y="1267564"/>
            <a:ext cx="8625538" cy="50154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17" name="Google Shape;17;p13"/>
          <p:cNvPicPr preferRelativeResize="0"/>
          <p:nvPr/>
        </p:nvPicPr>
        <p:blipFill rotWithShape="1">
          <a:blip r:embed="rId2">
            <a:alphaModFix/>
          </a:blip>
          <a:srcRect/>
          <a:stretch/>
        </p:blipFill>
        <p:spPr>
          <a:xfrm>
            <a:off x="86908" y="1441619"/>
            <a:ext cx="254000" cy="431800"/>
          </a:xfrm>
          <a:prstGeom prst="rect">
            <a:avLst/>
          </a:prstGeom>
          <a:noFill/>
          <a:ln>
            <a:noFill/>
          </a:ln>
        </p:spPr>
      </p:pic>
      <p:grpSp>
        <p:nvGrpSpPr>
          <p:cNvPr id="18" name="Google Shape;18;p13"/>
          <p:cNvGrpSpPr/>
          <p:nvPr/>
        </p:nvGrpSpPr>
        <p:grpSpPr>
          <a:xfrm>
            <a:off x="0" y="0"/>
            <a:ext cx="9144000" cy="1160267"/>
            <a:chOff x="0" y="0"/>
            <a:chExt cx="9144000" cy="1160267"/>
          </a:xfrm>
        </p:grpSpPr>
        <p:pic>
          <p:nvPicPr>
            <p:cNvPr id="19" name="Google Shape;19;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667760" cy="1160267"/>
            </a:xfrm>
            <a:prstGeom prst="rect">
              <a:avLst/>
            </a:prstGeom>
            <a:noFill/>
            <a:ln>
              <a:noFill/>
            </a:ln>
          </p:spPr>
        </p:pic>
        <p:pic>
          <p:nvPicPr>
            <p:cNvPr id="20" name="Google Shape;20;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67760" y="0"/>
              <a:ext cx="5476240" cy="1160267"/>
            </a:xfrm>
            <a:prstGeom prst="rect">
              <a:avLst/>
            </a:prstGeom>
            <a:noFill/>
            <a:ln>
              <a:noFill/>
            </a:ln>
          </p:spPr>
        </p:pic>
      </p:grpSp>
      <p:sp>
        <p:nvSpPr>
          <p:cNvPr id="15" name="Google Shape;15;p13"/>
          <p:cNvSpPr txBox="1">
            <a:spLocks noGrp="1"/>
          </p:cNvSpPr>
          <p:nvPr>
            <p:ph type="body" idx="1"/>
          </p:nvPr>
        </p:nvSpPr>
        <p:spPr>
          <a:xfrm>
            <a:off x="3441940" y="0"/>
            <a:ext cx="5702060" cy="116026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969962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8_Titre et contenu" preserve="1">
  <p:cSld name="11_Titre et contenu">
    <p:spTree>
      <p:nvGrpSpPr>
        <p:cNvPr id="1" name="Shape 11"/>
        <p:cNvGrpSpPr/>
        <p:nvPr/>
      </p:nvGrpSpPr>
      <p:grpSpPr>
        <a:xfrm>
          <a:off x="0" y="0"/>
          <a:ext cx="0" cy="0"/>
          <a:chOff x="0" y="0"/>
          <a:chExt cx="0" cy="0"/>
        </a:xfrm>
      </p:grpSpPr>
      <p:cxnSp>
        <p:nvCxnSpPr>
          <p:cNvPr id="12" name="Google Shape;12;p13"/>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14" name="Google Shape;14;p13"/>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16" name="Google Shape;16;p13"/>
          <p:cNvSpPr txBox="1">
            <a:spLocks noGrp="1"/>
          </p:cNvSpPr>
          <p:nvPr>
            <p:ph type="body" idx="2"/>
          </p:nvPr>
        </p:nvSpPr>
        <p:spPr>
          <a:xfrm>
            <a:off x="340909" y="1267564"/>
            <a:ext cx="8625538" cy="50154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grpSp>
        <p:nvGrpSpPr>
          <p:cNvPr id="18" name="Google Shape;18;p13"/>
          <p:cNvGrpSpPr/>
          <p:nvPr/>
        </p:nvGrpSpPr>
        <p:grpSpPr>
          <a:xfrm>
            <a:off x="0" y="0"/>
            <a:ext cx="9144000" cy="1160267"/>
            <a:chOff x="0" y="0"/>
            <a:chExt cx="9144000" cy="1160267"/>
          </a:xfrm>
        </p:grpSpPr>
        <p:pic>
          <p:nvPicPr>
            <p:cNvPr id="19" name="Google Shape;19;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3667760" cy="1160267"/>
            </a:xfrm>
            <a:prstGeom prst="rect">
              <a:avLst/>
            </a:prstGeom>
            <a:noFill/>
            <a:ln>
              <a:noFill/>
            </a:ln>
          </p:spPr>
        </p:pic>
        <p:pic>
          <p:nvPicPr>
            <p:cNvPr id="20" name="Google Shape;2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67760" y="0"/>
              <a:ext cx="5476240" cy="1160267"/>
            </a:xfrm>
            <a:prstGeom prst="rect">
              <a:avLst/>
            </a:prstGeom>
            <a:noFill/>
            <a:ln>
              <a:noFill/>
            </a:ln>
          </p:spPr>
        </p:pic>
      </p:grpSp>
      <p:sp>
        <p:nvSpPr>
          <p:cNvPr id="15" name="Google Shape;15;p13"/>
          <p:cNvSpPr txBox="1">
            <a:spLocks noGrp="1"/>
          </p:cNvSpPr>
          <p:nvPr>
            <p:ph type="body" idx="1"/>
          </p:nvPr>
        </p:nvSpPr>
        <p:spPr>
          <a:xfrm>
            <a:off x="3528204" y="0"/>
            <a:ext cx="5615796" cy="1160267"/>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66959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5_Titre et contenu" preserve="1" userDrawn="1">
  <p:cSld name="15_Titre et contenu">
    <p:spTree>
      <p:nvGrpSpPr>
        <p:cNvPr id="1" name="Shape 21"/>
        <p:cNvGrpSpPr/>
        <p:nvPr/>
      </p:nvGrpSpPr>
      <p:grpSpPr>
        <a:xfrm>
          <a:off x="0" y="0"/>
          <a:ext cx="0" cy="0"/>
          <a:chOff x="0" y="0"/>
          <a:chExt cx="0" cy="0"/>
        </a:xfrm>
      </p:grpSpPr>
      <p:pic>
        <p:nvPicPr>
          <p:cNvPr id="22" name="Google Shape;22;p16"/>
          <p:cNvPicPr preferRelativeResize="0"/>
          <p:nvPr/>
        </p:nvPicPr>
        <p:blipFill rotWithShape="1">
          <a:blip r:embed="rId2">
            <a:alphaModFix/>
          </a:blip>
          <a:srcRect/>
          <a:stretch/>
        </p:blipFill>
        <p:spPr>
          <a:xfrm>
            <a:off x="0" y="-14757"/>
            <a:ext cx="9143998" cy="1143000"/>
          </a:xfrm>
          <a:prstGeom prst="rect">
            <a:avLst/>
          </a:prstGeom>
          <a:noFill/>
          <a:ln>
            <a:noFill/>
          </a:ln>
        </p:spPr>
      </p:pic>
      <p:cxnSp>
        <p:nvCxnSpPr>
          <p:cNvPr id="23" name="Google Shape;23;p16"/>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25" name="Google Shape;25;p16"/>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26" name="Google Shape;26;p16"/>
          <p:cNvSpPr txBox="1">
            <a:spLocks noGrp="1"/>
          </p:cNvSpPr>
          <p:nvPr>
            <p:ph type="body" idx="1"/>
          </p:nvPr>
        </p:nvSpPr>
        <p:spPr>
          <a:xfrm>
            <a:off x="997569" y="-1"/>
            <a:ext cx="8052799" cy="11282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27" name="Google Shape;27;p16"/>
          <p:cNvSpPr txBox="1">
            <a:spLocks noGrp="1"/>
          </p:cNvSpPr>
          <p:nvPr>
            <p:ph type="body" idx="2"/>
          </p:nvPr>
        </p:nvSpPr>
        <p:spPr>
          <a:xfrm>
            <a:off x="340908" y="1287261"/>
            <a:ext cx="8716179" cy="4995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pic>
        <p:nvPicPr>
          <p:cNvPr id="28" name="Google Shape;28;p16"/>
          <p:cNvPicPr preferRelativeResize="0"/>
          <p:nvPr/>
        </p:nvPicPr>
        <p:blipFill rotWithShape="1">
          <a:blip r:embed="rId3">
            <a:alphaModFix/>
          </a:blip>
          <a:srcRect/>
          <a:stretch/>
        </p:blipFill>
        <p:spPr>
          <a:xfrm>
            <a:off x="86908" y="1354996"/>
            <a:ext cx="254000" cy="431800"/>
          </a:xfrm>
          <a:prstGeom prst="rect">
            <a:avLst/>
          </a:prstGeom>
          <a:noFill/>
          <a:ln>
            <a:noFill/>
          </a:ln>
        </p:spPr>
      </p:pic>
      <p:pic>
        <p:nvPicPr>
          <p:cNvPr id="3" name="Image 2" descr="Une image contenant Graphique, créativité, art&#10;&#10;Description générée automatiquement">
            <a:extLst>
              <a:ext uri="{FF2B5EF4-FFF2-40B4-BE49-F238E27FC236}">
                <a16:creationId xmlns:a16="http://schemas.microsoft.com/office/drawing/2014/main" id="{A616B25B-D588-23C7-73BE-76C6A31A3FAE}"/>
              </a:ext>
            </a:extLst>
          </p:cNvPr>
          <p:cNvPicPr>
            <a:picLocks noChangeAspect="1"/>
          </p:cNvPicPr>
          <p:nvPr userDrawn="1"/>
        </p:nvPicPr>
        <p:blipFill>
          <a:blip r:embed="rId4"/>
          <a:stretch>
            <a:fillRect/>
          </a:stretch>
        </p:blipFill>
        <p:spPr>
          <a:xfrm>
            <a:off x="-130134" y="-204266"/>
            <a:ext cx="1127703" cy="1412018"/>
          </a:xfrm>
          <a:prstGeom prst="rect">
            <a:avLst/>
          </a:prstGeom>
        </p:spPr>
      </p:pic>
    </p:spTree>
    <p:extLst>
      <p:ext uri="{BB962C8B-B14F-4D97-AF65-F5344CB8AC3E}">
        <p14:creationId xmlns:p14="http://schemas.microsoft.com/office/powerpoint/2010/main" val="381052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5_Titre et contenu" preserve="1" userDrawn="1">
  <p:cSld name="18_Titre et contenu">
    <p:spTree>
      <p:nvGrpSpPr>
        <p:cNvPr id="1" name="Shape 21"/>
        <p:cNvGrpSpPr/>
        <p:nvPr/>
      </p:nvGrpSpPr>
      <p:grpSpPr>
        <a:xfrm>
          <a:off x="0" y="0"/>
          <a:ext cx="0" cy="0"/>
          <a:chOff x="0" y="0"/>
          <a:chExt cx="0" cy="0"/>
        </a:xfrm>
      </p:grpSpPr>
      <p:pic>
        <p:nvPicPr>
          <p:cNvPr id="22" name="Google Shape;22;p16"/>
          <p:cNvPicPr preferRelativeResize="0"/>
          <p:nvPr/>
        </p:nvPicPr>
        <p:blipFill rotWithShape="1">
          <a:blip r:embed="rId2">
            <a:alphaModFix/>
          </a:blip>
          <a:srcRect/>
          <a:stretch/>
        </p:blipFill>
        <p:spPr>
          <a:xfrm>
            <a:off x="0" y="-14757"/>
            <a:ext cx="9143998" cy="1143000"/>
          </a:xfrm>
          <a:prstGeom prst="rect">
            <a:avLst/>
          </a:prstGeom>
          <a:noFill/>
          <a:ln>
            <a:noFill/>
          </a:ln>
        </p:spPr>
      </p:pic>
      <p:cxnSp>
        <p:nvCxnSpPr>
          <p:cNvPr id="23" name="Google Shape;23;p16"/>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25" name="Google Shape;25;p16"/>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26" name="Google Shape;26;p16"/>
          <p:cNvSpPr txBox="1">
            <a:spLocks noGrp="1"/>
          </p:cNvSpPr>
          <p:nvPr>
            <p:ph type="body" idx="1"/>
          </p:nvPr>
        </p:nvSpPr>
        <p:spPr>
          <a:xfrm>
            <a:off x="997569" y="-1"/>
            <a:ext cx="8052799" cy="1128243"/>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27" name="Google Shape;27;p16"/>
          <p:cNvSpPr txBox="1">
            <a:spLocks noGrp="1"/>
          </p:cNvSpPr>
          <p:nvPr>
            <p:ph type="body" idx="2"/>
          </p:nvPr>
        </p:nvSpPr>
        <p:spPr>
          <a:xfrm>
            <a:off x="340908" y="1287261"/>
            <a:ext cx="8716179" cy="499577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pic>
        <p:nvPicPr>
          <p:cNvPr id="2" name="Image 1" descr="Une image contenant Graphique, créativité, art&#10;&#10;Description générée automatiquement">
            <a:extLst>
              <a:ext uri="{FF2B5EF4-FFF2-40B4-BE49-F238E27FC236}">
                <a16:creationId xmlns:a16="http://schemas.microsoft.com/office/drawing/2014/main" id="{28842D91-6356-FE61-5A4B-B8D34013219F}"/>
              </a:ext>
            </a:extLst>
          </p:cNvPr>
          <p:cNvPicPr>
            <a:picLocks noChangeAspect="1"/>
          </p:cNvPicPr>
          <p:nvPr userDrawn="1"/>
        </p:nvPicPr>
        <p:blipFill>
          <a:blip r:embed="rId3"/>
          <a:stretch>
            <a:fillRect/>
          </a:stretch>
        </p:blipFill>
        <p:spPr>
          <a:xfrm>
            <a:off x="-130134" y="-204266"/>
            <a:ext cx="1127703" cy="1412018"/>
          </a:xfrm>
          <a:prstGeom prst="rect">
            <a:avLst/>
          </a:prstGeom>
        </p:spPr>
      </p:pic>
    </p:spTree>
    <p:extLst>
      <p:ext uri="{BB962C8B-B14F-4D97-AF65-F5344CB8AC3E}">
        <p14:creationId xmlns:p14="http://schemas.microsoft.com/office/powerpoint/2010/main" val="3031324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re et contenu" preserve="1" userDrawn="1">
  <p:cSld name="18_Titre et contenu">
    <p:spTree>
      <p:nvGrpSpPr>
        <p:cNvPr id="1" name="Shape 21"/>
        <p:cNvGrpSpPr/>
        <p:nvPr/>
      </p:nvGrpSpPr>
      <p:grpSpPr>
        <a:xfrm>
          <a:off x="0" y="0"/>
          <a:ext cx="0" cy="0"/>
          <a:chOff x="0" y="0"/>
          <a:chExt cx="0" cy="0"/>
        </a:xfrm>
      </p:grpSpPr>
      <p:pic>
        <p:nvPicPr>
          <p:cNvPr id="2" name="Image 1" descr="Une image contenant ciel, cercle, eau&#10;&#10;Description générée automatiquement">
            <a:extLst>
              <a:ext uri="{FF2B5EF4-FFF2-40B4-BE49-F238E27FC236}">
                <a16:creationId xmlns:a16="http://schemas.microsoft.com/office/drawing/2014/main" id="{7895AD0B-C116-8807-5EFE-7758321427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01" r="23699"/>
          <a:stretch/>
        </p:blipFill>
        <p:spPr>
          <a:xfrm>
            <a:off x="0" y="0"/>
            <a:ext cx="9144000" cy="6858000"/>
          </a:xfrm>
          <a:prstGeom prst="rect">
            <a:avLst/>
          </a:prstGeom>
        </p:spPr>
      </p:pic>
      <p:sp>
        <p:nvSpPr>
          <p:cNvPr id="5" name="Rectangle 4">
            <a:extLst>
              <a:ext uri="{FF2B5EF4-FFF2-40B4-BE49-F238E27FC236}">
                <a16:creationId xmlns:a16="http://schemas.microsoft.com/office/drawing/2014/main" id="{27D72EB9-21DA-6916-4FC0-3664EE6A0A82}"/>
              </a:ext>
            </a:extLst>
          </p:cNvPr>
          <p:cNvSpPr/>
          <p:nvPr userDrawn="1"/>
        </p:nvSpPr>
        <p:spPr>
          <a:xfrm>
            <a:off x="2719838" y="2956264"/>
            <a:ext cx="5971401" cy="669866"/>
          </a:xfrm>
          <a:prstGeom prst="rect">
            <a:avLst/>
          </a:prstGeom>
          <a:solidFill>
            <a:srgbClr val="00FF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Google Shape;26;p16"/>
          <p:cNvSpPr txBox="1">
            <a:spLocks noGrp="1"/>
          </p:cNvSpPr>
          <p:nvPr>
            <p:ph type="body" idx="1"/>
          </p:nvPr>
        </p:nvSpPr>
        <p:spPr>
          <a:xfrm>
            <a:off x="2719838" y="2956264"/>
            <a:ext cx="5903074" cy="669866"/>
          </a:xfrm>
          <a:prstGeom prst="rect">
            <a:avLst/>
          </a:prstGeom>
          <a:solidFill>
            <a:srgbClr val="00FFB2"/>
          </a:solid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2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27" name="Google Shape;27;p16"/>
          <p:cNvSpPr txBox="1">
            <a:spLocks noGrp="1"/>
          </p:cNvSpPr>
          <p:nvPr>
            <p:ph type="body" idx="2"/>
          </p:nvPr>
        </p:nvSpPr>
        <p:spPr>
          <a:xfrm>
            <a:off x="2719839" y="3626130"/>
            <a:ext cx="5903074" cy="1141179"/>
          </a:xfrm>
          <a:prstGeom prst="rect">
            <a:avLst/>
          </a:prstGeom>
          <a:solidFill>
            <a:schemeClr val="bg1"/>
          </a:solid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pic>
        <p:nvPicPr>
          <p:cNvPr id="4" name="Google Shape;118;p1">
            <a:extLst>
              <a:ext uri="{FF2B5EF4-FFF2-40B4-BE49-F238E27FC236}">
                <a16:creationId xmlns:a16="http://schemas.microsoft.com/office/drawing/2014/main" id="{BBB8F29C-78DF-0EA8-6DDF-A04E8A875884}"/>
              </a:ext>
            </a:extLst>
          </p:cNvPr>
          <p:cNvPicPr preferRelativeResize="0"/>
          <p:nvPr userDrawn="1"/>
        </p:nvPicPr>
        <p:blipFill rotWithShape="1">
          <a:blip r:embed="rId3">
            <a:alphaModFix/>
          </a:blip>
          <a:srcRect/>
          <a:stretch/>
        </p:blipFill>
        <p:spPr>
          <a:xfrm>
            <a:off x="7237527" y="257294"/>
            <a:ext cx="1569589" cy="955402"/>
          </a:xfrm>
          <a:prstGeom prst="rect">
            <a:avLst/>
          </a:prstGeom>
          <a:noFill/>
          <a:ln>
            <a:noFill/>
          </a:ln>
        </p:spPr>
      </p:pic>
    </p:spTree>
    <p:extLst>
      <p:ext uri="{BB962C8B-B14F-4D97-AF65-F5344CB8AC3E}">
        <p14:creationId xmlns:p14="http://schemas.microsoft.com/office/powerpoint/2010/main" val="155284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et contenu" preserve="1" userDrawn="1">
  <p:cSld name="2_Titre et contenu">
    <p:spTree>
      <p:nvGrpSpPr>
        <p:cNvPr id="1" name="Shape 39"/>
        <p:cNvGrpSpPr/>
        <p:nvPr/>
      </p:nvGrpSpPr>
      <p:grpSpPr>
        <a:xfrm>
          <a:off x="0" y="0"/>
          <a:ext cx="0" cy="0"/>
          <a:chOff x="0" y="0"/>
          <a:chExt cx="0" cy="0"/>
        </a:xfrm>
      </p:grpSpPr>
      <p:pic>
        <p:nvPicPr>
          <p:cNvPr id="3" name="Image 2" descr="Une image contenant ciel, plante, nuage, eau&#10;&#10;Description générée automatiquement">
            <a:extLst>
              <a:ext uri="{FF2B5EF4-FFF2-40B4-BE49-F238E27FC236}">
                <a16:creationId xmlns:a16="http://schemas.microsoft.com/office/drawing/2014/main" id="{05C28D6A-A847-3ED5-E910-EE4F57DEBE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32" r="23417"/>
          <a:stretch/>
        </p:blipFill>
        <p:spPr>
          <a:xfrm>
            <a:off x="0" y="-1"/>
            <a:ext cx="9144000" cy="6853247"/>
          </a:xfrm>
          <a:prstGeom prst="rect">
            <a:avLst/>
          </a:prstGeom>
        </p:spPr>
      </p:pic>
      <p:cxnSp>
        <p:nvCxnSpPr>
          <p:cNvPr id="43" name="Google Shape;43;p15"/>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45" name="Google Shape;45;p15"/>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pic>
        <p:nvPicPr>
          <p:cNvPr id="4" name="Google Shape;118;p1">
            <a:extLst>
              <a:ext uri="{FF2B5EF4-FFF2-40B4-BE49-F238E27FC236}">
                <a16:creationId xmlns:a16="http://schemas.microsoft.com/office/drawing/2014/main" id="{D7D90368-4A7E-7E29-4888-D8A5533D92F2}"/>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8231647" y="6305947"/>
            <a:ext cx="708331" cy="431158"/>
          </a:xfrm>
          <a:prstGeom prst="rect">
            <a:avLst/>
          </a:prstGeom>
          <a:noFill/>
          <a:ln>
            <a:noFill/>
          </a:ln>
        </p:spPr>
      </p:pic>
    </p:spTree>
    <p:extLst>
      <p:ext uri="{BB962C8B-B14F-4D97-AF65-F5344CB8AC3E}">
        <p14:creationId xmlns:p14="http://schemas.microsoft.com/office/powerpoint/2010/main" val="139823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_Titre et contenu" preserve="1" userDrawn="1">
  <p:cSld name="9_Titre et contenu">
    <p:spTree>
      <p:nvGrpSpPr>
        <p:cNvPr id="1" name="Shape 67"/>
        <p:cNvGrpSpPr/>
        <p:nvPr/>
      </p:nvGrpSpPr>
      <p:grpSpPr>
        <a:xfrm>
          <a:off x="0" y="0"/>
          <a:ext cx="0" cy="0"/>
          <a:chOff x="0" y="0"/>
          <a:chExt cx="0" cy="0"/>
        </a:xfrm>
      </p:grpSpPr>
      <p:cxnSp>
        <p:nvCxnSpPr>
          <p:cNvPr id="68" name="Google Shape;68;p20"/>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70" name="Google Shape;70;p20"/>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71" name="Google Shape;71;p20"/>
          <p:cNvSpPr txBox="1">
            <a:spLocks noGrp="1"/>
          </p:cNvSpPr>
          <p:nvPr>
            <p:ph type="body" idx="1"/>
          </p:nvPr>
        </p:nvSpPr>
        <p:spPr>
          <a:xfrm>
            <a:off x="668918" y="2865459"/>
            <a:ext cx="3611494" cy="248940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2" name="Google Shape;72;p20"/>
          <p:cNvSpPr txBox="1">
            <a:spLocks noGrp="1"/>
          </p:cNvSpPr>
          <p:nvPr>
            <p:ph type="body" idx="2"/>
          </p:nvPr>
        </p:nvSpPr>
        <p:spPr>
          <a:xfrm>
            <a:off x="4670554" y="2865460"/>
            <a:ext cx="3848604" cy="273324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pic>
        <p:nvPicPr>
          <p:cNvPr id="74" name="Google Shape;74;p20"/>
          <p:cNvPicPr preferRelativeResize="0"/>
          <p:nvPr/>
        </p:nvPicPr>
        <p:blipFill rotWithShape="1">
          <a:blip r:embed="rId2">
            <a:alphaModFix/>
          </a:blip>
          <a:srcRect/>
          <a:stretch/>
        </p:blipFill>
        <p:spPr>
          <a:xfrm>
            <a:off x="86908" y="1942135"/>
            <a:ext cx="254000" cy="431800"/>
          </a:xfrm>
          <a:prstGeom prst="rect">
            <a:avLst/>
          </a:prstGeom>
          <a:noFill/>
          <a:ln>
            <a:noFill/>
          </a:ln>
        </p:spPr>
      </p:pic>
      <p:grpSp>
        <p:nvGrpSpPr>
          <p:cNvPr id="75" name="Google Shape;75;p20"/>
          <p:cNvGrpSpPr/>
          <p:nvPr/>
        </p:nvGrpSpPr>
        <p:grpSpPr>
          <a:xfrm>
            <a:off x="0" y="0"/>
            <a:ext cx="9144000" cy="1160267"/>
            <a:chOff x="0" y="0"/>
            <a:chExt cx="9144000" cy="1160267"/>
          </a:xfrm>
        </p:grpSpPr>
        <p:pic>
          <p:nvPicPr>
            <p:cNvPr id="76" name="Google Shape;76;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3667760" cy="1160267"/>
            </a:xfrm>
            <a:prstGeom prst="rect">
              <a:avLst/>
            </a:prstGeom>
            <a:noFill/>
            <a:ln>
              <a:noFill/>
            </a:ln>
          </p:spPr>
        </p:pic>
        <p:pic>
          <p:nvPicPr>
            <p:cNvPr id="77" name="Google Shape;77;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67760" y="0"/>
              <a:ext cx="5476240" cy="1160267"/>
            </a:xfrm>
            <a:prstGeom prst="rect">
              <a:avLst/>
            </a:prstGeom>
            <a:noFill/>
            <a:ln>
              <a:noFill/>
            </a:ln>
          </p:spPr>
        </p:pic>
      </p:grpSp>
      <p:sp>
        <p:nvSpPr>
          <p:cNvPr id="2" name="Google Shape;95;p22">
            <a:extLst>
              <a:ext uri="{FF2B5EF4-FFF2-40B4-BE49-F238E27FC236}">
                <a16:creationId xmlns:a16="http://schemas.microsoft.com/office/drawing/2014/main" id="{F3A810A0-ABD2-0B1B-6C7D-AE30A336ABBA}"/>
              </a:ext>
            </a:extLst>
          </p:cNvPr>
          <p:cNvSpPr txBox="1">
            <a:spLocks noGrp="1"/>
          </p:cNvSpPr>
          <p:nvPr>
            <p:ph type="body" idx="3"/>
          </p:nvPr>
        </p:nvSpPr>
        <p:spPr>
          <a:xfrm>
            <a:off x="234583" y="1716703"/>
            <a:ext cx="8045372" cy="73940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750"/>
              </a:spcBef>
              <a:spcAft>
                <a:spcPts val="0"/>
              </a:spcAft>
              <a:buClr>
                <a:srgbClr val="31327C"/>
              </a:buClr>
              <a:buSzPts val="3000"/>
              <a:buFont typeface="Arial"/>
              <a:buNone/>
              <a:defRPr sz="30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619135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re et contenu" preserve="1">
  <p:cSld name="10_Titre et contenu">
    <p:spTree>
      <p:nvGrpSpPr>
        <p:cNvPr id="1" name="Shape 78"/>
        <p:cNvGrpSpPr/>
        <p:nvPr/>
      </p:nvGrpSpPr>
      <p:grpSpPr>
        <a:xfrm>
          <a:off x="0" y="0"/>
          <a:ext cx="0" cy="0"/>
          <a:chOff x="0" y="0"/>
          <a:chExt cx="0" cy="0"/>
        </a:xfrm>
      </p:grpSpPr>
      <p:cxnSp>
        <p:nvCxnSpPr>
          <p:cNvPr id="79" name="Google Shape;79;p21"/>
          <p:cNvCxnSpPr/>
          <p:nvPr/>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81" name="Google Shape;81;p21"/>
          <p:cNvSpPr txBox="1">
            <a:spLocks noGrp="1"/>
          </p:cNvSpPr>
          <p:nvPr>
            <p:ph type="sldNum" idx="12"/>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sp>
        <p:nvSpPr>
          <p:cNvPr id="82" name="Google Shape;82;p21"/>
          <p:cNvSpPr txBox="1">
            <a:spLocks noGrp="1"/>
          </p:cNvSpPr>
          <p:nvPr>
            <p:ph type="body" idx="1"/>
          </p:nvPr>
        </p:nvSpPr>
        <p:spPr>
          <a:xfrm>
            <a:off x="858903" y="1836148"/>
            <a:ext cx="3548505" cy="147287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3" name="Google Shape;83;p21"/>
          <p:cNvSpPr txBox="1">
            <a:spLocks noGrp="1"/>
          </p:cNvSpPr>
          <p:nvPr>
            <p:ph type="body" idx="2"/>
          </p:nvPr>
        </p:nvSpPr>
        <p:spPr>
          <a:xfrm>
            <a:off x="858903" y="3352069"/>
            <a:ext cx="3548505" cy="959886"/>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4" name="Google Shape;84;p21"/>
          <p:cNvSpPr txBox="1">
            <a:spLocks noGrp="1"/>
          </p:cNvSpPr>
          <p:nvPr>
            <p:ph type="body" idx="3"/>
          </p:nvPr>
        </p:nvSpPr>
        <p:spPr>
          <a:xfrm>
            <a:off x="858902" y="4333762"/>
            <a:ext cx="3548505" cy="1472878"/>
          </a:xfrm>
          <a:prstGeom prst="rect">
            <a:avLst/>
          </a:prstGeom>
          <a:noFill/>
          <a:ln>
            <a:noFill/>
          </a:ln>
        </p:spPr>
        <p:txBody>
          <a:bodyPr spcFirstLastPara="1" wrap="square" lIns="91425" tIns="45700" rIns="91425" bIns="45700" anchor="ctr" anchorCtr="0">
            <a:noAutofit/>
          </a:bodyPr>
          <a:lstStyle>
            <a:lvl1pPr marL="457200" marR="0" lvl="0" indent="-336550" algn="l" rtl="0">
              <a:lnSpc>
                <a:spcPct val="100000"/>
              </a:lnSpc>
              <a:spcBef>
                <a:spcPts val="750"/>
              </a:spcBef>
              <a:spcAft>
                <a:spcPts val="0"/>
              </a:spcAft>
              <a:buClr>
                <a:srgbClr val="00FFB2"/>
              </a:buClr>
              <a:buSzPts val="1700"/>
              <a:buFont typeface="Arial"/>
              <a:buChar char="•"/>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5" name="Google Shape;85;p21"/>
          <p:cNvSpPr>
            <a:spLocks noGrp="1"/>
          </p:cNvSpPr>
          <p:nvPr>
            <p:ph type="pic" idx="4"/>
          </p:nvPr>
        </p:nvSpPr>
        <p:spPr>
          <a:xfrm>
            <a:off x="4791075" y="2094726"/>
            <a:ext cx="3402013" cy="3402012"/>
          </a:xfrm>
          <a:prstGeom prst="rect">
            <a:avLst/>
          </a:prstGeom>
          <a:noFill/>
          <a:ln>
            <a:noFill/>
          </a:ln>
        </p:spPr>
      </p:sp>
      <p:grpSp>
        <p:nvGrpSpPr>
          <p:cNvPr id="86" name="Google Shape;86;p21"/>
          <p:cNvGrpSpPr/>
          <p:nvPr/>
        </p:nvGrpSpPr>
        <p:grpSpPr>
          <a:xfrm>
            <a:off x="0" y="0"/>
            <a:ext cx="9144000" cy="1160267"/>
            <a:chOff x="0" y="0"/>
            <a:chExt cx="9144000" cy="1160267"/>
          </a:xfrm>
        </p:grpSpPr>
        <p:pic>
          <p:nvPicPr>
            <p:cNvPr id="87" name="Google Shape;87;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3667760" cy="1160267"/>
            </a:xfrm>
            <a:prstGeom prst="rect">
              <a:avLst/>
            </a:prstGeom>
            <a:noFill/>
            <a:ln>
              <a:noFill/>
            </a:ln>
          </p:spPr>
        </p:pic>
        <p:pic>
          <p:nvPicPr>
            <p:cNvPr id="88" name="Google Shape;88;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67760" y="0"/>
              <a:ext cx="5476240" cy="1160267"/>
            </a:xfrm>
            <a:prstGeom prst="rect">
              <a:avLst/>
            </a:prstGeom>
            <a:noFill/>
            <a:ln>
              <a:noFill/>
            </a:ln>
          </p:spPr>
        </p:pic>
      </p:grpSp>
    </p:spTree>
    <p:extLst>
      <p:ext uri="{BB962C8B-B14F-4D97-AF65-F5344CB8AC3E}">
        <p14:creationId xmlns:p14="http://schemas.microsoft.com/office/powerpoint/2010/main" val="188263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FC33F50-9C4F-77E2-8A2D-8BC1D11AE70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4DDEAE2-0831-054D-212E-F80675A0561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DD250C68-DBAE-203C-14FB-BE3C6E3337C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4224A082-3065-C4E6-A850-3D1F8204B19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cxnSp>
        <p:nvCxnSpPr>
          <p:cNvPr id="7" name="Google Shape;12;p13">
            <a:extLst>
              <a:ext uri="{FF2B5EF4-FFF2-40B4-BE49-F238E27FC236}">
                <a16:creationId xmlns:a16="http://schemas.microsoft.com/office/drawing/2014/main" id="{4A8C1C51-413D-7739-830E-D0F128DA16FD}"/>
              </a:ext>
            </a:extLst>
          </p:cNvPr>
          <p:cNvCxnSpPr/>
          <p:nvPr userDrawn="1"/>
        </p:nvCxnSpPr>
        <p:spPr>
          <a:xfrm>
            <a:off x="8028709" y="6283036"/>
            <a:ext cx="0" cy="570211"/>
          </a:xfrm>
          <a:prstGeom prst="straightConnector1">
            <a:avLst/>
          </a:prstGeom>
          <a:noFill/>
          <a:ln w="28575" cap="flat" cmpd="sng">
            <a:solidFill>
              <a:srgbClr val="00FFB2"/>
            </a:solidFill>
            <a:prstDash val="solid"/>
            <a:miter lim="800000"/>
            <a:headEnd type="none" w="sm" len="sm"/>
            <a:tailEnd type="none" w="sm" len="sm"/>
          </a:ln>
        </p:spPr>
      </p:cxnSp>
      <p:sp>
        <p:nvSpPr>
          <p:cNvPr id="9" name="Google Shape;14;p13">
            <a:extLst>
              <a:ext uri="{FF2B5EF4-FFF2-40B4-BE49-F238E27FC236}">
                <a16:creationId xmlns:a16="http://schemas.microsoft.com/office/drawing/2014/main" id="{19814982-EA64-7812-1396-5658EE00AE65}"/>
              </a:ext>
            </a:extLst>
          </p:cNvPr>
          <p:cNvSpPr txBox="1">
            <a:spLocks noGrp="1"/>
          </p:cNvSpPr>
          <p:nvPr>
            <p:ph type="sldNum" idx="4"/>
          </p:nvPr>
        </p:nvSpPr>
        <p:spPr>
          <a:xfrm>
            <a:off x="7362706" y="6385578"/>
            <a:ext cx="550663"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rgbClr val="0096C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r-FR"/>
              <a:t>‹N°›</a:t>
            </a:fld>
            <a:endParaRPr/>
          </a:p>
        </p:txBody>
      </p:sp>
      <p:pic>
        <p:nvPicPr>
          <p:cNvPr id="10" name="Google Shape;118;p1">
            <a:extLst>
              <a:ext uri="{FF2B5EF4-FFF2-40B4-BE49-F238E27FC236}">
                <a16:creationId xmlns:a16="http://schemas.microsoft.com/office/drawing/2014/main" id="{2F677E82-CE3A-3566-1A27-F2B736AB8F1A}"/>
              </a:ext>
            </a:extLst>
          </p:cNvPr>
          <p:cNvPicPr preferRelativeResize="0"/>
          <p:nvPr userDrawn="1"/>
        </p:nvPicPr>
        <p:blipFill rotWithShape="1">
          <a:blip r:embed="rId14" cstate="screen">
            <a:alphaModFix/>
            <a:extLst>
              <a:ext uri="{28A0092B-C50C-407E-A947-70E740481C1C}">
                <a14:useLocalDpi xmlns:a14="http://schemas.microsoft.com/office/drawing/2010/main"/>
              </a:ext>
            </a:extLst>
          </a:blip>
          <a:srcRect/>
          <a:stretch/>
        </p:blipFill>
        <p:spPr>
          <a:xfrm>
            <a:off x="8231647" y="6305947"/>
            <a:ext cx="708331" cy="431158"/>
          </a:xfrm>
          <a:prstGeom prst="rect">
            <a:avLst/>
          </a:prstGeom>
          <a:noFill/>
          <a:ln>
            <a:noFill/>
          </a:ln>
        </p:spPr>
      </p:pic>
    </p:spTree>
    <p:extLst>
      <p:ext uri="{BB962C8B-B14F-4D97-AF65-F5344CB8AC3E}">
        <p14:creationId xmlns:p14="http://schemas.microsoft.com/office/powerpoint/2010/main" val="3584040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1" r:id="rId3"/>
    <p:sldLayoutId id="2147483675" r:id="rId4"/>
    <p:sldLayoutId id="2147483682" r:id="rId5"/>
    <p:sldLayoutId id="2147483683" r:id="rId6"/>
    <p:sldLayoutId id="2147483676" r:id="rId7"/>
    <p:sldLayoutId id="2147483677" r:id="rId8"/>
    <p:sldLayoutId id="2147483678" r:id="rId9"/>
    <p:sldLayoutId id="2147483679" r:id="rId10"/>
    <p:sldLayoutId id="2147483680" r:id="rId11"/>
    <p:sldLayoutId id="2147483657" r:id="rId12"/>
  </p:sldLayoutIdLst>
  <p:hf hdr="0" ftr="0" dt="0"/>
  <p:txStyles>
    <p:titleStyle>
      <a:lvl1pPr algn="l" defTabSz="914400" rtl="0" eaLnBrk="1" latinLnBrk="0" hangingPunct="1">
        <a:lnSpc>
          <a:spcPct val="90000"/>
        </a:lnSpc>
        <a:spcBef>
          <a:spcPct val="0"/>
        </a:spcBef>
        <a:buNone/>
        <a:defRPr sz="4400" b="1" kern="1200">
          <a:solidFill>
            <a:srgbClr val="3A2E87"/>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auetsante@graie.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asso.graie.org/portail/wp-content/uploads/2022/09/presentation_outils_END_2022.pdf"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asso.graie.org/portail/animationregionale/gt-effluents-non-domestiques-end/"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s://www.youtube.com/watch?v=t3HW8ZSM-y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06.jpg"/><Relationship Id="rId4" Type="http://schemas.openxmlformats.org/officeDocument/2006/relationships/image" Target="../media/image105.jpg"/></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12.jpg"/></Relationships>
</file>

<file path=ppt/slides/_rels/slide5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05.jpg"/><Relationship Id="rId4" Type="http://schemas.openxmlformats.org/officeDocument/2006/relationships/image" Target="../media/image11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60.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125.jpeg"/><Relationship Id="rId4" Type="http://schemas.openxmlformats.org/officeDocument/2006/relationships/image" Target="../media/image124.jpeg"/></Relationships>
</file>

<file path=ppt/slides/_rels/slide6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128.jpeg"/><Relationship Id="rId4" Type="http://schemas.openxmlformats.org/officeDocument/2006/relationships/image" Target="../media/image127.jpeg"/></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32.jpeg"/></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13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41.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44.jpeg"/><Relationship Id="rId4" Type="http://schemas.openxmlformats.org/officeDocument/2006/relationships/image" Target="../media/image143.jpeg"/></Relationships>
</file>

<file path=ppt/slides/_rels/slide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8.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youtube.com/watch?v=S8D5U7aYUzQ&amp;t=38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3" name="Google Shape;144;g23aa8d1171c_0_0">
            <a:extLst>
              <a:ext uri="{FF2B5EF4-FFF2-40B4-BE49-F238E27FC236}">
                <a16:creationId xmlns:a16="http://schemas.microsoft.com/office/drawing/2014/main" id="{FD59D7A8-4BAB-E0AD-1FB7-AAEB83BB594F}"/>
              </a:ext>
            </a:extLst>
          </p:cNvPr>
          <p:cNvSpPr txBox="1">
            <a:spLocks noGrp="1"/>
          </p:cNvSpPr>
          <p:nvPr>
            <p:ph type="body" idx="2"/>
          </p:nvPr>
        </p:nvSpPr>
        <p:spPr>
          <a:xfrm>
            <a:off x="411480" y="1789202"/>
            <a:ext cx="8364875" cy="560806"/>
          </a:xfrm>
          <a:prstGeom prst="rect">
            <a:avLst/>
          </a:prstGeom>
          <a:noFill/>
          <a:ln>
            <a:noFill/>
          </a:ln>
        </p:spPr>
        <p:txBody>
          <a:bodyPr spcFirstLastPara="1" wrap="square" lIns="91425" tIns="45700" rIns="91425" bIns="45700" anchor="t" anchorCtr="0">
            <a:noAutofit/>
          </a:bodyPr>
          <a:lstStyle/>
          <a:p>
            <a:pPr marL="0" indent="0" algn="just">
              <a:buSzPts val="2000"/>
            </a:pPr>
            <a:r>
              <a:rPr lang="fr-FR" sz="2000" dirty="0">
                <a:solidFill>
                  <a:srgbClr val="169FDB"/>
                </a:solidFill>
              </a:rPr>
              <a:t>Contexte et objectif du document</a:t>
            </a:r>
          </a:p>
          <a:p>
            <a:pPr marL="0" lvl="0" indent="0" algn="just" rtl="0">
              <a:lnSpc>
                <a:spcPct val="100000"/>
              </a:lnSpc>
              <a:spcBef>
                <a:spcPts val="750"/>
              </a:spcBef>
              <a:spcAft>
                <a:spcPts val="0"/>
              </a:spcAft>
              <a:buNone/>
            </a:pPr>
            <a:endParaRPr sz="300" dirty="0"/>
          </a:p>
          <a:p>
            <a:pPr marL="0" lvl="0" indent="0" algn="just"/>
            <a:endParaRPr sz="1700" dirty="0">
              <a:latin typeface="Century Gothic"/>
              <a:ea typeface="Century Gothic"/>
              <a:cs typeface="Century Gothic"/>
              <a:sym typeface="Century Gothic"/>
            </a:endParaRPr>
          </a:p>
        </p:txBody>
      </p:sp>
      <p:sp>
        <p:nvSpPr>
          <p:cNvPr id="7" name="ZoneTexte 6">
            <a:extLst>
              <a:ext uri="{FF2B5EF4-FFF2-40B4-BE49-F238E27FC236}">
                <a16:creationId xmlns:a16="http://schemas.microsoft.com/office/drawing/2014/main" id="{B342D883-BC4E-6AA0-8CC3-214FD9CF03A6}"/>
              </a:ext>
            </a:extLst>
          </p:cNvPr>
          <p:cNvSpPr txBox="1"/>
          <p:nvPr/>
        </p:nvSpPr>
        <p:spPr>
          <a:xfrm>
            <a:off x="137159" y="2369624"/>
            <a:ext cx="8906257" cy="3962623"/>
          </a:xfrm>
          <a:prstGeom prst="rect">
            <a:avLst/>
          </a:prstGeom>
          <a:noFill/>
        </p:spPr>
        <p:txBody>
          <a:bodyPr wrap="square">
            <a:spAutoFit/>
          </a:bodyPr>
          <a:lstStyle/>
          <a:p>
            <a:pPr marL="0" lvl="0" indent="0" algn="just">
              <a:buSzPts val="2000"/>
            </a:pPr>
            <a:r>
              <a:rPr lang="fr-FR" sz="1200" b="0" dirty="0">
                <a:solidFill>
                  <a:schemeClr val="tx1"/>
                </a:solidFill>
                <a:latin typeface="Century Gothic" panose="020B0502020202020204" pitchFamily="34" charset="0"/>
              </a:rPr>
              <a:t>Ce support de présentation a été élaboré dans le cadre d’une action impulsée par le Groupe de Travail Effluents Non Domestiques (GT END), qui souhaite se mobiliser collectivement pour faire face à la pénurie de candidats qualifiés constatée lors de leurs campagnes de recrutement pour des postes en lien avec cette thématique. L’objectif de ce travail est d’assurer la promotion de ces métiers, aujourd’hui délaissés pour d’autres plus directement en lien avec la protection des milieux naturels. </a:t>
            </a:r>
          </a:p>
          <a:p>
            <a:pPr marL="0" lvl="0" indent="0" algn="just">
              <a:spcBef>
                <a:spcPts val="1200"/>
              </a:spcBef>
              <a:buSzPts val="2000"/>
            </a:pPr>
            <a:r>
              <a:rPr lang="fr-FR" sz="1200" b="0" dirty="0">
                <a:solidFill>
                  <a:schemeClr val="tx1"/>
                </a:solidFill>
                <a:latin typeface="Century Gothic" panose="020B0502020202020204" pitchFamily="34" charset="0"/>
              </a:rPr>
              <a:t>Ce document est mis à disposition des membres du réseau du Graie souhaitant intervenir dans des organismes dispensant des formations dans l’eau ou l’environnement. Dans un souci de suivi et d’appréciation de l’efficacité de la démarche, </a:t>
            </a:r>
            <a:r>
              <a:rPr lang="fr-FR" sz="1200" b="1" dirty="0">
                <a:solidFill>
                  <a:srgbClr val="169FDB"/>
                </a:solidFill>
                <a:latin typeface="Century Gothic" panose="020B0502020202020204" pitchFamily="34" charset="0"/>
              </a:rPr>
              <a:t>le Graie devra être informé par mail (</a:t>
            </a:r>
            <a:r>
              <a:rPr lang="fr-FR" sz="1200" b="1" dirty="0">
                <a:solidFill>
                  <a:srgbClr val="169FDB"/>
                </a:solidFill>
                <a:latin typeface="Century Gothic" panose="020B0502020202020204" pitchFamily="34" charset="0"/>
                <a:hlinkClick r:id="rId3">
                  <a:extLst>
                    <a:ext uri="{A12FA001-AC4F-418D-AE19-62706E023703}">
                      <ahyp:hlinkClr xmlns:ahyp="http://schemas.microsoft.com/office/drawing/2018/hyperlinkcolor" val="tx"/>
                    </a:ext>
                  </a:extLst>
                </a:hlinkClick>
              </a:rPr>
              <a:t>eauetsante@graie.org</a:t>
            </a:r>
            <a:r>
              <a:rPr lang="fr-FR" sz="1200" b="1" dirty="0">
                <a:solidFill>
                  <a:srgbClr val="169FDB"/>
                </a:solidFill>
                <a:latin typeface="Century Gothic" panose="020B0502020202020204" pitchFamily="34" charset="0"/>
              </a:rPr>
              <a:t>) de toute intervention réalisée</a:t>
            </a:r>
            <a:r>
              <a:rPr lang="fr-FR" sz="1200" b="0" dirty="0">
                <a:solidFill>
                  <a:schemeClr val="tx1"/>
                </a:solidFill>
                <a:latin typeface="Century Gothic" panose="020B0502020202020204" pitchFamily="34" charset="0"/>
              </a:rPr>
              <a:t>. </a:t>
            </a:r>
          </a:p>
          <a:p>
            <a:pPr marL="0" lvl="0" indent="0" algn="just">
              <a:spcBef>
                <a:spcPts val="1200"/>
              </a:spcBef>
              <a:buSzPts val="2000"/>
            </a:pPr>
            <a:r>
              <a:rPr lang="fr-FR" sz="1200" b="0" dirty="0">
                <a:solidFill>
                  <a:schemeClr val="tx1"/>
                </a:solidFill>
                <a:latin typeface="Century Gothic" panose="020B0502020202020204" pitchFamily="34" charset="0"/>
              </a:rPr>
              <a:t>Le contenu est proposé à titre indicatif et les intervenants sont libres de l’adapter aux spécificités de leur collectivité et de leur territoire. La durée de la présentation est estimée à 3h au total, découpé en 3 x 1h pour la description des missions / les deux </a:t>
            </a:r>
            <a:r>
              <a:rPr lang="fr-FR" sz="1200" b="0" dirty="0" err="1">
                <a:solidFill>
                  <a:schemeClr val="tx1"/>
                </a:solidFill>
                <a:latin typeface="Century Gothic" panose="020B0502020202020204" pitchFamily="34" charset="0"/>
              </a:rPr>
              <a:t>REXs</a:t>
            </a:r>
            <a:r>
              <a:rPr lang="fr-FR" sz="1200" b="0" dirty="0">
                <a:solidFill>
                  <a:schemeClr val="tx1"/>
                </a:solidFill>
                <a:latin typeface="Century Gothic" panose="020B0502020202020204" pitchFamily="34" charset="0"/>
              </a:rPr>
              <a:t> / le cas concret.</a:t>
            </a:r>
          </a:p>
          <a:p>
            <a:pPr marL="0" lvl="0" indent="0" algn="just">
              <a:spcBef>
                <a:spcPts val="1200"/>
              </a:spcBef>
              <a:buSzPts val="2000"/>
            </a:pPr>
            <a:r>
              <a:rPr lang="fr-FR" sz="1200" dirty="0">
                <a:solidFill>
                  <a:schemeClr val="tx1"/>
                </a:solidFill>
                <a:latin typeface="Century Gothic" panose="020B0502020202020204" pitchFamily="34" charset="0"/>
              </a:rPr>
              <a:t>Concernant le cas concret, les auteurs ont imaginé un déroulé explicité en « Notes » sous les diapos n°57, 58, 66 et 70.</a:t>
            </a:r>
          </a:p>
          <a:p>
            <a:pPr marL="0" lvl="0" indent="0" algn="just">
              <a:spcBef>
                <a:spcPts val="1200"/>
              </a:spcBef>
              <a:buSzPts val="2000"/>
            </a:pPr>
            <a:r>
              <a:rPr lang="fr-FR" sz="1200" b="0" dirty="0">
                <a:solidFill>
                  <a:schemeClr val="tx1"/>
                </a:solidFill>
                <a:latin typeface="Century Gothic" panose="020B0502020202020204" pitchFamily="34" charset="0"/>
              </a:rPr>
              <a:t>Ont également été mis en place :</a:t>
            </a:r>
          </a:p>
          <a:p>
            <a:pPr marL="0" lvl="0" indent="0" algn="just">
              <a:spcBef>
                <a:spcPts val="300"/>
              </a:spcBef>
              <a:buSzPts val="2000"/>
            </a:pPr>
            <a:r>
              <a:rPr lang="fr-FR" sz="1200" b="0" dirty="0">
                <a:solidFill>
                  <a:schemeClr val="tx1"/>
                </a:solidFill>
                <a:latin typeface="Century Gothic" panose="020B0502020202020204" pitchFamily="34" charset="0"/>
              </a:rPr>
              <a:t>- Une plaquette de présentation,</a:t>
            </a:r>
          </a:p>
          <a:p>
            <a:pPr marL="0" lvl="0" indent="0" algn="just">
              <a:spcBef>
                <a:spcPts val="300"/>
              </a:spcBef>
              <a:buSzPts val="2000"/>
            </a:pPr>
            <a:r>
              <a:rPr lang="fr-FR" sz="1200" b="0" dirty="0">
                <a:solidFill>
                  <a:schemeClr val="tx1"/>
                </a:solidFill>
                <a:latin typeface="Century Gothic" panose="020B0502020202020204" pitchFamily="34" charset="0"/>
              </a:rPr>
              <a:t>- Un sondage à destination des membres du GT afin d’identifier des volontaires susceptibles de promouvoir cette démarche auprès des organismes de formation,</a:t>
            </a:r>
          </a:p>
          <a:p>
            <a:pPr marL="0" lvl="0" indent="0" algn="just">
              <a:spcBef>
                <a:spcPts val="300"/>
              </a:spcBef>
              <a:buSzPts val="2000"/>
            </a:pPr>
            <a:r>
              <a:rPr lang="fr-FR" sz="1200" b="0" dirty="0">
                <a:solidFill>
                  <a:schemeClr val="tx1"/>
                </a:solidFill>
                <a:latin typeface="Century Gothic" panose="020B0502020202020204" pitchFamily="34" charset="0"/>
              </a:rPr>
              <a:t>- Une fiche métier, support d’aide à la rédaction des annonces de recrutement des collectivités.</a:t>
            </a:r>
          </a:p>
        </p:txBody>
      </p:sp>
      <p:sp>
        <p:nvSpPr>
          <p:cNvPr id="4" name="ZoneTexte 3">
            <a:extLst>
              <a:ext uri="{FF2B5EF4-FFF2-40B4-BE49-F238E27FC236}">
                <a16:creationId xmlns:a16="http://schemas.microsoft.com/office/drawing/2014/main" id="{B647F980-F354-2F91-1999-A256E491ECA8}"/>
              </a:ext>
            </a:extLst>
          </p:cNvPr>
          <p:cNvSpPr txBox="1"/>
          <p:nvPr/>
        </p:nvSpPr>
        <p:spPr>
          <a:xfrm>
            <a:off x="3959352" y="371864"/>
            <a:ext cx="4572000" cy="523220"/>
          </a:xfrm>
          <a:prstGeom prst="rect">
            <a:avLst/>
          </a:prstGeom>
          <a:noFill/>
        </p:spPr>
        <p:txBody>
          <a:bodyPr wrap="square">
            <a:spAutoFit/>
          </a:bodyPr>
          <a:lstStyle/>
          <a:p>
            <a:pPr marL="0" lvl="0" indent="0" algn="just">
              <a:spcBef>
                <a:spcPts val="1800"/>
              </a:spcBef>
            </a:pPr>
            <a:r>
              <a:rPr lang="fr-FR" sz="1400" b="0" dirty="0">
                <a:solidFill>
                  <a:srgbClr val="FF0000"/>
                </a:solidFill>
                <a:latin typeface="Century Gothic" panose="020B0502020202020204" pitchFamily="34" charset="0"/>
              </a:rPr>
              <a:t>Diapo n’étant pas destinée à être présentée par les intervenants (A masquer).</a:t>
            </a:r>
            <a:endParaRPr lang="fr-FR" sz="1400" b="0" dirty="0">
              <a:solidFill>
                <a:srgbClr val="FF0000"/>
              </a:solidFill>
              <a:latin typeface="Century Gothic" panose="020B0502020202020204" pitchFamily="34" charset="0"/>
              <a:sym typeface="Century Gothic"/>
            </a:endParaRPr>
          </a:p>
        </p:txBody>
      </p:sp>
      <p:sp>
        <p:nvSpPr>
          <p:cNvPr id="2" name="ZoneTexte 1">
            <a:extLst>
              <a:ext uri="{FF2B5EF4-FFF2-40B4-BE49-F238E27FC236}">
                <a16:creationId xmlns:a16="http://schemas.microsoft.com/office/drawing/2014/main" id="{3DEB8E63-476C-355F-CF22-BB064EE775F7}"/>
              </a:ext>
            </a:extLst>
          </p:cNvPr>
          <p:cNvSpPr txBox="1"/>
          <p:nvPr/>
        </p:nvSpPr>
        <p:spPr>
          <a:xfrm>
            <a:off x="411480" y="1367012"/>
            <a:ext cx="2492441" cy="553998"/>
          </a:xfrm>
          <a:prstGeom prst="rect">
            <a:avLst/>
          </a:prstGeom>
          <a:noFill/>
        </p:spPr>
        <p:txBody>
          <a:bodyPr wrap="square" rtlCol="0">
            <a:spAutoFit/>
          </a:bodyPr>
          <a:lstStyle/>
          <a:p>
            <a:r>
              <a:rPr lang="fr-FR" sz="3000" b="1" kern="1200" dirty="0">
                <a:solidFill>
                  <a:srgbClr val="31327C"/>
                </a:solidFill>
                <a:latin typeface="Century Gothic"/>
                <a:sym typeface="Century Gothic"/>
              </a:rPr>
              <a:t>PRÉALABLE</a:t>
            </a:r>
            <a:endParaRPr lang="fr-FR" sz="3000" b="1" dirty="0">
              <a:latin typeface="Century Gothic" panose="020B0502020202020204" pitchFamily="34" charset="0"/>
            </a:endParaRPr>
          </a:p>
        </p:txBody>
      </p:sp>
    </p:spTree>
    <p:extLst>
      <p:ext uri="{BB962C8B-B14F-4D97-AF65-F5344CB8AC3E}">
        <p14:creationId xmlns:p14="http://schemas.microsoft.com/office/powerpoint/2010/main" val="3928375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e2afb7e8d7_1_1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10</a:t>
            </a:fld>
            <a:endParaRPr/>
          </a:p>
        </p:txBody>
      </p:sp>
      <p:sp>
        <p:nvSpPr>
          <p:cNvPr id="169" name="Google Shape;169;g1e2afb7e8d7_1_19"/>
          <p:cNvSpPr txBox="1">
            <a:spLocks noGrp="1"/>
          </p:cNvSpPr>
          <p:nvPr>
            <p:ph type="body" idx="1"/>
          </p:nvPr>
        </p:nvSpPr>
        <p:spPr>
          <a:xfrm>
            <a:off x="997569" y="-1"/>
            <a:ext cx="7639535" cy="112824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POURQUOI FAUT-IL EXERCER UN CONTRÔLE ?</a:t>
            </a:r>
            <a:endParaRPr dirty="0"/>
          </a:p>
        </p:txBody>
      </p:sp>
      <p:sp>
        <p:nvSpPr>
          <p:cNvPr id="170" name="Google Shape;170;g1e2afb7e8d7_1_19"/>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FR" sz="2000" dirty="0">
                <a:solidFill>
                  <a:srgbClr val="169FDB"/>
                </a:solidFill>
                <a:latin typeface="Century Gothic"/>
                <a:ea typeface="Century Gothic"/>
                <a:cs typeface="Century Gothic"/>
                <a:sym typeface="Century Gothic"/>
              </a:rPr>
              <a:t>Les </a:t>
            </a:r>
            <a:r>
              <a:rPr lang="fr-FR" sz="2000" dirty="0">
                <a:solidFill>
                  <a:srgbClr val="169FDB"/>
                </a:solidFill>
              </a:rPr>
              <a:t>problématiques engendrées par les rejets de ces activités non domestiques</a:t>
            </a:r>
            <a:endParaRPr sz="2000" dirty="0">
              <a:solidFill>
                <a:srgbClr val="169FDB"/>
              </a:solidFill>
              <a:latin typeface="Century Gothic"/>
              <a:ea typeface="Century Gothic"/>
              <a:cs typeface="Century Gothic"/>
              <a:sym typeface="Century Gothic"/>
            </a:endParaRPr>
          </a:p>
        </p:txBody>
      </p:sp>
      <p:sp>
        <p:nvSpPr>
          <p:cNvPr id="172" name="Google Shape;172;g1e2afb7e8d7_1_19"/>
          <p:cNvSpPr txBox="1">
            <a:spLocks noGrp="1"/>
          </p:cNvSpPr>
          <p:nvPr>
            <p:ph type="body" idx="4294967295"/>
          </p:nvPr>
        </p:nvSpPr>
        <p:spPr>
          <a:xfrm>
            <a:off x="0" y="2006571"/>
            <a:ext cx="4219575" cy="121602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750"/>
              </a:spcBef>
              <a:spcAft>
                <a:spcPts val="0"/>
              </a:spcAft>
              <a:buNone/>
            </a:pPr>
            <a:endParaRPr sz="300" dirty="0"/>
          </a:p>
          <a:p>
            <a:pPr marL="120650" lvl="0" indent="0" algn="just" rtl="0">
              <a:lnSpc>
                <a:spcPct val="100000"/>
              </a:lnSpc>
              <a:spcBef>
                <a:spcPts val="750"/>
              </a:spcBef>
              <a:spcAft>
                <a:spcPts val="0"/>
              </a:spcAft>
              <a:buSzPts val="1700"/>
              <a:buNone/>
            </a:pPr>
            <a:r>
              <a:rPr lang="fr-FR" sz="1700" b="1" dirty="0">
                <a:solidFill>
                  <a:srgbClr val="31327C"/>
                </a:solidFill>
                <a:latin typeface="Century Gothic"/>
                <a:sym typeface="Arial"/>
              </a:rPr>
              <a:t>Dans les réseaux </a:t>
            </a:r>
            <a:r>
              <a:rPr lang="fr-FR" sz="1700" b="1" dirty="0">
                <a:solidFill>
                  <a:srgbClr val="31327C"/>
                </a:solidFill>
                <a:latin typeface="Century Gothic"/>
              </a:rPr>
              <a:t>: </a:t>
            </a:r>
            <a:r>
              <a:rPr lang="fr-FR" sz="1500" b="0" dirty="0">
                <a:solidFill>
                  <a:schemeClr val="dk1"/>
                </a:solidFill>
              </a:rPr>
              <a:t>obturation par des dépôts graisseux, détérioration par des effluents toxiques…</a:t>
            </a:r>
            <a:endParaRPr b="0" dirty="0">
              <a:solidFill>
                <a:schemeClr val="dk1"/>
              </a:solidFill>
            </a:endParaRPr>
          </a:p>
          <a:p>
            <a:pPr marL="0" lvl="0" indent="0" algn="just" rtl="0">
              <a:lnSpc>
                <a:spcPct val="100000"/>
              </a:lnSpc>
              <a:spcBef>
                <a:spcPts val="1000"/>
              </a:spcBef>
              <a:spcAft>
                <a:spcPts val="0"/>
              </a:spcAft>
              <a:buNone/>
            </a:pPr>
            <a:endParaRPr sz="1700" dirty="0">
              <a:latin typeface="Century Gothic"/>
              <a:ea typeface="Century Gothic"/>
              <a:cs typeface="Century Gothic"/>
              <a:sym typeface="Century Gothic"/>
            </a:endParaRPr>
          </a:p>
        </p:txBody>
      </p:sp>
      <p:sp>
        <p:nvSpPr>
          <p:cNvPr id="173" name="Google Shape;173;g1e2afb7e8d7_1_19"/>
          <p:cNvSpPr txBox="1"/>
          <p:nvPr/>
        </p:nvSpPr>
        <p:spPr>
          <a:xfrm>
            <a:off x="4438659" y="3843853"/>
            <a:ext cx="4808858" cy="1241335"/>
          </a:xfrm>
          <a:prstGeom prst="rect">
            <a:avLst/>
          </a:prstGeom>
          <a:noFill/>
          <a:ln>
            <a:noFill/>
          </a:ln>
        </p:spPr>
        <p:txBody>
          <a:bodyPr spcFirstLastPara="1" wrap="square" lIns="91425" tIns="91425" rIns="91425" bIns="91425" anchor="t" anchorCtr="0">
            <a:spAutoFit/>
          </a:bodyPr>
          <a:lstStyle/>
          <a:p>
            <a:pPr marL="120650" lvl="0" algn="l" rtl="0">
              <a:spcBef>
                <a:spcPts val="750"/>
              </a:spcBef>
              <a:spcAft>
                <a:spcPts val="0"/>
              </a:spcAft>
              <a:buClr>
                <a:srgbClr val="31327C"/>
              </a:buClr>
              <a:buSzPts val="1700"/>
            </a:pPr>
            <a:r>
              <a:rPr lang="fr-FR" sz="1700" b="1" dirty="0">
                <a:solidFill>
                  <a:srgbClr val="31327C"/>
                </a:solidFill>
                <a:latin typeface="Century Gothic"/>
                <a:ea typeface="Century Gothic"/>
                <a:cs typeface="Century Gothic"/>
                <a:sym typeface="Century Gothic"/>
              </a:rPr>
              <a:t>Au niveau des stations d’épuration : </a:t>
            </a:r>
            <a:r>
              <a:rPr lang="fr-FR" sz="1500" dirty="0">
                <a:solidFill>
                  <a:schemeClr val="dk1"/>
                </a:solidFill>
                <a:latin typeface="Century Gothic"/>
                <a:ea typeface="Century Gothic"/>
                <a:cs typeface="Century Gothic"/>
                <a:sym typeface="Century Gothic"/>
              </a:rPr>
              <a:t>dégradation des ouvrages, dysfonctionnement des équipements, non-conformité des rejets et de la qualité des boues…</a:t>
            </a:r>
            <a:endParaRPr dirty="0"/>
          </a:p>
        </p:txBody>
      </p:sp>
      <p:sp>
        <p:nvSpPr>
          <p:cNvPr id="177" name="Google Shape;177;g1e2afb7e8d7_1_19"/>
          <p:cNvSpPr txBox="1"/>
          <p:nvPr/>
        </p:nvSpPr>
        <p:spPr>
          <a:xfrm>
            <a:off x="4435694" y="5388538"/>
            <a:ext cx="4305224" cy="810448"/>
          </a:xfrm>
          <a:prstGeom prst="rect">
            <a:avLst/>
          </a:prstGeom>
          <a:noFill/>
          <a:ln>
            <a:noFill/>
          </a:ln>
        </p:spPr>
        <p:txBody>
          <a:bodyPr spcFirstLastPara="1" wrap="square" lIns="91425" tIns="91425" rIns="91425" bIns="91425" anchor="t" anchorCtr="0">
            <a:spAutoFit/>
          </a:bodyPr>
          <a:lstStyle/>
          <a:p>
            <a:pPr marL="120650" lvl="0" algn="l" rtl="0">
              <a:spcBef>
                <a:spcPts val="750"/>
              </a:spcBef>
              <a:spcAft>
                <a:spcPts val="0"/>
              </a:spcAft>
              <a:buClr>
                <a:srgbClr val="31327C"/>
              </a:buClr>
              <a:buSzPts val="1700"/>
            </a:pPr>
            <a:r>
              <a:rPr lang="fr-FR" sz="1700" b="1" dirty="0">
                <a:solidFill>
                  <a:srgbClr val="31327C"/>
                </a:solidFill>
                <a:latin typeface="Century Gothic"/>
                <a:ea typeface="Century Gothic"/>
                <a:cs typeface="Century Gothic"/>
                <a:sym typeface="Century Gothic"/>
              </a:rPr>
              <a:t>Risques pour les agents exploitants : </a:t>
            </a:r>
            <a:r>
              <a:rPr lang="fr-FR" sz="1500" dirty="0">
                <a:solidFill>
                  <a:schemeClr val="dk1"/>
                </a:solidFill>
                <a:latin typeface="Century Gothic"/>
                <a:ea typeface="Century Gothic"/>
                <a:cs typeface="Century Gothic"/>
                <a:sym typeface="Century Gothic"/>
              </a:rPr>
              <a:t>toxicité, H2S…</a:t>
            </a:r>
            <a:endParaRPr sz="1700" b="1" dirty="0">
              <a:solidFill>
                <a:srgbClr val="31327C"/>
              </a:solidFill>
              <a:latin typeface="Century Gothic"/>
              <a:ea typeface="Century Gothic"/>
              <a:cs typeface="Century Gothic"/>
              <a:sym typeface="Century Gothic"/>
            </a:endParaRPr>
          </a:p>
        </p:txBody>
      </p:sp>
      <p:pic>
        <p:nvPicPr>
          <p:cNvPr id="4" name="Image 3" descr="Une image contenant eau, plein air, sol, sale&#10;&#10;Description générée automatiquement">
            <a:extLst>
              <a:ext uri="{FF2B5EF4-FFF2-40B4-BE49-F238E27FC236}">
                <a16:creationId xmlns:a16="http://schemas.microsoft.com/office/drawing/2014/main" id="{36F539D2-AC2A-DAE9-0331-92B1698FA39D}"/>
              </a:ext>
            </a:extLst>
          </p:cNvPr>
          <p:cNvPicPr>
            <a:picLocks noChangeAspect="1"/>
          </p:cNvPicPr>
          <p:nvPr/>
        </p:nvPicPr>
        <p:blipFill>
          <a:blip r:embed="rId3"/>
          <a:stretch>
            <a:fillRect/>
          </a:stretch>
        </p:blipFill>
        <p:spPr>
          <a:xfrm>
            <a:off x="340760" y="3664038"/>
            <a:ext cx="2160001" cy="2880000"/>
          </a:xfrm>
          <a:prstGeom prst="rect">
            <a:avLst/>
          </a:prstGeom>
          <a:ln>
            <a:solidFill>
              <a:srgbClr val="02FFB2"/>
            </a:solidFill>
          </a:ln>
        </p:spPr>
      </p:pic>
      <p:grpSp>
        <p:nvGrpSpPr>
          <p:cNvPr id="3" name="Groupe 2">
            <a:extLst>
              <a:ext uri="{FF2B5EF4-FFF2-40B4-BE49-F238E27FC236}">
                <a16:creationId xmlns:a16="http://schemas.microsoft.com/office/drawing/2014/main" id="{54789106-03D9-2F89-1770-F4999C9D42B4}"/>
              </a:ext>
            </a:extLst>
          </p:cNvPr>
          <p:cNvGrpSpPr/>
          <p:nvPr/>
        </p:nvGrpSpPr>
        <p:grpSpPr>
          <a:xfrm>
            <a:off x="2561807" y="5140038"/>
            <a:ext cx="2010193" cy="1425700"/>
            <a:chOff x="2561807" y="5140038"/>
            <a:chExt cx="2010193" cy="1425700"/>
          </a:xfrm>
        </p:grpSpPr>
        <p:pic>
          <p:nvPicPr>
            <p:cNvPr id="176" name="Google Shape;176;g1e2afb7e8d7_1_19"/>
            <p:cNvPicPr preferRelativeResize="0">
              <a:picLocks noChangeAspect="1"/>
            </p:cNvPicPr>
            <p:nvPr/>
          </p:nvPicPr>
          <p:blipFill rotWithShape="1">
            <a:blip r:embed="rId4">
              <a:alphaModFix/>
            </a:blip>
            <a:srcRect/>
            <a:stretch/>
          </p:blipFill>
          <p:spPr>
            <a:xfrm>
              <a:off x="2561807" y="5140038"/>
              <a:ext cx="1873887" cy="1404000"/>
            </a:xfrm>
            <a:prstGeom prst="rect">
              <a:avLst/>
            </a:prstGeom>
            <a:noFill/>
            <a:ln w="9525" cap="flat" cmpd="sng">
              <a:solidFill>
                <a:srgbClr val="02FFB3"/>
              </a:solidFill>
              <a:prstDash val="solid"/>
              <a:round/>
              <a:headEnd type="none" w="sm" len="sm"/>
              <a:tailEnd type="none" w="sm" len="sm"/>
            </a:ln>
          </p:spPr>
        </p:pic>
        <p:sp>
          <p:nvSpPr>
            <p:cNvPr id="2" name="ZoneTexte 1">
              <a:extLst>
                <a:ext uri="{FF2B5EF4-FFF2-40B4-BE49-F238E27FC236}">
                  <a16:creationId xmlns:a16="http://schemas.microsoft.com/office/drawing/2014/main" id="{913262B9-C559-D8B1-5F29-3ECB8675BAF3}"/>
                </a:ext>
              </a:extLst>
            </p:cNvPr>
            <p:cNvSpPr txBox="1"/>
            <p:nvPr/>
          </p:nvSpPr>
          <p:spPr>
            <a:xfrm>
              <a:off x="3329108" y="6381072"/>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5" name="ZoneTexte 4">
            <a:extLst>
              <a:ext uri="{FF2B5EF4-FFF2-40B4-BE49-F238E27FC236}">
                <a16:creationId xmlns:a16="http://schemas.microsoft.com/office/drawing/2014/main" id="{A59E68C8-6100-5584-573B-C11488E58509}"/>
              </a:ext>
            </a:extLst>
          </p:cNvPr>
          <p:cNvSpPr txBox="1"/>
          <p:nvPr/>
        </p:nvSpPr>
        <p:spPr>
          <a:xfrm>
            <a:off x="1315950" y="6372384"/>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CC du Pays de l’Arbresle</a:t>
            </a:r>
            <a:endParaRPr lang="fr-FR" sz="600" dirty="0">
              <a:solidFill>
                <a:schemeClr val="bg1"/>
              </a:solidFill>
            </a:endParaRPr>
          </a:p>
        </p:txBody>
      </p:sp>
      <p:grpSp>
        <p:nvGrpSpPr>
          <p:cNvPr id="10" name="Groupe 9">
            <a:extLst>
              <a:ext uri="{FF2B5EF4-FFF2-40B4-BE49-F238E27FC236}">
                <a16:creationId xmlns:a16="http://schemas.microsoft.com/office/drawing/2014/main" id="{775426DE-3997-488F-6C2F-10B0C95AFBCE}"/>
              </a:ext>
            </a:extLst>
          </p:cNvPr>
          <p:cNvGrpSpPr/>
          <p:nvPr/>
        </p:nvGrpSpPr>
        <p:grpSpPr>
          <a:xfrm>
            <a:off x="2561807" y="3664038"/>
            <a:ext cx="2010193" cy="1416658"/>
            <a:chOff x="2561807" y="3664038"/>
            <a:chExt cx="2010193" cy="1416658"/>
          </a:xfrm>
        </p:grpSpPr>
        <p:pic>
          <p:nvPicPr>
            <p:cNvPr id="175" name="Google Shape;175;g1e2afb7e8d7_1_19"/>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t="1822" b="-1"/>
            <a:stretch/>
          </p:blipFill>
          <p:spPr>
            <a:xfrm>
              <a:off x="2561807" y="3664038"/>
              <a:ext cx="1873887" cy="1404000"/>
            </a:xfrm>
            <a:prstGeom prst="rect">
              <a:avLst/>
            </a:prstGeom>
            <a:noFill/>
            <a:ln w="9525" cap="flat" cmpd="sng">
              <a:solidFill>
                <a:srgbClr val="02FFB3"/>
              </a:solidFill>
              <a:prstDash val="solid"/>
              <a:round/>
              <a:headEnd type="none" w="sm" len="sm"/>
              <a:tailEnd type="none" w="sm" len="sm"/>
            </a:ln>
          </p:spPr>
        </p:pic>
        <p:sp>
          <p:nvSpPr>
            <p:cNvPr id="8" name="ZoneTexte 7">
              <a:extLst>
                <a:ext uri="{FF2B5EF4-FFF2-40B4-BE49-F238E27FC236}">
                  <a16:creationId xmlns:a16="http://schemas.microsoft.com/office/drawing/2014/main" id="{EC1B0764-2AD6-7D3C-3AD6-268DB762E2C1}"/>
                </a:ext>
              </a:extLst>
            </p:cNvPr>
            <p:cNvSpPr txBox="1"/>
            <p:nvPr/>
          </p:nvSpPr>
          <p:spPr>
            <a:xfrm>
              <a:off x="3329108" y="4896030"/>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11" name="Groupe 10">
            <a:extLst>
              <a:ext uri="{FF2B5EF4-FFF2-40B4-BE49-F238E27FC236}">
                <a16:creationId xmlns:a16="http://schemas.microsoft.com/office/drawing/2014/main" id="{6D6DD5DA-1A93-C771-3281-235E6E36E330}"/>
              </a:ext>
            </a:extLst>
          </p:cNvPr>
          <p:cNvGrpSpPr/>
          <p:nvPr/>
        </p:nvGrpSpPr>
        <p:grpSpPr>
          <a:xfrm>
            <a:off x="6771977" y="1947503"/>
            <a:ext cx="2347896" cy="1656000"/>
            <a:chOff x="6771977" y="2325186"/>
            <a:chExt cx="2347896" cy="1656000"/>
          </a:xfrm>
        </p:grpSpPr>
        <p:pic>
          <p:nvPicPr>
            <p:cNvPr id="171" name="Google Shape;171;g1e2afb7e8d7_1_19" descr="L:\RIVIERE\VOLET INDUSTRIEL\DONNEES ENTREPRISES\INFORMATIONS ENTREPRISES\BV ondaine\RLM\1707_SOBECA\photo rejet bitume.JPG"/>
            <p:cNvPicPr preferRelativeResize="0">
              <a:picLocks noChangeAspect="1"/>
            </p:cNvPicPr>
            <p:nvPr/>
          </p:nvPicPr>
          <p:blipFill rotWithShape="1">
            <a:blip r:embed="rId6">
              <a:alphaModFix/>
            </a:blip>
            <a:srcRect/>
            <a:stretch/>
          </p:blipFill>
          <p:spPr>
            <a:xfrm>
              <a:off x="6771977" y="2325186"/>
              <a:ext cx="2210008" cy="1656000"/>
            </a:xfrm>
            <a:prstGeom prst="rect">
              <a:avLst/>
            </a:prstGeom>
            <a:noFill/>
            <a:ln w="9525" cap="flat" cmpd="sng">
              <a:solidFill>
                <a:srgbClr val="00FFB2"/>
              </a:solidFill>
              <a:prstDash val="solid"/>
              <a:round/>
              <a:headEnd type="none" w="sm" len="sm"/>
              <a:tailEnd type="none" w="sm" len="sm"/>
            </a:ln>
          </p:spPr>
        </p:pic>
        <p:sp>
          <p:nvSpPr>
            <p:cNvPr id="9" name="ZoneTexte 8">
              <a:extLst>
                <a:ext uri="{FF2B5EF4-FFF2-40B4-BE49-F238E27FC236}">
                  <a16:creationId xmlns:a16="http://schemas.microsoft.com/office/drawing/2014/main" id="{63D8F706-818F-C1FC-800F-EF0FFAD4CF3B}"/>
                </a:ext>
              </a:extLst>
            </p:cNvPr>
            <p:cNvSpPr txBox="1"/>
            <p:nvPr/>
          </p:nvSpPr>
          <p:spPr>
            <a:xfrm>
              <a:off x="7876981" y="3793897"/>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13" name="Groupe 12">
            <a:extLst>
              <a:ext uri="{FF2B5EF4-FFF2-40B4-BE49-F238E27FC236}">
                <a16:creationId xmlns:a16="http://schemas.microsoft.com/office/drawing/2014/main" id="{778E7512-62D3-3FB0-E6A2-F5929AAE3A74}"/>
              </a:ext>
            </a:extLst>
          </p:cNvPr>
          <p:cNvGrpSpPr/>
          <p:nvPr/>
        </p:nvGrpSpPr>
        <p:grpSpPr>
          <a:xfrm>
            <a:off x="4500504" y="1947503"/>
            <a:ext cx="2342584" cy="1656000"/>
            <a:chOff x="4500504" y="2325186"/>
            <a:chExt cx="2342584" cy="1656000"/>
          </a:xfrm>
        </p:grpSpPr>
        <p:pic>
          <p:nvPicPr>
            <p:cNvPr id="174" name="Google Shape;174;g1e2afb7e8d7_1_19" descr="L:\EAU-ASST-VOIRIE\PCOR\PCOR - Bords de Loire - renouvellement - 2014\PCOR - Bords de Loire\Photos réseau St Paul.JPG"/>
            <p:cNvPicPr preferRelativeResize="0">
              <a:picLocks noChangeAspect="1"/>
            </p:cNvPicPr>
            <p:nvPr/>
          </p:nvPicPr>
          <p:blipFill rotWithShape="1">
            <a:blip r:embed="rId7">
              <a:alphaModFix/>
            </a:blip>
            <a:srcRect/>
            <a:stretch/>
          </p:blipFill>
          <p:spPr>
            <a:xfrm>
              <a:off x="4500504" y="2325186"/>
              <a:ext cx="2208038" cy="1656000"/>
            </a:xfrm>
            <a:prstGeom prst="rect">
              <a:avLst/>
            </a:prstGeom>
            <a:noFill/>
            <a:ln w="9525" cap="flat" cmpd="sng">
              <a:solidFill>
                <a:srgbClr val="02FFB3"/>
              </a:solidFill>
              <a:prstDash val="solid"/>
              <a:round/>
              <a:headEnd type="none" w="sm" len="sm"/>
              <a:tailEnd type="none" w="sm" len="sm"/>
            </a:ln>
          </p:spPr>
        </p:pic>
        <p:sp>
          <p:nvSpPr>
            <p:cNvPr id="12" name="ZoneTexte 11">
              <a:extLst>
                <a:ext uri="{FF2B5EF4-FFF2-40B4-BE49-F238E27FC236}">
                  <a16:creationId xmlns:a16="http://schemas.microsoft.com/office/drawing/2014/main" id="{934AB54C-9091-3A6C-F048-8E59FCE67366}"/>
                </a:ext>
              </a:extLst>
            </p:cNvPr>
            <p:cNvSpPr txBox="1"/>
            <p:nvPr/>
          </p:nvSpPr>
          <p:spPr>
            <a:xfrm>
              <a:off x="5600196" y="3793897"/>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3"/>
                                        </p:tgtEl>
                                        <p:attrNameLst>
                                          <p:attrName>style.visibility</p:attrName>
                                        </p:attrNameLst>
                                      </p:cBhvr>
                                      <p:to>
                                        <p:strVal val="visible"/>
                                      </p:to>
                                    </p:set>
                                    <p:animEffect transition="in" filter="fade">
                                      <p:cBhvr>
                                        <p:cTn id="24" dur="500"/>
                                        <p:tgtEl>
                                          <p:spTgt spid="17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7"/>
                                        </p:tgtEl>
                                        <p:attrNameLst>
                                          <p:attrName>style.visibility</p:attrName>
                                        </p:attrNameLst>
                                      </p:cBhvr>
                                      <p:to>
                                        <p:strVal val="visible"/>
                                      </p:to>
                                    </p:set>
                                    <p:animEffect transition="in" filter="fade">
                                      <p:cBhvr>
                                        <p:cTn id="29"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build="p"/>
      <p:bldP spid="173" grpId="0"/>
      <p:bldP spid="1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e2afb7e8d7_1_65"/>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11</a:t>
            </a:fld>
            <a:endParaRPr/>
          </a:p>
        </p:txBody>
      </p:sp>
      <p:sp>
        <p:nvSpPr>
          <p:cNvPr id="6" name="Google Shape;169;g1e2afb7e8d7_1_19">
            <a:extLst>
              <a:ext uri="{FF2B5EF4-FFF2-40B4-BE49-F238E27FC236}">
                <a16:creationId xmlns:a16="http://schemas.microsoft.com/office/drawing/2014/main" id="{A3104C15-D7C4-34B3-F85E-51750DBFA7CC}"/>
              </a:ext>
            </a:extLst>
          </p:cNvPr>
          <p:cNvSpPr txBox="1">
            <a:spLocks noGrp="1"/>
          </p:cNvSpPr>
          <p:nvPr>
            <p:ph type="body" idx="1"/>
          </p:nvPr>
        </p:nvSpPr>
        <p:spPr>
          <a:xfrm>
            <a:off x="997570" y="-1"/>
            <a:ext cx="7470570" cy="112824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POURQUOI FAUT-IL EXERCER UN CONTRÔLE ?</a:t>
            </a:r>
            <a:endParaRPr dirty="0"/>
          </a:p>
        </p:txBody>
      </p:sp>
      <p:sp>
        <p:nvSpPr>
          <p:cNvPr id="185" name="Google Shape;185;g1e2afb7e8d7_1_65"/>
          <p:cNvSpPr txBox="1">
            <a:spLocks noGrp="1"/>
          </p:cNvSpPr>
          <p:nvPr>
            <p:ph type="body" idx="2"/>
          </p:nvPr>
        </p:nvSpPr>
        <p:spPr>
          <a:xfrm>
            <a:off x="265123" y="1813702"/>
            <a:ext cx="6881112" cy="4469332"/>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750"/>
              </a:spcBef>
              <a:spcAft>
                <a:spcPts val="0"/>
              </a:spcAft>
              <a:buNone/>
            </a:pPr>
            <a:endParaRPr sz="300" dirty="0"/>
          </a:p>
          <a:p>
            <a:pPr marL="120650" lvl="0" indent="0" rtl="0">
              <a:lnSpc>
                <a:spcPct val="100000"/>
              </a:lnSpc>
              <a:spcBef>
                <a:spcPts val="750"/>
              </a:spcBef>
              <a:spcAft>
                <a:spcPts val="0"/>
              </a:spcAft>
              <a:buSzPts val="1700"/>
            </a:pPr>
            <a:r>
              <a:rPr lang="fr-FR" dirty="0"/>
              <a:t>Dans les cours d’eau  : </a:t>
            </a:r>
            <a:r>
              <a:rPr lang="fr-FR" sz="1500" b="0" dirty="0">
                <a:solidFill>
                  <a:schemeClr val="dk1"/>
                </a:solidFill>
              </a:rPr>
              <a:t>eutrophisation, pollution du milieu, mortalité piscicole, perte de biodiversité </a:t>
            </a:r>
            <a:endParaRPr sz="1500" b="0" dirty="0">
              <a:solidFill>
                <a:schemeClr val="dk1"/>
              </a:solidFill>
            </a:endParaRPr>
          </a:p>
          <a:p>
            <a:pPr marL="457200" lvl="0" indent="0" rtl="0">
              <a:lnSpc>
                <a:spcPct val="100000"/>
              </a:lnSpc>
              <a:spcBef>
                <a:spcPts val="750"/>
              </a:spcBef>
              <a:spcAft>
                <a:spcPts val="0"/>
              </a:spcAft>
              <a:buNone/>
            </a:pPr>
            <a:endParaRPr b="0" dirty="0">
              <a:solidFill>
                <a:schemeClr val="dk1"/>
              </a:solidFill>
            </a:endParaRPr>
          </a:p>
          <a:p>
            <a:pPr marL="0" lvl="0" indent="0" rtl="0">
              <a:lnSpc>
                <a:spcPct val="100000"/>
              </a:lnSpc>
              <a:spcBef>
                <a:spcPts val="1000"/>
              </a:spcBef>
              <a:spcAft>
                <a:spcPts val="0"/>
              </a:spcAft>
              <a:buNone/>
            </a:pPr>
            <a:endParaRPr sz="1700" dirty="0">
              <a:latin typeface="Century Gothic"/>
              <a:ea typeface="Century Gothic"/>
              <a:cs typeface="Century Gothic"/>
              <a:sym typeface="Century Gothic"/>
            </a:endParaRPr>
          </a:p>
        </p:txBody>
      </p:sp>
      <p:pic>
        <p:nvPicPr>
          <p:cNvPr id="187" name="Google Shape;187;g1e2afb7e8d7_1_6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17975" y="4126958"/>
            <a:ext cx="3186429" cy="2389803"/>
          </a:xfrm>
          <a:prstGeom prst="rect">
            <a:avLst/>
          </a:prstGeom>
          <a:noFill/>
          <a:ln w="9525" cap="flat" cmpd="sng">
            <a:solidFill>
              <a:srgbClr val="02FFB3"/>
            </a:solidFill>
            <a:prstDash val="solid"/>
            <a:round/>
            <a:headEnd type="none" w="sm" len="sm"/>
            <a:tailEnd type="none" w="sm" len="sm"/>
          </a:ln>
        </p:spPr>
      </p:pic>
      <p:pic>
        <p:nvPicPr>
          <p:cNvPr id="189" name="Google Shape;189;g1e2afb7e8d7_1_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17976" y="2906859"/>
            <a:ext cx="2976324" cy="1166740"/>
          </a:xfrm>
          <a:prstGeom prst="rect">
            <a:avLst/>
          </a:prstGeom>
          <a:noFill/>
          <a:ln w="9525" cap="flat" cmpd="sng">
            <a:solidFill>
              <a:srgbClr val="02FFB3"/>
            </a:solidFill>
            <a:prstDash val="solid"/>
            <a:round/>
            <a:headEnd type="none" w="sm" len="sm"/>
            <a:tailEnd type="none" w="sm" len="sm"/>
          </a:ln>
        </p:spPr>
      </p:pic>
      <p:sp>
        <p:nvSpPr>
          <p:cNvPr id="7" name="Google Shape;170;g1e2afb7e8d7_1_19">
            <a:extLst>
              <a:ext uri="{FF2B5EF4-FFF2-40B4-BE49-F238E27FC236}">
                <a16:creationId xmlns:a16="http://schemas.microsoft.com/office/drawing/2014/main" id="{E4257086-582F-89B5-CCB9-6009A17CE63B}"/>
              </a:ext>
            </a:extLst>
          </p:cNvPr>
          <p:cNvSpPr txBox="1">
            <a:spLocks/>
          </p:cNvSpPr>
          <p:nvPr/>
        </p:nvSpPr>
        <p:spPr>
          <a:xfrm>
            <a:off x="392425" y="1233972"/>
            <a:ext cx="8537358" cy="47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spcBef>
                <a:spcPts val="0"/>
              </a:spcBef>
            </a:pPr>
            <a:r>
              <a:rPr lang="fr-FR" sz="2000" dirty="0">
                <a:solidFill>
                  <a:srgbClr val="169FDB"/>
                </a:solidFill>
              </a:rPr>
              <a:t>Les problématiques engendrées par les rejets de ces activités non domestiques</a:t>
            </a:r>
          </a:p>
        </p:txBody>
      </p:sp>
      <p:sp>
        <p:nvSpPr>
          <p:cNvPr id="2" name="ZoneTexte 1">
            <a:extLst>
              <a:ext uri="{FF2B5EF4-FFF2-40B4-BE49-F238E27FC236}">
                <a16:creationId xmlns:a16="http://schemas.microsoft.com/office/drawing/2014/main" id="{E615CF28-6838-9609-F3B3-DBD6C002DD9C}"/>
              </a:ext>
            </a:extLst>
          </p:cNvPr>
          <p:cNvSpPr txBox="1"/>
          <p:nvPr/>
        </p:nvSpPr>
        <p:spPr>
          <a:xfrm>
            <a:off x="4612667" y="6520936"/>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nvGrpSpPr>
          <p:cNvPr id="9" name="Groupe 8">
            <a:extLst>
              <a:ext uri="{FF2B5EF4-FFF2-40B4-BE49-F238E27FC236}">
                <a16:creationId xmlns:a16="http://schemas.microsoft.com/office/drawing/2014/main" id="{5AE68AC8-D095-7413-28BA-1168A93AB2BD}"/>
              </a:ext>
            </a:extLst>
          </p:cNvPr>
          <p:cNvGrpSpPr/>
          <p:nvPr/>
        </p:nvGrpSpPr>
        <p:grpSpPr>
          <a:xfrm>
            <a:off x="5766853" y="4315799"/>
            <a:ext cx="2545297" cy="1818900"/>
            <a:chOff x="5766853" y="4315799"/>
            <a:chExt cx="2545297" cy="1818900"/>
          </a:xfrm>
        </p:grpSpPr>
        <p:pic>
          <p:nvPicPr>
            <p:cNvPr id="190" name="Google Shape;190;g1e2afb7e8d7_1_6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66853" y="4315799"/>
              <a:ext cx="2425187" cy="1818900"/>
            </a:xfrm>
            <a:prstGeom prst="rect">
              <a:avLst/>
            </a:prstGeom>
            <a:noFill/>
            <a:ln w="9525" cap="flat" cmpd="sng">
              <a:solidFill>
                <a:srgbClr val="02FFB3"/>
              </a:solidFill>
              <a:prstDash val="solid"/>
              <a:round/>
              <a:headEnd type="none" w="sm" len="sm"/>
              <a:tailEnd type="none" w="sm" len="sm"/>
            </a:ln>
          </p:spPr>
        </p:pic>
        <p:sp>
          <p:nvSpPr>
            <p:cNvPr id="3" name="ZoneTexte 2">
              <a:extLst>
                <a:ext uri="{FF2B5EF4-FFF2-40B4-BE49-F238E27FC236}">
                  <a16:creationId xmlns:a16="http://schemas.microsoft.com/office/drawing/2014/main" id="{7EFF90E1-ECA0-5D22-0240-F86EDA64BA85}"/>
                </a:ext>
              </a:extLst>
            </p:cNvPr>
            <p:cNvSpPr txBox="1"/>
            <p:nvPr/>
          </p:nvSpPr>
          <p:spPr>
            <a:xfrm>
              <a:off x="7069258" y="5950033"/>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grpSp>
        <p:nvGrpSpPr>
          <p:cNvPr id="10" name="Groupe 9">
            <a:extLst>
              <a:ext uri="{FF2B5EF4-FFF2-40B4-BE49-F238E27FC236}">
                <a16:creationId xmlns:a16="http://schemas.microsoft.com/office/drawing/2014/main" id="{ED83DA65-56D2-E21A-73FF-F306FCEB9CF2}"/>
              </a:ext>
            </a:extLst>
          </p:cNvPr>
          <p:cNvGrpSpPr/>
          <p:nvPr/>
        </p:nvGrpSpPr>
        <p:grpSpPr>
          <a:xfrm>
            <a:off x="5556750" y="2604855"/>
            <a:ext cx="3322127" cy="1648289"/>
            <a:chOff x="5556751" y="2614150"/>
            <a:chExt cx="3322127" cy="1648289"/>
          </a:xfrm>
        </p:grpSpPr>
        <p:pic>
          <p:nvPicPr>
            <p:cNvPr id="188" name="Google Shape;188;g1e2afb7e8d7_1_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56751" y="2614150"/>
              <a:ext cx="3162300" cy="1648289"/>
            </a:xfrm>
            <a:prstGeom prst="rect">
              <a:avLst/>
            </a:prstGeom>
            <a:noFill/>
            <a:ln w="9525" cap="flat" cmpd="sng">
              <a:solidFill>
                <a:srgbClr val="02FFB3"/>
              </a:solidFill>
              <a:prstDash val="solid"/>
              <a:round/>
              <a:headEnd type="none" w="sm" len="sm"/>
              <a:tailEnd type="none" w="sm" len="sm"/>
            </a:ln>
          </p:spPr>
        </p:pic>
        <p:sp>
          <p:nvSpPr>
            <p:cNvPr id="4" name="ZoneTexte 3">
              <a:extLst>
                <a:ext uri="{FF2B5EF4-FFF2-40B4-BE49-F238E27FC236}">
                  <a16:creationId xmlns:a16="http://schemas.microsoft.com/office/drawing/2014/main" id="{17D6BBBB-E919-B7DC-1A14-4136A2C2F0C8}"/>
                </a:ext>
              </a:extLst>
            </p:cNvPr>
            <p:cNvSpPr txBox="1"/>
            <p:nvPr/>
          </p:nvSpPr>
          <p:spPr>
            <a:xfrm>
              <a:off x="7635986" y="4077773"/>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Valence-Romans Agglo</a:t>
              </a:r>
              <a:endParaRPr lang="fr-FR" sz="600" dirty="0">
                <a:solidFill>
                  <a:schemeClr val="bg1"/>
                </a:solidFill>
              </a:endParaRPr>
            </a:p>
          </p:txBody>
        </p:sp>
      </p:grpSp>
      <p:grpSp>
        <p:nvGrpSpPr>
          <p:cNvPr id="8" name="Groupe 7">
            <a:extLst>
              <a:ext uri="{FF2B5EF4-FFF2-40B4-BE49-F238E27FC236}">
                <a16:creationId xmlns:a16="http://schemas.microsoft.com/office/drawing/2014/main" id="{DF3E16DC-5DE9-B7C7-72FE-B3A04CE9AB33}"/>
              </a:ext>
            </a:extLst>
          </p:cNvPr>
          <p:cNvGrpSpPr/>
          <p:nvPr/>
        </p:nvGrpSpPr>
        <p:grpSpPr>
          <a:xfrm>
            <a:off x="424950" y="2906864"/>
            <a:ext cx="2099203" cy="3609897"/>
            <a:chOff x="424950" y="3095705"/>
            <a:chExt cx="2099203" cy="3609897"/>
          </a:xfrm>
        </p:grpSpPr>
        <p:pic>
          <p:nvPicPr>
            <p:cNvPr id="186" name="Google Shape;186;g1e2afb7e8d7_1_6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24950" y="3095705"/>
              <a:ext cx="2030576" cy="3609897"/>
            </a:xfrm>
            <a:prstGeom prst="rect">
              <a:avLst/>
            </a:prstGeom>
            <a:noFill/>
            <a:ln w="9525" cap="flat" cmpd="sng">
              <a:solidFill>
                <a:srgbClr val="02FFB3"/>
              </a:solidFill>
              <a:prstDash val="solid"/>
              <a:round/>
              <a:headEnd type="none" w="sm" len="sm"/>
              <a:tailEnd type="none" w="sm" len="sm"/>
            </a:ln>
          </p:spPr>
        </p:pic>
        <p:sp>
          <p:nvSpPr>
            <p:cNvPr id="5" name="ZoneTexte 4">
              <a:extLst>
                <a:ext uri="{FF2B5EF4-FFF2-40B4-BE49-F238E27FC236}">
                  <a16:creationId xmlns:a16="http://schemas.microsoft.com/office/drawing/2014/main" id="{402D2442-F876-0D3A-78AB-4955E3D97A1F}"/>
                </a:ext>
              </a:extLst>
            </p:cNvPr>
            <p:cNvSpPr txBox="1"/>
            <p:nvPr/>
          </p:nvSpPr>
          <p:spPr>
            <a:xfrm>
              <a:off x="1281261" y="6520936"/>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Loire Forez Agglomération</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
                                            <p:txEl>
                                              <p:pRg st="1" end="1"/>
                                            </p:txEl>
                                          </p:spTgt>
                                        </p:tgtEl>
                                        <p:attrNameLst>
                                          <p:attrName>style.visibility</p:attrName>
                                        </p:attrNameLst>
                                      </p:cBhvr>
                                      <p:to>
                                        <p:strVal val="visible"/>
                                      </p:to>
                                    </p:set>
                                    <p:anim calcmode="lin" valueType="num">
                                      <p:cBhvr additive="base">
                                        <p:cTn id="7" dur="500" fill="hold"/>
                                        <p:tgtEl>
                                          <p:spTgt spid="18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p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12</a:t>
            </a:fld>
            <a:endParaRPr/>
          </a:p>
        </p:txBody>
      </p:sp>
      <p:sp>
        <p:nvSpPr>
          <p:cNvPr id="195" name="Google Shape;195;p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LES OUTILS JURIDIQUES</a:t>
            </a:r>
            <a:endParaRPr dirty="0"/>
          </a:p>
        </p:txBody>
      </p:sp>
      <p:pic>
        <p:nvPicPr>
          <p:cNvPr id="197" name="Google Shape;197;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87277" y="1412762"/>
            <a:ext cx="1859200" cy="1859200"/>
          </a:xfrm>
          <a:prstGeom prst="rect">
            <a:avLst/>
          </a:prstGeom>
          <a:noFill/>
          <a:ln w="9525" cap="flat" cmpd="sng">
            <a:solidFill>
              <a:srgbClr val="02FFB3"/>
            </a:solidFill>
            <a:prstDash val="solid"/>
            <a:round/>
            <a:headEnd type="none" w="sm" len="sm"/>
            <a:tailEnd type="none" w="sm" len="sm"/>
          </a:ln>
        </p:spPr>
      </p:pic>
      <p:pic>
        <p:nvPicPr>
          <p:cNvPr id="199" name="Google Shape;199;p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4975" y="4725866"/>
            <a:ext cx="1801300" cy="1441048"/>
          </a:xfrm>
          <a:prstGeom prst="rect">
            <a:avLst/>
          </a:prstGeom>
          <a:noFill/>
          <a:ln>
            <a:noFill/>
          </a:ln>
        </p:spPr>
      </p:pic>
      <p:sp>
        <p:nvSpPr>
          <p:cNvPr id="200" name="Google Shape;200;p9"/>
          <p:cNvSpPr txBox="1"/>
          <p:nvPr/>
        </p:nvSpPr>
        <p:spPr>
          <a:xfrm>
            <a:off x="1764925" y="4382866"/>
            <a:ext cx="6958800" cy="1928190"/>
          </a:xfrm>
          <a:prstGeom prst="rect">
            <a:avLst/>
          </a:prstGeom>
          <a:noFill/>
          <a:ln>
            <a:noFill/>
          </a:ln>
        </p:spPr>
        <p:txBody>
          <a:bodyPr spcFirstLastPara="1" wrap="square" lIns="91425" tIns="91425" rIns="91425" bIns="91425" anchor="t" anchorCtr="0">
            <a:spAutoFit/>
          </a:bodyPr>
          <a:lstStyle/>
          <a:p>
            <a:pPr marL="120650" lvl="0" algn="l" rtl="0">
              <a:lnSpc>
                <a:spcPct val="90000"/>
              </a:lnSpc>
              <a:spcBef>
                <a:spcPts val="375"/>
              </a:spcBef>
              <a:spcAft>
                <a:spcPts val="0"/>
              </a:spcAft>
              <a:buClr>
                <a:srgbClr val="31327C"/>
              </a:buClr>
              <a:buSzPts val="1700"/>
            </a:pPr>
            <a:r>
              <a:rPr lang="fr-FR" sz="2000" b="1" dirty="0">
                <a:solidFill>
                  <a:srgbClr val="169FDB"/>
                </a:solidFill>
                <a:latin typeface="Century Gothic"/>
                <a:ea typeface="Century Gothic"/>
                <a:cs typeface="Century Gothic"/>
                <a:sym typeface="Century Gothic"/>
              </a:rPr>
              <a:t>Code la santé publique </a:t>
            </a:r>
          </a:p>
          <a:p>
            <a:pPr marL="120650" lvl="0" algn="l" rtl="0">
              <a:lnSpc>
                <a:spcPct val="90000"/>
              </a:lnSpc>
              <a:spcBef>
                <a:spcPts val="1200"/>
              </a:spcBef>
              <a:spcAft>
                <a:spcPts val="0"/>
              </a:spcAft>
              <a:buClr>
                <a:srgbClr val="31327C"/>
              </a:buClr>
              <a:buSzPts val="1700"/>
            </a:pPr>
            <a:r>
              <a:rPr lang="fr-FR" sz="1700" b="1" dirty="0">
                <a:solidFill>
                  <a:srgbClr val="31327C"/>
                </a:solidFill>
                <a:latin typeface="Century Gothic"/>
                <a:ea typeface="Century Gothic"/>
                <a:cs typeface="Century Gothic"/>
                <a:sym typeface="Century Gothic"/>
              </a:rPr>
              <a:t>  → Article L.1331-10</a:t>
            </a:r>
            <a:endParaRPr sz="1500" dirty="0">
              <a:solidFill>
                <a:srgbClr val="31327C"/>
              </a:solidFill>
            </a:endParaRPr>
          </a:p>
          <a:p>
            <a:pPr marL="0" lvl="0" indent="0" algn="l" rtl="0">
              <a:spcBef>
                <a:spcPts val="750"/>
              </a:spcBef>
              <a:spcAft>
                <a:spcPts val="0"/>
              </a:spcAft>
              <a:buNone/>
            </a:pPr>
            <a:r>
              <a:rPr lang="fr-FR" sz="1500" dirty="0">
                <a:solidFill>
                  <a:schemeClr val="dk1"/>
                </a:solidFill>
                <a:latin typeface="Century Gothic"/>
                <a:ea typeface="Century Gothic"/>
                <a:cs typeface="Century Gothic"/>
                <a:sym typeface="Century Gothic"/>
              </a:rPr>
              <a:t> “Tout déversement d’eaux usées autres que  domestiques, dans les égouts publics doit </a:t>
            </a:r>
            <a:r>
              <a:rPr lang="fr-FR" sz="1500" b="1" u="sng" dirty="0">
                <a:solidFill>
                  <a:schemeClr val="dk1"/>
                </a:solidFill>
                <a:latin typeface="Century Gothic"/>
                <a:ea typeface="Century Gothic"/>
                <a:cs typeface="Century Gothic"/>
                <a:sym typeface="Century Gothic"/>
              </a:rPr>
              <a:t>être préalablement autorisé</a:t>
            </a:r>
            <a:r>
              <a:rPr lang="fr-FR" sz="1500" dirty="0">
                <a:solidFill>
                  <a:schemeClr val="dk1"/>
                </a:solidFill>
                <a:latin typeface="Century Gothic"/>
                <a:ea typeface="Century Gothic"/>
                <a:cs typeface="Century Gothic"/>
                <a:sym typeface="Century Gothic"/>
              </a:rPr>
              <a:t> par la collectivité compétente et à laquelle appartiennent les ouvrages qui seront empruntés par ces eaux usées avant de rejoindre le milieu naturel.”</a:t>
            </a:r>
            <a:endParaRPr dirty="0"/>
          </a:p>
        </p:txBody>
      </p:sp>
      <p:pic>
        <p:nvPicPr>
          <p:cNvPr id="201" name="Google Shape;201;p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87277" y="3345812"/>
            <a:ext cx="1038800" cy="1099300"/>
          </a:xfrm>
          <a:prstGeom prst="rect">
            <a:avLst/>
          </a:prstGeom>
          <a:noFill/>
          <a:ln>
            <a:noFill/>
          </a:ln>
        </p:spPr>
      </p:pic>
      <p:pic>
        <p:nvPicPr>
          <p:cNvPr id="202" name="Google Shape;202;p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54758" y="3773860"/>
            <a:ext cx="1088294" cy="1015164"/>
          </a:xfrm>
          <a:prstGeom prst="rect">
            <a:avLst/>
          </a:prstGeom>
          <a:noFill/>
          <a:ln>
            <a:noFill/>
          </a:ln>
        </p:spPr>
      </p:pic>
      <p:sp>
        <p:nvSpPr>
          <p:cNvPr id="5" name="ZoneTexte 4">
            <a:extLst>
              <a:ext uri="{FF2B5EF4-FFF2-40B4-BE49-F238E27FC236}">
                <a16:creationId xmlns:a16="http://schemas.microsoft.com/office/drawing/2014/main" id="{5DE51ECA-89EB-8FF9-31F1-5305BD3FD03E}"/>
              </a:ext>
            </a:extLst>
          </p:cNvPr>
          <p:cNvSpPr txBox="1"/>
          <p:nvPr/>
        </p:nvSpPr>
        <p:spPr>
          <a:xfrm>
            <a:off x="197523" y="1442829"/>
            <a:ext cx="6628174" cy="2793585"/>
          </a:xfrm>
          <a:prstGeom prst="rect">
            <a:avLst/>
          </a:prstGeom>
          <a:noFill/>
        </p:spPr>
        <p:txBody>
          <a:bodyPr wrap="square">
            <a:spAutoFit/>
          </a:bodyPr>
          <a:lstStyle/>
          <a:p>
            <a:pPr marL="114300" marR="0" lvl="0" indent="0" algn="l" defTabSz="914400" rtl="0" eaLnBrk="1" fontAlgn="auto" latinLnBrk="0" hangingPunct="1">
              <a:lnSpc>
                <a:spcPct val="90000"/>
              </a:lnSpc>
              <a:spcBef>
                <a:spcPts val="0"/>
              </a:spcBef>
              <a:spcAft>
                <a:spcPts val="0"/>
              </a:spcAft>
              <a:buClr>
                <a:srgbClr val="31327C"/>
              </a:buClr>
              <a:buSzPts val="1800"/>
              <a:buFont typeface="Arial"/>
              <a:buNone/>
              <a:tabLst/>
              <a:defRPr/>
            </a:pPr>
            <a:r>
              <a:rPr kumimoji="0" lang="fr-FR" sz="2000" b="1" i="0" u="none" strike="noStrike" kern="1200" cap="none" spc="0" normalizeH="0" baseline="0" noProof="0" dirty="0">
                <a:ln>
                  <a:noFill/>
                </a:ln>
                <a:solidFill>
                  <a:srgbClr val="169FDB"/>
                </a:solidFill>
                <a:effectLst/>
                <a:uLnTx/>
                <a:uFillTx/>
                <a:latin typeface="Century Gothic"/>
                <a:ea typeface="Century Gothic"/>
                <a:cs typeface="Century Gothic"/>
                <a:sym typeface="Century Gothic"/>
              </a:rPr>
              <a:t>Code de l’environnement </a:t>
            </a:r>
            <a:endParaRPr kumimoji="0" lang="fr-FR" sz="2000" b="1" i="0" u="none" strike="noStrike" kern="1200" cap="none" spc="0" normalizeH="0" baseline="0" noProof="0" dirty="0">
              <a:ln>
                <a:noFill/>
              </a:ln>
              <a:solidFill>
                <a:srgbClr val="169FDB"/>
              </a:solidFill>
              <a:effectLst/>
              <a:uLnTx/>
              <a:uFillTx/>
              <a:latin typeface="Century Gothic"/>
              <a:sym typeface="Century Gothic"/>
            </a:endParaRPr>
          </a:p>
          <a:p>
            <a:pPr marL="114300" marR="0" lvl="0" indent="0" algn="l" defTabSz="914400" rtl="0" eaLnBrk="1" fontAlgn="auto" latinLnBrk="0" hangingPunct="1">
              <a:lnSpc>
                <a:spcPct val="90000"/>
              </a:lnSpc>
              <a:spcBef>
                <a:spcPts val="1200"/>
              </a:spcBef>
              <a:spcAft>
                <a:spcPts val="0"/>
              </a:spcAft>
              <a:buClr>
                <a:srgbClr val="31327C"/>
              </a:buClr>
              <a:buSzPts val="1800"/>
              <a:buFont typeface="Arial"/>
              <a:buNone/>
              <a:tabLst/>
              <a:defRPr/>
            </a:pPr>
            <a:r>
              <a:rPr kumimoji="0" lang="fr-FR" sz="1800" b="0" i="0" u="none" strike="noStrike" kern="1200" cap="none" spc="0" normalizeH="0" baseline="0" noProof="0" dirty="0">
                <a:ln>
                  <a:noFill/>
                </a:ln>
                <a:solidFill>
                  <a:srgbClr val="31327C"/>
                </a:solidFill>
                <a:effectLst/>
                <a:highlight>
                  <a:srgbClr val="FFFFFF"/>
                </a:highlight>
                <a:uLnTx/>
                <a:uFillTx/>
                <a:latin typeface="Arial"/>
                <a:ea typeface="Arial"/>
                <a:cs typeface="Arial"/>
                <a:sym typeface="Arial"/>
              </a:rPr>
              <a:t>→</a:t>
            </a:r>
            <a:r>
              <a:rPr kumimoji="0" lang="fr-FR" sz="1700" b="1" i="0" u="none" strike="noStrike" kern="1200" cap="none" spc="0" normalizeH="0" baseline="0" noProof="0" dirty="0">
                <a:ln>
                  <a:noFill/>
                </a:ln>
                <a:solidFill>
                  <a:srgbClr val="31327C"/>
                </a:solidFill>
                <a:effectLst/>
                <a:uLnTx/>
                <a:uFillTx/>
                <a:latin typeface="Century Gothic"/>
                <a:sym typeface="Century Gothic"/>
              </a:rPr>
              <a:t> Principe du pollueur payeur </a:t>
            </a:r>
          </a:p>
          <a:p>
            <a:pPr marL="0" marR="0" lvl="0" indent="0" algn="just" defTabSz="914400" rtl="0" eaLnBrk="1" fontAlgn="auto" latinLnBrk="0" hangingPunct="1">
              <a:lnSpc>
                <a:spcPct val="100000"/>
              </a:lnSpc>
              <a:spcBef>
                <a:spcPts val="750"/>
              </a:spcBef>
              <a:spcAft>
                <a:spcPts val="0"/>
              </a:spcAft>
              <a:buClr>
                <a:srgbClr val="31327C"/>
              </a:buClr>
              <a:buSzPts val="1700"/>
              <a:buFont typeface="Arial"/>
              <a:buNone/>
              <a:tabLst/>
              <a:defRPr/>
            </a:pPr>
            <a:r>
              <a:rPr kumimoji="0" lang="fr-FR" sz="1500" b="0" i="0" u="none" strike="noStrike" kern="1200" cap="none" spc="0" normalizeH="0" baseline="0" noProof="0" dirty="0">
                <a:ln>
                  <a:noFill/>
                </a:ln>
                <a:solidFill>
                  <a:prstClr val="black"/>
                </a:solidFill>
                <a:effectLst/>
                <a:uLnTx/>
                <a:uFillTx/>
                <a:latin typeface="Century Gothic"/>
                <a:sym typeface="Century Gothic"/>
              </a:rPr>
              <a:t>Principe juridique et économique piloté par l’article </a:t>
            </a:r>
            <a:r>
              <a:rPr kumimoji="0" lang="fr-FR" sz="1500" b="0" i="0" u="none" strike="noStrike" kern="1200" cap="none" spc="0" normalizeH="0" baseline="0" noProof="0" dirty="0" err="1">
                <a:ln>
                  <a:noFill/>
                </a:ln>
                <a:solidFill>
                  <a:prstClr val="black"/>
                </a:solidFill>
                <a:effectLst/>
                <a:highlight>
                  <a:srgbClr val="FFFFFF"/>
                </a:highlight>
                <a:uLnTx/>
                <a:uFillTx/>
                <a:latin typeface="Century Gothic"/>
                <a:sym typeface="Century Gothic"/>
              </a:rPr>
              <a:t>l’article</a:t>
            </a:r>
            <a:r>
              <a:rPr kumimoji="0" lang="fr-FR" sz="1500" b="0" i="0" u="none" strike="noStrike" kern="1200" cap="none" spc="0" normalizeH="0" baseline="0" noProof="0" dirty="0">
                <a:ln>
                  <a:noFill/>
                </a:ln>
                <a:solidFill>
                  <a:prstClr val="black"/>
                </a:solidFill>
                <a:effectLst/>
                <a:highlight>
                  <a:srgbClr val="FFFFFF"/>
                </a:highlight>
                <a:uLnTx/>
                <a:uFillTx/>
                <a:latin typeface="Century Gothic"/>
                <a:sym typeface="Century Gothic"/>
              </a:rPr>
              <a:t> L. 110-1, qui indique que « les frais résultant des mesures de prévention, de réduction de la pollution et de lutte contre celle-ci sont supportés par le pollueur ».</a:t>
            </a:r>
          </a:p>
          <a:p>
            <a:pPr marL="0" marR="0" lvl="0" indent="0" algn="just" defTabSz="914400" rtl="0" eaLnBrk="1" fontAlgn="auto" latinLnBrk="0" hangingPunct="1">
              <a:lnSpc>
                <a:spcPct val="100000"/>
              </a:lnSpc>
              <a:spcBef>
                <a:spcPts val="1200"/>
              </a:spcBef>
              <a:spcAft>
                <a:spcPts val="0"/>
              </a:spcAft>
              <a:buClr>
                <a:srgbClr val="31327C"/>
              </a:buClr>
              <a:buSzPts val="1700"/>
              <a:buFont typeface="Arial"/>
              <a:buNone/>
              <a:tabLst/>
              <a:defRPr/>
            </a:pPr>
            <a:r>
              <a:rPr kumimoji="0" lang="fr-FR" sz="1800" b="0" i="0" u="none" strike="noStrike" kern="1200" cap="none" spc="0" normalizeH="0" baseline="0" noProof="0" dirty="0">
                <a:ln>
                  <a:noFill/>
                </a:ln>
                <a:solidFill>
                  <a:srgbClr val="31327C"/>
                </a:solidFill>
                <a:effectLst/>
                <a:highlight>
                  <a:srgbClr val="FFFFFF"/>
                </a:highlight>
                <a:uLnTx/>
                <a:uFillTx/>
                <a:latin typeface="Arial"/>
                <a:cs typeface="Arial"/>
                <a:sym typeface="Arial"/>
              </a:rPr>
              <a:t>  →</a:t>
            </a:r>
            <a:r>
              <a:rPr kumimoji="0" lang="fr-FR" sz="1500" b="0" i="0" u="none" strike="noStrike" kern="1200" cap="none" spc="0" normalizeH="0" baseline="0" noProof="0" dirty="0">
                <a:ln>
                  <a:noFill/>
                </a:ln>
                <a:solidFill>
                  <a:srgbClr val="31327C"/>
                </a:solidFill>
                <a:effectLst/>
                <a:highlight>
                  <a:srgbClr val="FFFFFF"/>
                </a:highlight>
                <a:uLnTx/>
                <a:uFillTx/>
                <a:latin typeface="Arial"/>
                <a:ea typeface="Arial"/>
                <a:cs typeface="Arial"/>
                <a:sym typeface="Arial"/>
              </a:rPr>
              <a:t> </a:t>
            </a:r>
            <a:r>
              <a:rPr kumimoji="0" lang="fr-FR" sz="1600" b="1" i="0" u="none" strike="noStrike" kern="1200" cap="none" spc="0" normalizeH="0" baseline="0" noProof="0" dirty="0">
                <a:ln>
                  <a:noFill/>
                </a:ln>
                <a:solidFill>
                  <a:srgbClr val="31327C"/>
                </a:solidFill>
                <a:effectLst/>
                <a:highlight>
                  <a:srgbClr val="FFFFFF"/>
                </a:highlight>
                <a:uLnTx/>
                <a:uFillTx/>
                <a:latin typeface="Century Gothic"/>
                <a:sym typeface="Century Gothic"/>
              </a:rPr>
              <a:t>Article L.541-2</a:t>
            </a:r>
          </a:p>
          <a:p>
            <a:pPr marL="0" marR="0" lvl="0" indent="0" algn="just" defTabSz="914400" rtl="0" eaLnBrk="1" fontAlgn="auto" latinLnBrk="0" hangingPunct="1">
              <a:lnSpc>
                <a:spcPct val="100000"/>
              </a:lnSpc>
              <a:spcBef>
                <a:spcPts val="750"/>
              </a:spcBef>
              <a:spcAft>
                <a:spcPts val="0"/>
              </a:spcAft>
              <a:buClr>
                <a:srgbClr val="31327C"/>
              </a:buClr>
              <a:buSzPts val="1700"/>
              <a:buFont typeface="Arial"/>
              <a:buNone/>
              <a:tabLst/>
              <a:defRPr/>
            </a:pPr>
            <a:r>
              <a:rPr kumimoji="0" lang="fr-FR" sz="1500" b="0" i="0" u="none" strike="noStrike" kern="1200" cap="none" spc="0" normalizeH="0" baseline="0" noProof="0" dirty="0">
                <a:ln>
                  <a:noFill/>
                </a:ln>
                <a:solidFill>
                  <a:prstClr val="black"/>
                </a:solidFill>
                <a:effectLst/>
                <a:highlight>
                  <a:srgbClr val="FFFFFF"/>
                </a:highlight>
                <a:uLnTx/>
                <a:uFillTx/>
                <a:latin typeface="Century Gothic"/>
                <a:sym typeface="Century Gothic"/>
              </a:rPr>
              <a:t>“Il est interdit de déverser un déchet dangereux au réseau d’assainissement, au milieu naturel ou aux ordures ménagères.”</a:t>
            </a:r>
            <a:endParaRPr kumimoji="0" lang="fr-FR" sz="1700" b="1" i="0" u="none" strike="noStrike" kern="1200" cap="none" spc="0" normalizeH="0" baseline="0" noProof="0" dirty="0">
              <a:ln>
                <a:noFill/>
              </a:ln>
              <a:solidFill>
                <a:prstClr val="black"/>
              </a:solidFill>
              <a:effectLst/>
              <a:uLnTx/>
              <a:uFillTx/>
              <a:latin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7"/>
                                        </p:tgtEl>
                                        <p:attrNameLst>
                                          <p:attrName>style.visibility</p:attrName>
                                        </p:attrNameLst>
                                      </p:cBhvr>
                                      <p:to>
                                        <p:strVal val="visible"/>
                                      </p:to>
                                    </p:set>
                                    <p:anim calcmode="lin" valueType="num">
                                      <p:cBhvr additive="base">
                                        <p:cTn id="11" dur="500" fill="hold"/>
                                        <p:tgtEl>
                                          <p:spTgt spid="197"/>
                                        </p:tgtEl>
                                        <p:attrNameLst>
                                          <p:attrName>ppt_x</p:attrName>
                                        </p:attrNameLst>
                                      </p:cBhvr>
                                      <p:tavLst>
                                        <p:tav tm="0">
                                          <p:val>
                                            <p:strVal val="#ppt_x"/>
                                          </p:val>
                                        </p:tav>
                                        <p:tav tm="100000">
                                          <p:val>
                                            <p:strVal val="#ppt_x"/>
                                          </p:val>
                                        </p:tav>
                                      </p:tavLst>
                                    </p:anim>
                                    <p:anim calcmode="lin" valueType="num">
                                      <p:cBhvr additive="base">
                                        <p:cTn id="12" dur="500" fill="hold"/>
                                        <p:tgtEl>
                                          <p:spTgt spid="19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1"/>
                                        </p:tgtEl>
                                        <p:attrNameLst>
                                          <p:attrName>style.visibility</p:attrName>
                                        </p:attrNameLst>
                                      </p:cBhvr>
                                      <p:to>
                                        <p:strVal val="visible"/>
                                      </p:to>
                                    </p:set>
                                    <p:anim calcmode="lin" valueType="num">
                                      <p:cBhvr additive="base">
                                        <p:cTn id="15" dur="500" fill="hold"/>
                                        <p:tgtEl>
                                          <p:spTgt spid="201"/>
                                        </p:tgtEl>
                                        <p:attrNameLst>
                                          <p:attrName>ppt_x</p:attrName>
                                        </p:attrNameLst>
                                      </p:cBhvr>
                                      <p:tavLst>
                                        <p:tav tm="0">
                                          <p:val>
                                            <p:strVal val="#ppt_x"/>
                                          </p:val>
                                        </p:tav>
                                        <p:tav tm="100000">
                                          <p:val>
                                            <p:strVal val="#ppt_x"/>
                                          </p:val>
                                        </p:tav>
                                      </p:tavLst>
                                    </p:anim>
                                    <p:anim calcmode="lin" valueType="num">
                                      <p:cBhvr additive="base">
                                        <p:cTn id="16" dur="500" fill="hold"/>
                                        <p:tgtEl>
                                          <p:spTgt spid="20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2"/>
                                        </p:tgtEl>
                                        <p:attrNameLst>
                                          <p:attrName>style.visibility</p:attrName>
                                        </p:attrNameLst>
                                      </p:cBhvr>
                                      <p:to>
                                        <p:strVal val="visible"/>
                                      </p:to>
                                    </p:set>
                                    <p:anim calcmode="lin" valueType="num">
                                      <p:cBhvr additive="base">
                                        <p:cTn id="19" dur="500" fill="hold"/>
                                        <p:tgtEl>
                                          <p:spTgt spid="202"/>
                                        </p:tgtEl>
                                        <p:attrNameLst>
                                          <p:attrName>ppt_x</p:attrName>
                                        </p:attrNameLst>
                                      </p:cBhvr>
                                      <p:tavLst>
                                        <p:tav tm="0">
                                          <p:val>
                                            <p:strVal val="#ppt_x"/>
                                          </p:val>
                                        </p:tav>
                                        <p:tav tm="100000">
                                          <p:val>
                                            <p:strVal val="#ppt_x"/>
                                          </p:val>
                                        </p:tav>
                                      </p:tavLst>
                                    </p:anim>
                                    <p:anim calcmode="lin" valueType="num">
                                      <p:cBhvr additive="base">
                                        <p:cTn id="2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0"/>
                                        </p:tgtEl>
                                        <p:attrNameLst>
                                          <p:attrName>style.visibility</p:attrName>
                                        </p:attrNameLst>
                                      </p:cBhvr>
                                      <p:to>
                                        <p:strVal val="visible"/>
                                      </p:to>
                                    </p:set>
                                    <p:anim calcmode="lin" valueType="num">
                                      <p:cBhvr additive="base">
                                        <p:cTn id="25" dur="500" fill="hold"/>
                                        <p:tgtEl>
                                          <p:spTgt spid="200"/>
                                        </p:tgtEl>
                                        <p:attrNameLst>
                                          <p:attrName>ppt_x</p:attrName>
                                        </p:attrNameLst>
                                      </p:cBhvr>
                                      <p:tavLst>
                                        <p:tav tm="0">
                                          <p:val>
                                            <p:strVal val="#ppt_x"/>
                                          </p:val>
                                        </p:tav>
                                        <p:tav tm="100000">
                                          <p:val>
                                            <p:strVal val="#ppt_x"/>
                                          </p:val>
                                        </p:tav>
                                      </p:tavLst>
                                    </p:anim>
                                    <p:anim calcmode="lin" valueType="num">
                                      <p:cBhvr additive="base">
                                        <p:cTn id="26" dur="500" fill="hold"/>
                                        <p:tgtEl>
                                          <p:spTgt spid="20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9"/>
                                        </p:tgtEl>
                                        <p:attrNameLst>
                                          <p:attrName>style.visibility</p:attrName>
                                        </p:attrNameLst>
                                      </p:cBhvr>
                                      <p:to>
                                        <p:strVal val="visible"/>
                                      </p:to>
                                    </p:set>
                                    <p:anim calcmode="lin" valueType="num">
                                      <p:cBhvr additive="base">
                                        <p:cTn id="29" dur="500" fill="hold"/>
                                        <p:tgtEl>
                                          <p:spTgt spid="199"/>
                                        </p:tgtEl>
                                        <p:attrNameLst>
                                          <p:attrName>ppt_x</p:attrName>
                                        </p:attrNameLst>
                                      </p:cBhvr>
                                      <p:tavLst>
                                        <p:tav tm="0">
                                          <p:val>
                                            <p:strVal val="#ppt_x"/>
                                          </p:val>
                                        </p:tav>
                                        <p:tav tm="100000">
                                          <p:val>
                                            <p:strVal val="#ppt_x"/>
                                          </p:val>
                                        </p:tav>
                                      </p:tavLst>
                                    </p:anim>
                                    <p:anim calcmode="lin" valueType="num">
                                      <p:cBhvr additive="base">
                                        <p:cTn id="30"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g23aa8d1171c_0_36"/>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13</a:t>
            </a:fld>
            <a:endParaRPr/>
          </a:p>
        </p:txBody>
      </p:sp>
      <p:sp>
        <p:nvSpPr>
          <p:cNvPr id="207" name="Google Shape;207;g23aa8d1171c_0_36"/>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1327C"/>
              </a:buClr>
              <a:buSzPts val="3000"/>
              <a:buNone/>
            </a:pPr>
            <a:r>
              <a:rPr lang="fr-FR" dirty="0"/>
              <a:t>LE RÔLE DE LA COLLECTIVITÉ</a:t>
            </a:r>
            <a:endParaRPr dirty="0"/>
          </a:p>
        </p:txBody>
      </p:sp>
      <p:sp>
        <p:nvSpPr>
          <p:cNvPr id="209" name="Google Shape;209;g23aa8d1171c_0_36"/>
          <p:cNvSpPr txBox="1">
            <a:spLocks noGrp="1"/>
          </p:cNvSpPr>
          <p:nvPr>
            <p:ph type="body" idx="2"/>
          </p:nvPr>
        </p:nvSpPr>
        <p:spPr>
          <a:xfrm>
            <a:off x="357810" y="1160465"/>
            <a:ext cx="8878182" cy="58288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750"/>
              </a:spcBef>
              <a:spcAft>
                <a:spcPts val="0"/>
              </a:spcAft>
              <a:buSzPts val="1700"/>
            </a:pPr>
            <a:r>
              <a:rPr lang="fr-FR" sz="2000" dirty="0">
                <a:solidFill>
                  <a:srgbClr val="169FDB"/>
                </a:solidFill>
              </a:rPr>
              <a:t>L’Arrêté d’autorisation de raccordement </a:t>
            </a:r>
          </a:p>
          <a:p>
            <a:pPr marL="0" lvl="0" indent="0" algn="l" rtl="0">
              <a:lnSpc>
                <a:spcPct val="150000"/>
              </a:lnSpc>
              <a:spcBef>
                <a:spcPts val="750"/>
              </a:spcBef>
              <a:spcAft>
                <a:spcPts val="0"/>
              </a:spcAft>
              <a:buSzPts val="1700"/>
            </a:pPr>
            <a:endParaRPr lang="fr-FR" sz="2000" dirty="0">
              <a:solidFill>
                <a:srgbClr val="169FDB"/>
              </a:solidFill>
            </a:endParaRPr>
          </a:p>
          <a:p>
            <a:pPr marL="0" lvl="0" indent="0" algn="l" rtl="0">
              <a:lnSpc>
                <a:spcPct val="150000"/>
              </a:lnSpc>
              <a:spcBef>
                <a:spcPts val="750"/>
              </a:spcBef>
              <a:spcAft>
                <a:spcPts val="0"/>
              </a:spcAft>
              <a:buSzPts val="1700"/>
            </a:pPr>
            <a:endParaRPr lang="fr-FR" sz="2000" dirty="0">
              <a:solidFill>
                <a:srgbClr val="169FDB"/>
              </a:solidFill>
            </a:endParaRPr>
          </a:p>
          <a:p>
            <a:pPr marL="0" lvl="0" indent="0" algn="l" rtl="0">
              <a:lnSpc>
                <a:spcPct val="100000"/>
              </a:lnSpc>
              <a:spcBef>
                <a:spcPts val="1000"/>
              </a:spcBef>
              <a:spcAft>
                <a:spcPts val="0"/>
              </a:spcAft>
              <a:buNone/>
            </a:pPr>
            <a:endParaRPr lang="fr-FR" sz="1500" b="0" dirty="0">
              <a:solidFill>
                <a:schemeClr val="dk1"/>
              </a:solidFill>
            </a:endParaRPr>
          </a:p>
          <a:p>
            <a:pPr marL="0" lvl="0" indent="0" algn="l" rtl="0">
              <a:lnSpc>
                <a:spcPct val="100000"/>
              </a:lnSpc>
              <a:spcBef>
                <a:spcPts val="360"/>
              </a:spcBef>
              <a:spcAft>
                <a:spcPts val="0"/>
              </a:spcAft>
              <a:buNone/>
            </a:pPr>
            <a:endParaRPr sz="1500" b="0" dirty="0">
              <a:solidFill>
                <a:schemeClr val="dk1"/>
              </a:solidFill>
            </a:endParaRPr>
          </a:p>
          <a:p>
            <a:pPr marL="0" lvl="0" indent="0" algn="l" rtl="0">
              <a:lnSpc>
                <a:spcPct val="100000"/>
              </a:lnSpc>
              <a:spcBef>
                <a:spcPts val="360"/>
              </a:spcBef>
              <a:spcAft>
                <a:spcPts val="0"/>
              </a:spcAft>
              <a:buNone/>
            </a:pPr>
            <a:endParaRPr sz="1500" b="0" dirty="0">
              <a:solidFill>
                <a:schemeClr val="dk1"/>
              </a:solidFill>
            </a:endParaRPr>
          </a:p>
          <a:p>
            <a:pPr marL="914400" lvl="0" indent="0" algn="l" rtl="0">
              <a:lnSpc>
                <a:spcPct val="100000"/>
              </a:lnSpc>
              <a:spcBef>
                <a:spcPts val="750"/>
              </a:spcBef>
              <a:spcAft>
                <a:spcPts val="0"/>
              </a:spcAft>
              <a:buSzPts val="1700"/>
              <a:buNone/>
            </a:pPr>
            <a:endParaRPr dirty="0">
              <a:latin typeface="Century Gothic"/>
              <a:ea typeface="Century Gothic"/>
              <a:cs typeface="Century Gothic"/>
              <a:sym typeface="Century Gothic"/>
            </a:endParaRPr>
          </a:p>
          <a:p>
            <a:pPr marL="457200" lvl="0" indent="0" algn="l" rtl="0">
              <a:lnSpc>
                <a:spcPct val="100000"/>
              </a:lnSpc>
              <a:spcBef>
                <a:spcPts val="750"/>
              </a:spcBef>
              <a:spcAft>
                <a:spcPts val="0"/>
              </a:spcAft>
              <a:buSzPts val="1700"/>
              <a:buNone/>
            </a:pPr>
            <a:endParaRPr sz="2000" dirty="0">
              <a:latin typeface="Century Gothic"/>
              <a:ea typeface="Century Gothic"/>
              <a:cs typeface="Century Gothic"/>
              <a:sym typeface="Century Gothic"/>
            </a:endParaRPr>
          </a:p>
        </p:txBody>
      </p:sp>
      <p:sp>
        <p:nvSpPr>
          <p:cNvPr id="210" name="Google Shape;210;g23aa8d1171c_0_36"/>
          <p:cNvSpPr txBox="1"/>
          <p:nvPr/>
        </p:nvSpPr>
        <p:spPr>
          <a:xfrm>
            <a:off x="519812" y="1743350"/>
            <a:ext cx="6644072" cy="1087447"/>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L="0" lvl="0" indent="0" algn="just" rtl="0">
              <a:spcBef>
                <a:spcPts val="750"/>
              </a:spcBef>
              <a:spcAft>
                <a:spcPts val="0"/>
              </a:spcAft>
              <a:buNone/>
            </a:pPr>
            <a:r>
              <a:rPr lang="fr-FR" sz="1300" dirty="0">
                <a:solidFill>
                  <a:schemeClr val="dk1"/>
                </a:solidFill>
                <a:latin typeface="Century Gothic"/>
                <a:ea typeface="Century Gothic"/>
                <a:cs typeface="Century Gothic"/>
                <a:sym typeface="Century Gothic"/>
              </a:rPr>
              <a:t>“</a:t>
            </a:r>
            <a:r>
              <a:rPr lang="fr-FR" sz="1300" i="1" dirty="0">
                <a:solidFill>
                  <a:schemeClr val="dk1"/>
                </a:solidFill>
                <a:latin typeface="Century Gothic"/>
                <a:ea typeface="Century Gothic"/>
                <a:cs typeface="Century Gothic"/>
                <a:sym typeface="Century Gothic"/>
              </a:rPr>
              <a:t>Tout déversement d’eaux usées autres que  domestiques, dans les égouts publics doit </a:t>
            </a:r>
            <a:r>
              <a:rPr lang="fr-FR" sz="1300" b="1" i="1" u="sng" dirty="0">
                <a:solidFill>
                  <a:schemeClr val="dk1"/>
                </a:solidFill>
                <a:latin typeface="Century Gothic"/>
                <a:ea typeface="Century Gothic"/>
                <a:cs typeface="Century Gothic"/>
                <a:sym typeface="Century Gothic"/>
              </a:rPr>
              <a:t>être préalablement autorisé par la collectivité</a:t>
            </a:r>
            <a:r>
              <a:rPr lang="fr-FR" sz="1300" i="1" dirty="0">
                <a:solidFill>
                  <a:schemeClr val="dk1"/>
                </a:solidFill>
                <a:latin typeface="Century Gothic"/>
                <a:ea typeface="Century Gothic"/>
                <a:cs typeface="Century Gothic"/>
                <a:sym typeface="Century Gothic"/>
              </a:rPr>
              <a:t> compétente et à laquelle appartiennent les ouvrages qui seront empruntés par ces eaux usées avant de rejoindre le milieu naturel.”</a:t>
            </a:r>
            <a:endParaRPr sz="1300" i="1" dirty="0">
              <a:solidFill>
                <a:schemeClr val="dk1"/>
              </a:solidFill>
              <a:latin typeface="Century Gothic"/>
              <a:ea typeface="Century Gothic"/>
              <a:cs typeface="Century Gothic"/>
              <a:sym typeface="Century Gothic"/>
            </a:endParaRPr>
          </a:p>
        </p:txBody>
      </p:sp>
      <p:pic>
        <p:nvPicPr>
          <p:cNvPr id="211" name="Google Shape;211;g23aa8d1171c_0_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63884" y="1658069"/>
            <a:ext cx="1460304" cy="1460304"/>
          </a:xfrm>
          <a:prstGeom prst="rect">
            <a:avLst/>
          </a:prstGeom>
          <a:noFill/>
          <a:ln>
            <a:noFill/>
          </a:ln>
        </p:spPr>
      </p:pic>
      <p:sp>
        <p:nvSpPr>
          <p:cNvPr id="2" name="ZoneTexte 1">
            <a:extLst>
              <a:ext uri="{FF2B5EF4-FFF2-40B4-BE49-F238E27FC236}">
                <a16:creationId xmlns:a16="http://schemas.microsoft.com/office/drawing/2014/main" id="{CC99371E-EB91-35D7-E8E6-50939927DEED}"/>
              </a:ext>
            </a:extLst>
          </p:cNvPr>
          <p:cNvSpPr txBox="1"/>
          <p:nvPr/>
        </p:nvSpPr>
        <p:spPr>
          <a:xfrm>
            <a:off x="519812" y="2916078"/>
            <a:ext cx="7434470" cy="2939266"/>
          </a:xfrm>
          <a:prstGeom prst="rect">
            <a:avLst/>
          </a:prstGeom>
          <a:noFill/>
        </p:spPr>
        <p:txBody>
          <a:bodyPr wrap="square" rtlCol="0">
            <a:spAutoFit/>
          </a:bodyPr>
          <a:lstStyle/>
          <a:p>
            <a:pPr marL="457200" marR="0" lvl="0" indent="-323850" algn="l" defTabSz="914400" rtl="0" eaLnBrk="1" fontAlgn="auto" latinLnBrk="0" hangingPunct="1">
              <a:lnSpc>
                <a:spcPct val="100000"/>
              </a:lnSpc>
              <a:spcBef>
                <a:spcPts val="1200"/>
              </a:spcBef>
              <a:spcAft>
                <a:spcPts val="0"/>
              </a:spcAft>
              <a:buClr>
                <a:srgbClr val="3A2D87"/>
              </a:buClr>
              <a:buSzPts val="1500"/>
              <a:buFont typeface="Century Gothic" panose="020B0502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Century Gothic"/>
                <a:sym typeface="Century Gothic"/>
              </a:rPr>
              <a:t>Document établit </a:t>
            </a:r>
            <a:r>
              <a:rPr kumimoji="0" lang="fr-FR" sz="1500" b="1" i="0" u="sng" strike="noStrike" kern="1200" cap="none" spc="0" normalizeH="0" baseline="0" noProof="0" dirty="0">
                <a:ln>
                  <a:noFill/>
                </a:ln>
                <a:solidFill>
                  <a:prstClr val="black"/>
                </a:solidFill>
                <a:effectLst/>
                <a:uLnTx/>
                <a:uFillTx/>
                <a:latin typeface="Century Gothic"/>
                <a:sym typeface="Century Gothic"/>
              </a:rPr>
              <a:t>par la collectivité</a:t>
            </a:r>
            <a:endParaRPr kumimoji="0" lang="fr-FR" sz="1500" b="0" i="0" u="none" strike="noStrike" kern="1200" cap="none" spc="0" normalizeH="0" baseline="0" noProof="0" dirty="0">
              <a:ln>
                <a:noFill/>
              </a:ln>
              <a:solidFill>
                <a:prstClr val="black"/>
              </a:solidFill>
              <a:effectLst/>
              <a:uLnTx/>
              <a:uFillTx/>
              <a:latin typeface="Century Gothic"/>
              <a:sym typeface="Century Gothic"/>
            </a:endParaRPr>
          </a:p>
          <a:p>
            <a:pPr marL="457200" marR="0" lvl="0" indent="-323850" algn="l" defTabSz="914400" rtl="0" eaLnBrk="1" fontAlgn="auto" latinLnBrk="0" hangingPunct="1">
              <a:lnSpc>
                <a:spcPct val="100000"/>
              </a:lnSpc>
              <a:spcBef>
                <a:spcPts val="1200"/>
              </a:spcBef>
              <a:spcAft>
                <a:spcPts val="0"/>
              </a:spcAft>
              <a:buClr>
                <a:srgbClr val="3A2D87"/>
              </a:buClr>
              <a:buSzPts val="1500"/>
              <a:buFont typeface="Century Gothic" panose="020B0502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Century Gothic"/>
                <a:sym typeface="Century Gothic"/>
              </a:rPr>
              <a:t>Précise les conditions techniques, financières et juridiques</a:t>
            </a:r>
          </a:p>
          <a:p>
            <a:pPr marL="457200" marR="0" lvl="0" indent="-323850" algn="l" defTabSz="914400" rtl="0" eaLnBrk="1" fontAlgn="auto" latinLnBrk="0" hangingPunct="1">
              <a:lnSpc>
                <a:spcPct val="100000"/>
              </a:lnSpc>
              <a:spcBef>
                <a:spcPts val="1200"/>
              </a:spcBef>
              <a:spcAft>
                <a:spcPts val="0"/>
              </a:spcAft>
              <a:buClr>
                <a:srgbClr val="3A2D87"/>
              </a:buClr>
              <a:buSzPts val="1500"/>
              <a:buFont typeface="Century Gothic" panose="020B0502020202020204" pitchFamily="34" charset="0"/>
              <a:buChar char="-"/>
              <a:tabLst/>
              <a:defRPr/>
            </a:pPr>
            <a:r>
              <a:rPr kumimoji="0" lang="fr-FR" sz="1500" b="0" i="0" u="none" strike="noStrike" kern="1200" cap="none" spc="0" normalizeH="0" baseline="0" noProof="0" dirty="0">
                <a:ln>
                  <a:noFill/>
                </a:ln>
                <a:solidFill>
                  <a:prstClr val="black"/>
                </a:solidFill>
                <a:effectLst/>
                <a:uLnTx/>
                <a:uFillTx/>
                <a:latin typeface="Century Gothic"/>
                <a:sym typeface="Century Gothic"/>
              </a:rPr>
              <a:t>La collectivité peut imposer : </a:t>
            </a:r>
          </a:p>
          <a:p>
            <a:pPr marL="914400" marR="0" lvl="1" indent="-323850" algn="l" defTabSz="914400" rtl="0" eaLnBrk="1" fontAlgn="auto" latinLnBrk="0" hangingPunct="1">
              <a:lnSpc>
                <a:spcPct val="100000"/>
              </a:lnSpc>
              <a:spcBef>
                <a:spcPts val="1200"/>
              </a:spcBef>
              <a:spcAft>
                <a:spcPts val="0"/>
              </a:spcAft>
              <a:buClr>
                <a:prstClr val="black"/>
              </a:buClr>
              <a:buSzPts val="1500"/>
              <a:buFont typeface="Century Gothic"/>
              <a:buChar char="✓"/>
              <a:tabLst/>
              <a:defRPr/>
            </a:pPr>
            <a:r>
              <a:rPr kumimoji="0" lang="fr-FR" sz="1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L’installation d’un prétraitement </a:t>
            </a:r>
          </a:p>
          <a:p>
            <a:pPr marL="914400" marR="0" lvl="1" indent="-323850" algn="l" defTabSz="914400" rtl="0" eaLnBrk="1" fontAlgn="auto" latinLnBrk="0" hangingPunct="1">
              <a:lnSpc>
                <a:spcPct val="100000"/>
              </a:lnSpc>
              <a:spcBef>
                <a:spcPts val="1200"/>
              </a:spcBef>
              <a:spcAft>
                <a:spcPts val="0"/>
              </a:spcAft>
              <a:buClr>
                <a:prstClr val="black"/>
              </a:buClr>
              <a:buSzPts val="1500"/>
              <a:buFont typeface="Century Gothic"/>
              <a:buChar char="✓"/>
              <a:tabLst/>
              <a:defRPr/>
            </a:pPr>
            <a:r>
              <a:rPr kumimoji="0" lang="fr-FR" sz="1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La mise en place d’instruments d’autosurveillance</a:t>
            </a:r>
          </a:p>
          <a:p>
            <a:pPr marL="914400" marR="0" lvl="1" indent="-323850" algn="l" defTabSz="914400" rtl="0" eaLnBrk="1" fontAlgn="auto" latinLnBrk="0" hangingPunct="1">
              <a:lnSpc>
                <a:spcPct val="100000"/>
              </a:lnSpc>
              <a:spcBef>
                <a:spcPts val="1200"/>
              </a:spcBef>
              <a:spcAft>
                <a:spcPts val="0"/>
              </a:spcAft>
              <a:buClr>
                <a:prstClr val="black"/>
              </a:buClr>
              <a:buSzPts val="1500"/>
              <a:buFont typeface="Century Gothic"/>
              <a:buChar char="✓"/>
              <a:tabLst/>
              <a:defRPr/>
            </a:pPr>
            <a:r>
              <a:rPr kumimoji="0" lang="fr-FR" sz="1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Le paiement d’une redevance assainissement pour les surcoûts/désagréments engendrés par la collecte et le traitement des effluents de l’établissement et éviter que ceux-ci soient supportés par les administrés.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fill="hold"/>
                                        <p:tgtEl>
                                          <p:spTgt spid="210"/>
                                        </p:tgtEl>
                                        <p:attrNameLst>
                                          <p:attrName>ppt_x</p:attrName>
                                        </p:attrNameLst>
                                      </p:cBhvr>
                                      <p:tavLst>
                                        <p:tav tm="0">
                                          <p:val>
                                            <p:strVal val="#ppt_x"/>
                                          </p:val>
                                        </p:tav>
                                        <p:tav tm="100000">
                                          <p:val>
                                            <p:strVal val="#ppt_x"/>
                                          </p:val>
                                        </p:tav>
                                      </p:tavLst>
                                    </p:anim>
                                    <p:anim calcmode="lin" valueType="num">
                                      <p:cBhvr additive="base">
                                        <p:cTn id="8" dur="500" fill="hold"/>
                                        <p:tgtEl>
                                          <p:spTgt spid="2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1"/>
                                        </p:tgtEl>
                                        <p:attrNameLst>
                                          <p:attrName>style.visibility</p:attrName>
                                        </p:attrNameLst>
                                      </p:cBhvr>
                                      <p:to>
                                        <p:strVal val="visible"/>
                                      </p:to>
                                    </p:set>
                                    <p:anim calcmode="lin" valueType="num">
                                      <p:cBhvr additive="base">
                                        <p:cTn id="11" dur="500" fill="hold"/>
                                        <p:tgtEl>
                                          <p:spTgt spid="211"/>
                                        </p:tgtEl>
                                        <p:attrNameLst>
                                          <p:attrName>ppt_x</p:attrName>
                                        </p:attrNameLst>
                                      </p:cBhvr>
                                      <p:tavLst>
                                        <p:tav tm="0">
                                          <p:val>
                                            <p:strVal val="#ppt_x"/>
                                          </p:val>
                                        </p:tav>
                                        <p:tav tm="100000">
                                          <p:val>
                                            <p:strVal val="#ppt_x"/>
                                          </p:val>
                                        </p:tav>
                                      </p:tavLst>
                                    </p:anim>
                                    <p:anim calcmode="lin" valueType="num">
                                      <p:cBhvr additive="base">
                                        <p:cTn id="12"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g1e2afb7e8d7_1_12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14</a:t>
            </a:fld>
            <a:endParaRPr/>
          </a:p>
        </p:txBody>
      </p:sp>
      <p:sp>
        <p:nvSpPr>
          <p:cNvPr id="216" name="Google Shape;216;g1e2afb7e8d7_1_124"/>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1327C"/>
              </a:buClr>
              <a:buSzPts val="3000"/>
              <a:buNone/>
            </a:pPr>
            <a:r>
              <a:rPr lang="fr-FR" dirty="0"/>
              <a:t>LE SERVICE DANS LA COLLECTIVITE</a:t>
            </a:r>
            <a:endParaRPr dirty="0"/>
          </a:p>
        </p:txBody>
      </p:sp>
      <p:sp>
        <p:nvSpPr>
          <p:cNvPr id="218" name="Google Shape;218;g1e2afb7e8d7_1_124"/>
          <p:cNvSpPr txBox="1">
            <a:spLocks noGrp="1"/>
          </p:cNvSpPr>
          <p:nvPr>
            <p:ph type="body" idx="2"/>
          </p:nvPr>
        </p:nvSpPr>
        <p:spPr>
          <a:xfrm>
            <a:off x="427821" y="1143049"/>
            <a:ext cx="8716179" cy="49957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700"/>
            </a:pPr>
            <a:r>
              <a:rPr lang="fr-FR" sz="2000" dirty="0">
                <a:solidFill>
                  <a:srgbClr val="169FDB"/>
                </a:solidFill>
              </a:rPr>
              <a:t>S’assurer de la conformité des rejets ND avec les enjeux milieux, équipements et la santé de ses agents</a:t>
            </a:r>
            <a:endParaRPr lang="fr-FR" sz="2000" dirty="0">
              <a:solidFill>
                <a:srgbClr val="169FDB"/>
              </a:solidFill>
              <a:latin typeface="Century Gothic"/>
              <a:ea typeface="Century Gothic"/>
              <a:cs typeface="Century Gothic"/>
              <a:sym typeface="Century Gothic"/>
            </a:endParaRPr>
          </a:p>
        </p:txBody>
      </p:sp>
      <p:sp>
        <p:nvSpPr>
          <p:cNvPr id="219" name="Google Shape;219;g1e2afb7e8d7_1_124"/>
          <p:cNvSpPr txBox="1"/>
          <p:nvPr/>
        </p:nvSpPr>
        <p:spPr>
          <a:xfrm>
            <a:off x="354444" y="2065701"/>
            <a:ext cx="3369477" cy="810448"/>
          </a:xfrm>
          <a:prstGeom prst="rect">
            <a:avLst/>
          </a:prstGeom>
          <a:noFill/>
          <a:ln>
            <a:noFill/>
          </a:ln>
        </p:spPr>
        <p:txBody>
          <a:bodyPr spcFirstLastPara="1" wrap="square" lIns="91425" tIns="91425" rIns="91425" bIns="91425" anchor="t" anchorCtr="0">
            <a:spAutoFit/>
          </a:bodyPr>
          <a:lstStyle/>
          <a:p>
            <a:pPr marL="0" lvl="0" indent="0" algn="l" rtl="0">
              <a:spcBef>
                <a:spcPts val="750"/>
              </a:spcBef>
              <a:spcAft>
                <a:spcPts val="0"/>
              </a:spcAft>
              <a:buNone/>
            </a:pPr>
            <a:r>
              <a:rPr lang="fr-FR" sz="1700" dirty="0">
                <a:solidFill>
                  <a:schemeClr val="dk1"/>
                </a:solidFill>
                <a:latin typeface="Century Gothic"/>
                <a:ea typeface="Century Gothic"/>
                <a:cs typeface="Century Gothic"/>
                <a:sym typeface="Century Gothic"/>
              </a:rPr>
              <a:t>→ Une antenne dédiée au sein du service assainissement</a:t>
            </a:r>
            <a:endParaRPr sz="1700" dirty="0">
              <a:solidFill>
                <a:schemeClr val="dk1"/>
              </a:solidFill>
              <a:latin typeface="Century Gothic"/>
              <a:ea typeface="Century Gothic"/>
              <a:cs typeface="Century Gothic"/>
              <a:sym typeface="Century Gothic"/>
            </a:endParaRPr>
          </a:p>
        </p:txBody>
      </p:sp>
      <p:sp>
        <p:nvSpPr>
          <p:cNvPr id="220" name="Google Shape;220;g1e2afb7e8d7_1_124"/>
          <p:cNvSpPr txBox="1"/>
          <p:nvPr/>
        </p:nvSpPr>
        <p:spPr>
          <a:xfrm>
            <a:off x="3861441" y="2078503"/>
            <a:ext cx="4952700" cy="810448"/>
          </a:xfrm>
          <a:prstGeom prst="rect">
            <a:avLst/>
          </a:prstGeom>
          <a:noFill/>
          <a:ln>
            <a:noFill/>
          </a:ln>
        </p:spPr>
        <p:txBody>
          <a:bodyPr spcFirstLastPara="1" wrap="square" lIns="91425" tIns="91425" rIns="91425" bIns="91425" anchor="t" anchorCtr="0">
            <a:spAutoFit/>
          </a:bodyPr>
          <a:lstStyle/>
          <a:p>
            <a:pPr marL="0" lvl="0" indent="0" algn="l" rtl="0">
              <a:spcBef>
                <a:spcPts val="750"/>
              </a:spcBef>
              <a:spcAft>
                <a:spcPts val="0"/>
              </a:spcAft>
              <a:buNone/>
            </a:pPr>
            <a:r>
              <a:rPr lang="fr-FR" sz="1700" dirty="0">
                <a:solidFill>
                  <a:schemeClr val="dk1"/>
                </a:solidFill>
                <a:latin typeface="Century Gothic"/>
                <a:ea typeface="Century Gothic"/>
                <a:cs typeface="Century Gothic"/>
                <a:sym typeface="Century Gothic"/>
              </a:rPr>
              <a:t>→ Un ou des techniciens/chargés de mission spécialisés</a:t>
            </a:r>
            <a:endParaRPr sz="1700" dirty="0">
              <a:solidFill>
                <a:schemeClr val="dk1"/>
              </a:solidFill>
              <a:latin typeface="Century Gothic"/>
              <a:ea typeface="Century Gothic"/>
              <a:cs typeface="Century Gothic"/>
              <a:sym typeface="Century Gothic"/>
            </a:endParaRPr>
          </a:p>
        </p:txBody>
      </p:sp>
      <p:sp>
        <p:nvSpPr>
          <p:cNvPr id="224" name="Google Shape;224;g1e2afb7e8d7_1_124"/>
          <p:cNvSpPr/>
          <p:nvPr/>
        </p:nvSpPr>
        <p:spPr>
          <a:xfrm>
            <a:off x="780622" y="3359196"/>
            <a:ext cx="2470500" cy="794700"/>
          </a:xfrm>
          <a:prstGeom prst="roundRect">
            <a:avLst>
              <a:gd name="adj" fmla="val 16667"/>
            </a:avLst>
          </a:prstGeom>
          <a:solidFill>
            <a:srgbClr val="0096C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dirty="0">
                <a:solidFill>
                  <a:schemeClr val="lt1"/>
                </a:solidFill>
                <a:latin typeface="Century Gothic"/>
                <a:ea typeface="Century Gothic"/>
                <a:cs typeface="Century Gothic"/>
                <a:sym typeface="Century Gothic"/>
              </a:rPr>
              <a:t>UNITÉ REJETS NON DOMESTIQUES</a:t>
            </a:r>
            <a:endParaRPr b="1" dirty="0">
              <a:solidFill>
                <a:schemeClr val="lt1"/>
              </a:solidFill>
              <a:latin typeface="Century Gothic"/>
              <a:ea typeface="Century Gothic"/>
              <a:cs typeface="Century Gothic"/>
              <a:sym typeface="Century Gothic"/>
            </a:endParaRPr>
          </a:p>
        </p:txBody>
      </p:sp>
      <p:sp>
        <p:nvSpPr>
          <p:cNvPr id="225" name="Google Shape;225;g1e2afb7e8d7_1_124"/>
          <p:cNvSpPr/>
          <p:nvPr/>
        </p:nvSpPr>
        <p:spPr>
          <a:xfrm>
            <a:off x="780622" y="4313608"/>
            <a:ext cx="2470500" cy="739500"/>
          </a:xfrm>
          <a:prstGeom prst="roundRect">
            <a:avLst>
              <a:gd name="adj" fmla="val 16667"/>
            </a:avLst>
          </a:prstGeom>
          <a:solidFill>
            <a:srgbClr val="0096C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dirty="0">
                <a:solidFill>
                  <a:schemeClr val="lt1"/>
                </a:solidFill>
                <a:latin typeface="Century Gothic"/>
                <a:ea typeface="Century Gothic"/>
                <a:cs typeface="Century Gothic"/>
                <a:sym typeface="Century Gothic"/>
              </a:rPr>
              <a:t>SERVICE EAU-INDUSTRIE</a:t>
            </a:r>
            <a:endParaRPr b="1" dirty="0">
              <a:solidFill>
                <a:schemeClr val="lt1"/>
              </a:solidFill>
              <a:latin typeface="Century Gothic"/>
              <a:ea typeface="Century Gothic"/>
              <a:cs typeface="Century Gothic"/>
              <a:sym typeface="Century Gothic"/>
            </a:endParaRPr>
          </a:p>
        </p:txBody>
      </p:sp>
      <p:sp>
        <p:nvSpPr>
          <p:cNvPr id="226" name="Google Shape;226;g1e2afb7e8d7_1_124"/>
          <p:cNvSpPr/>
          <p:nvPr/>
        </p:nvSpPr>
        <p:spPr>
          <a:xfrm>
            <a:off x="780622" y="5219734"/>
            <a:ext cx="2470500" cy="794700"/>
          </a:xfrm>
          <a:prstGeom prst="roundRect">
            <a:avLst>
              <a:gd name="adj" fmla="val 16667"/>
            </a:avLst>
          </a:prstGeom>
          <a:solidFill>
            <a:srgbClr val="0096C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FR" b="1" dirty="0">
                <a:solidFill>
                  <a:schemeClr val="lt1"/>
                </a:solidFill>
                <a:latin typeface="Century Gothic"/>
                <a:ea typeface="Century Gothic"/>
                <a:cs typeface="Century Gothic"/>
                <a:sym typeface="Century Gothic"/>
              </a:rPr>
              <a:t>SERVICE ENVIRONNEMENT QUALITE SECURITE ET PREVENTION</a:t>
            </a:r>
            <a:endParaRPr b="1" dirty="0">
              <a:solidFill>
                <a:schemeClr val="lt1"/>
              </a:solidFill>
              <a:latin typeface="Century Gothic"/>
              <a:ea typeface="Century Gothic"/>
              <a:cs typeface="Century Gothic"/>
              <a:sym typeface="Century Gothic"/>
            </a:endParaRPr>
          </a:p>
        </p:txBody>
      </p:sp>
      <p:grpSp>
        <p:nvGrpSpPr>
          <p:cNvPr id="7" name="Groupe 6">
            <a:extLst>
              <a:ext uri="{FF2B5EF4-FFF2-40B4-BE49-F238E27FC236}">
                <a16:creationId xmlns:a16="http://schemas.microsoft.com/office/drawing/2014/main" id="{71566A10-1CA8-10C3-96CC-5F5DAABC573C}"/>
              </a:ext>
            </a:extLst>
          </p:cNvPr>
          <p:cNvGrpSpPr/>
          <p:nvPr/>
        </p:nvGrpSpPr>
        <p:grpSpPr>
          <a:xfrm>
            <a:off x="4048556" y="3284961"/>
            <a:ext cx="2271730" cy="2860168"/>
            <a:chOff x="4048556" y="3424107"/>
            <a:chExt cx="2271730" cy="2860168"/>
          </a:xfrm>
        </p:grpSpPr>
        <p:pic>
          <p:nvPicPr>
            <p:cNvPr id="221" name="Google Shape;221;g1e2afb7e8d7_1_1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48556" y="3424107"/>
              <a:ext cx="2197376" cy="2860168"/>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F6A829A3-8B2D-1316-7B39-598CEA0C7EFB}"/>
                </a:ext>
              </a:extLst>
            </p:cNvPr>
            <p:cNvSpPr txBox="1"/>
            <p:nvPr/>
          </p:nvSpPr>
          <p:spPr>
            <a:xfrm>
              <a:off x="5077394" y="6099609"/>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t>
              </a:r>
              <a:r>
                <a:rPr lang="fr-FR" sz="600" dirty="0" err="1">
                  <a:solidFill>
                    <a:schemeClr val="bg1"/>
                  </a:solidFill>
                  <a:latin typeface="Century Gothic"/>
                  <a:ea typeface="Century Gothic"/>
                  <a:cs typeface="Century Gothic"/>
                  <a:sym typeface="Century Gothic"/>
                </a:rPr>
                <a:t>Arbresles</a:t>
              </a:r>
              <a:endParaRPr lang="fr-FR" sz="600" dirty="0">
                <a:solidFill>
                  <a:schemeClr val="bg1"/>
                </a:solidFill>
              </a:endParaRPr>
            </a:p>
          </p:txBody>
        </p:sp>
      </p:grpSp>
      <p:grpSp>
        <p:nvGrpSpPr>
          <p:cNvPr id="6" name="Groupe 5">
            <a:extLst>
              <a:ext uri="{FF2B5EF4-FFF2-40B4-BE49-F238E27FC236}">
                <a16:creationId xmlns:a16="http://schemas.microsoft.com/office/drawing/2014/main" id="{339404B1-B059-5E5E-DC38-AF14AE4E3E93}"/>
              </a:ext>
            </a:extLst>
          </p:cNvPr>
          <p:cNvGrpSpPr/>
          <p:nvPr/>
        </p:nvGrpSpPr>
        <p:grpSpPr>
          <a:xfrm>
            <a:off x="6325647" y="3278493"/>
            <a:ext cx="2555282" cy="1423934"/>
            <a:chOff x="6325647" y="3417639"/>
            <a:chExt cx="2555282" cy="1423934"/>
          </a:xfrm>
        </p:grpSpPr>
        <p:pic>
          <p:nvPicPr>
            <p:cNvPr id="222" name="Google Shape;222;g1e2afb7e8d7_1_1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25647" y="3417639"/>
              <a:ext cx="2074118" cy="1423934"/>
            </a:xfrm>
            <a:prstGeom prst="rect">
              <a:avLst/>
            </a:prstGeom>
            <a:noFill/>
            <a:ln w="9525" cap="flat" cmpd="sng">
              <a:solidFill>
                <a:srgbClr val="00FFB2"/>
              </a:solidFill>
              <a:prstDash val="solid"/>
              <a:round/>
              <a:headEnd type="none" w="sm" len="sm"/>
              <a:tailEnd type="none" w="sm" len="sm"/>
            </a:ln>
          </p:spPr>
        </p:pic>
        <p:sp>
          <p:nvSpPr>
            <p:cNvPr id="3" name="ZoneTexte 2">
              <a:extLst>
                <a:ext uri="{FF2B5EF4-FFF2-40B4-BE49-F238E27FC236}">
                  <a16:creationId xmlns:a16="http://schemas.microsoft.com/office/drawing/2014/main" id="{D1505F65-82B7-CA8D-5DBF-A40B4F8C3111}"/>
                </a:ext>
              </a:extLst>
            </p:cNvPr>
            <p:cNvSpPr txBox="1"/>
            <p:nvPr/>
          </p:nvSpPr>
          <p:spPr>
            <a:xfrm>
              <a:off x="7638037" y="4656907"/>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grpSp>
        <p:nvGrpSpPr>
          <p:cNvPr id="5" name="Groupe 4">
            <a:extLst>
              <a:ext uri="{FF2B5EF4-FFF2-40B4-BE49-F238E27FC236}">
                <a16:creationId xmlns:a16="http://schemas.microsoft.com/office/drawing/2014/main" id="{8A7EDA74-B339-3676-45AD-B11CAA5F6B94}"/>
              </a:ext>
            </a:extLst>
          </p:cNvPr>
          <p:cNvGrpSpPr/>
          <p:nvPr/>
        </p:nvGrpSpPr>
        <p:grpSpPr>
          <a:xfrm>
            <a:off x="6325647" y="4762718"/>
            <a:ext cx="2555282" cy="1382411"/>
            <a:chOff x="6325647" y="4901864"/>
            <a:chExt cx="2555282" cy="1382411"/>
          </a:xfrm>
        </p:grpSpPr>
        <p:pic>
          <p:nvPicPr>
            <p:cNvPr id="223" name="Google Shape;223;g1e2afb7e8d7_1_12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325647" y="4901864"/>
              <a:ext cx="2074118" cy="1382411"/>
            </a:xfrm>
            <a:prstGeom prst="rect">
              <a:avLst/>
            </a:prstGeom>
            <a:noFill/>
            <a:ln w="9525" cap="flat" cmpd="sng">
              <a:solidFill>
                <a:srgbClr val="00FFB2"/>
              </a:solidFill>
              <a:prstDash val="solid"/>
              <a:round/>
              <a:headEnd type="none" w="sm" len="sm"/>
              <a:tailEnd type="none" w="sm" len="sm"/>
            </a:ln>
          </p:spPr>
        </p:pic>
        <p:sp>
          <p:nvSpPr>
            <p:cNvPr id="4" name="ZoneTexte 3">
              <a:extLst>
                <a:ext uri="{FF2B5EF4-FFF2-40B4-BE49-F238E27FC236}">
                  <a16:creationId xmlns:a16="http://schemas.microsoft.com/office/drawing/2014/main" id="{DC5C978B-FF86-75CB-D61F-D71CFC599A84}"/>
                </a:ext>
              </a:extLst>
            </p:cNvPr>
            <p:cNvSpPr txBox="1"/>
            <p:nvPr/>
          </p:nvSpPr>
          <p:spPr>
            <a:xfrm>
              <a:off x="7638037" y="6099609"/>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wipe(left)">
                                      <p:cBhvr>
                                        <p:cTn id="7" dur="500"/>
                                        <p:tgtEl>
                                          <p:spTgt spid="2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4"/>
                                        </p:tgtEl>
                                        <p:attrNameLst>
                                          <p:attrName>style.visibility</p:attrName>
                                        </p:attrNameLst>
                                      </p:cBhvr>
                                      <p:to>
                                        <p:strVal val="visible"/>
                                      </p:to>
                                    </p:set>
                                    <p:animEffect transition="in" filter="wipe(left)">
                                      <p:cBhvr>
                                        <p:cTn id="10" dur="500"/>
                                        <p:tgtEl>
                                          <p:spTgt spid="2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5"/>
                                        </p:tgtEl>
                                        <p:attrNameLst>
                                          <p:attrName>style.visibility</p:attrName>
                                        </p:attrNameLst>
                                      </p:cBhvr>
                                      <p:to>
                                        <p:strVal val="visible"/>
                                      </p:to>
                                    </p:set>
                                    <p:animEffect transition="in" filter="wipe(left)">
                                      <p:cBhvr>
                                        <p:cTn id="13" dur="500"/>
                                        <p:tgtEl>
                                          <p:spTgt spid="2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6"/>
                                        </p:tgtEl>
                                        <p:attrNameLst>
                                          <p:attrName>style.visibility</p:attrName>
                                        </p:attrNameLst>
                                      </p:cBhvr>
                                      <p:to>
                                        <p:strVal val="visible"/>
                                      </p:to>
                                    </p:set>
                                    <p:animEffect transition="in" filter="wipe(left)">
                                      <p:cBhvr>
                                        <p:cTn id="16" dur="500"/>
                                        <p:tgtEl>
                                          <p:spTgt spid="2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4" grpId="0" animBg="1"/>
      <p:bldP spid="225" grpId="0" animBg="1"/>
      <p:bldP spid="2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1e2afb7e8d7_1_19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fr-FR"/>
              <a:t>15</a:t>
            </a:fld>
            <a:endParaRPr/>
          </a:p>
        </p:txBody>
      </p:sp>
      <p:sp>
        <p:nvSpPr>
          <p:cNvPr id="233" name="Google Shape;233;g1e2afb7e8d7_1_19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Font typeface="Arial"/>
              <a:buNone/>
            </a:pPr>
            <a:r>
              <a:rPr lang="fr-FR" dirty="0"/>
              <a:t>LE RÔLE DU TECHNICIEN</a:t>
            </a:r>
            <a:endParaRPr dirty="0"/>
          </a:p>
        </p:txBody>
      </p:sp>
      <p:sp>
        <p:nvSpPr>
          <p:cNvPr id="234" name="Google Shape;234;g1e2afb7e8d7_1_199"/>
          <p:cNvSpPr txBox="1">
            <a:spLocks noGrp="1"/>
          </p:cNvSpPr>
          <p:nvPr>
            <p:ph type="body" idx="2"/>
          </p:nvPr>
        </p:nvSpPr>
        <p:spPr>
          <a:xfrm>
            <a:off x="340908" y="1267383"/>
            <a:ext cx="8716179" cy="49957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700"/>
            </a:pPr>
            <a:r>
              <a:rPr lang="fr-FR" sz="2000" dirty="0">
                <a:solidFill>
                  <a:srgbClr val="169FDB"/>
                </a:solidFill>
              </a:rPr>
              <a:t>Préserver le vivant → focus micropolluants</a:t>
            </a:r>
            <a:endParaRPr lang="fr-FR" sz="2000" dirty="0">
              <a:solidFill>
                <a:srgbClr val="169FDB"/>
              </a:solidFill>
              <a:latin typeface="Century Gothic"/>
              <a:ea typeface="Century Gothic"/>
              <a:cs typeface="Century Gothic"/>
              <a:sym typeface="Century Gothic"/>
            </a:endParaRPr>
          </a:p>
        </p:txBody>
      </p:sp>
      <p:pic>
        <p:nvPicPr>
          <p:cNvPr id="235" name="Google Shape;235;g1e2afb7e8d7_1_19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8520" y="2255197"/>
            <a:ext cx="4455448" cy="1543818"/>
          </a:xfrm>
          <a:prstGeom prst="rect">
            <a:avLst/>
          </a:prstGeom>
          <a:noFill/>
          <a:ln>
            <a:noFill/>
          </a:ln>
        </p:spPr>
      </p:pic>
      <p:sp>
        <p:nvSpPr>
          <p:cNvPr id="236" name="Google Shape;236;g1e2afb7e8d7_1_199"/>
          <p:cNvSpPr txBox="1"/>
          <p:nvPr/>
        </p:nvSpPr>
        <p:spPr>
          <a:xfrm>
            <a:off x="504500" y="1702148"/>
            <a:ext cx="3612600" cy="548838"/>
          </a:xfrm>
          <a:prstGeom prst="rect">
            <a:avLst/>
          </a:prstGeom>
          <a:noFill/>
          <a:ln>
            <a:noFill/>
          </a:ln>
        </p:spPr>
        <p:txBody>
          <a:bodyPr spcFirstLastPara="1" wrap="square" lIns="91425" tIns="91425" rIns="91425" bIns="91425" anchor="t" anchorCtr="0">
            <a:spAutoFit/>
          </a:bodyPr>
          <a:lstStyle/>
          <a:p>
            <a:pPr marL="285750" lvl="0" indent="-285750" algn="l" rtl="0">
              <a:spcBef>
                <a:spcPts val="750"/>
              </a:spcBef>
              <a:spcAft>
                <a:spcPts val="0"/>
              </a:spcAft>
              <a:buFont typeface="Wingdings" panose="05000000000000000000" pitchFamily="2" charset="2"/>
              <a:buChar char="ü"/>
            </a:pPr>
            <a:r>
              <a:rPr lang="fr-FR" sz="1700" dirty="0">
                <a:solidFill>
                  <a:schemeClr val="dk1"/>
                </a:solidFill>
                <a:latin typeface="Century Gothic"/>
                <a:ea typeface="Century Gothic"/>
                <a:cs typeface="Century Gothic"/>
                <a:sym typeface="Century Gothic"/>
              </a:rPr>
              <a:t>Biodiversité</a:t>
            </a:r>
            <a:endParaRPr sz="1700" dirty="0">
              <a:solidFill>
                <a:schemeClr val="dk1"/>
              </a:solidFill>
              <a:latin typeface="Century Gothic"/>
              <a:ea typeface="Century Gothic"/>
              <a:cs typeface="Century Gothic"/>
              <a:sym typeface="Century Gothic"/>
            </a:endParaRPr>
          </a:p>
        </p:txBody>
      </p:sp>
      <p:pic>
        <p:nvPicPr>
          <p:cNvPr id="237" name="Google Shape;237;g1e2afb7e8d7_1_199"/>
          <p:cNvPicPr preferRelativeResize="0"/>
          <p:nvPr/>
        </p:nvPicPr>
        <p:blipFill rotWithShape="1">
          <a:blip r:embed="rId4" cstate="screen">
            <a:alphaModFix/>
            <a:extLst>
              <a:ext uri="{28A0092B-C50C-407E-A947-70E740481C1C}">
                <a14:useLocalDpi xmlns:a14="http://schemas.microsoft.com/office/drawing/2010/main"/>
              </a:ext>
            </a:extLst>
          </a:blip>
          <a:srcRect l="4613" r="2596"/>
          <a:stretch/>
        </p:blipFill>
        <p:spPr>
          <a:xfrm>
            <a:off x="5023968" y="2244187"/>
            <a:ext cx="3846243" cy="4038847"/>
          </a:xfrm>
          <a:prstGeom prst="rect">
            <a:avLst/>
          </a:prstGeom>
          <a:noFill/>
          <a:ln>
            <a:noFill/>
          </a:ln>
        </p:spPr>
      </p:pic>
      <p:pic>
        <p:nvPicPr>
          <p:cNvPr id="238" name="Google Shape;238;g1e2afb7e8d7_1_199"/>
          <p:cNvPicPr preferRelativeResize="0">
            <a:picLocks noChangeAspect="1"/>
          </p:cNvPicPr>
          <p:nvPr/>
        </p:nvPicPr>
        <p:blipFill>
          <a:blip r:embed="rId5" cstate="screen">
            <a:alphaModFix/>
            <a:extLst>
              <a:ext uri="{28A0092B-C50C-407E-A947-70E740481C1C}">
                <a14:useLocalDpi xmlns:a14="http://schemas.microsoft.com/office/drawing/2010/main"/>
              </a:ext>
            </a:extLst>
          </a:blip>
          <a:stretch>
            <a:fillRect/>
          </a:stretch>
        </p:blipFill>
        <p:spPr>
          <a:xfrm>
            <a:off x="606335" y="3958034"/>
            <a:ext cx="3782223" cy="27875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wipe(left)">
                                      <p:cBhvr>
                                        <p:cTn id="7" dur="500"/>
                                        <p:tgtEl>
                                          <p:spTgt spid="235"/>
                                        </p:tgtEl>
                                      </p:cBhvr>
                                    </p:animEffect>
                                  </p:childTnLst>
                                </p:cTn>
                              </p:par>
                              <p:par>
                                <p:cTn id="8" presetID="22" presetClass="entr" presetSubtype="8"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wipe(left)">
                                      <p:cBhvr>
                                        <p:cTn id="10" dur="500"/>
                                        <p:tgtEl>
                                          <p:spTgt spid="237"/>
                                        </p:tgtEl>
                                      </p:cBhvr>
                                    </p:animEffect>
                                  </p:childTnLst>
                                </p:cTn>
                              </p:par>
                              <p:par>
                                <p:cTn id="11" presetID="22" presetClass="entr" presetSubtype="8" fill="hold" nodeType="with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wipe(left)">
                                      <p:cBhvr>
                                        <p:cTn id="13"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e2afb7e8d7_1_16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fr-FR"/>
              <a:t>16</a:t>
            </a:fld>
            <a:endParaRPr/>
          </a:p>
        </p:txBody>
      </p:sp>
      <p:sp>
        <p:nvSpPr>
          <p:cNvPr id="245" name="Google Shape;245;g1e2afb7e8d7_1_16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Font typeface="Arial"/>
              <a:buNone/>
            </a:pPr>
            <a:r>
              <a:rPr lang="fr-FR" dirty="0"/>
              <a:t>LE RÔLE DU TECHNICIEN</a:t>
            </a:r>
            <a:endParaRPr dirty="0"/>
          </a:p>
        </p:txBody>
      </p:sp>
      <p:sp>
        <p:nvSpPr>
          <p:cNvPr id="4" name="Google Shape;234;g1e2afb7e8d7_1_199">
            <a:extLst>
              <a:ext uri="{FF2B5EF4-FFF2-40B4-BE49-F238E27FC236}">
                <a16:creationId xmlns:a16="http://schemas.microsoft.com/office/drawing/2014/main" id="{35DB8FF4-E3F1-B3C2-088E-2DC63012C8C2}"/>
              </a:ext>
            </a:extLst>
          </p:cNvPr>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700"/>
            </a:pPr>
            <a:r>
              <a:rPr lang="fr-FR" sz="2000" dirty="0">
                <a:solidFill>
                  <a:srgbClr val="169FDB"/>
                </a:solidFill>
              </a:rPr>
              <a:t>Préserver le vivant → focus micropolluants</a:t>
            </a:r>
            <a:endParaRPr lang="fr-FR" sz="2000" b="0" dirty="0">
              <a:solidFill>
                <a:srgbClr val="169FDB"/>
              </a:solidFill>
            </a:endParaRPr>
          </a:p>
        </p:txBody>
      </p:sp>
      <p:sp>
        <p:nvSpPr>
          <p:cNvPr id="247" name="Google Shape;247;g1e2afb7e8d7_1_169"/>
          <p:cNvSpPr txBox="1"/>
          <p:nvPr/>
        </p:nvSpPr>
        <p:spPr>
          <a:xfrm>
            <a:off x="453880" y="1708249"/>
            <a:ext cx="3612600" cy="548838"/>
          </a:xfrm>
          <a:prstGeom prst="rect">
            <a:avLst/>
          </a:prstGeom>
          <a:noFill/>
          <a:ln>
            <a:noFill/>
          </a:ln>
        </p:spPr>
        <p:txBody>
          <a:bodyPr spcFirstLastPara="1" wrap="square" lIns="91425" tIns="91425" rIns="91425" bIns="91425" anchor="t" anchorCtr="0">
            <a:spAutoFit/>
          </a:bodyPr>
          <a:lstStyle/>
          <a:p>
            <a:pPr marL="285750" lvl="0" indent="-285750" algn="l" rtl="0">
              <a:spcBef>
                <a:spcPts val="750"/>
              </a:spcBef>
              <a:spcAft>
                <a:spcPts val="0"/>
              </a:spcAft>
              <a:buFont typeface="Wingdings" panose="05000000000000000000" pitchFamily="2" charset="2"/>
              <a:buChar char="ü"/>
            </a:pPr>
            <a:r>
              <a:rPr lang="fr-FR" sz="1700" dirty="0">
                <a:solidFill>
                  <a:schemeClr val="dk1"/>
                </a:solidFill>
                <a:latin typeface="Century Gothic"/>
                <a:ea typeface="Century Gothic"/>
                <a:cs typeface="Century Gothic"/>
                <a:sym typeface="Century Gothic"/>
              </a:rPr>
              <a:t>Santé humaine</a:t>
            </a:r>
            <a:endParaRPr sz="1700" dirty="0">
              <a:solidFill>
                <a:schemeClr val="dk1"/>
              </a:solidFill>
              <a:latin typeface="Century Gothic"/>
              <a:ea typeface="Century Gothic"/>
              <a:cs typeface="Century Gothic"/>
              <a:sym typeface="Century Gothic"/>
            </a:endParaRPr>
          </a:p>
        </p:txBody>
      </p:sp>
      <p:pic>
        <p:nvPicPr>
          <p:cNvPr id="248" name="Google Shape;248;g1e2afb7e8d7_1_169"/>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42856" y="4100601"/>
            <a:ext cx="3582650" cy="2663789"/>
          </a:xfrm>
          <a:prstGeom prst="rect">
            <a:avLst/>
          </a:prstGeom>
          <a:noFill/>
          <a:ln>
            <a:noFill/>
          </a:ln>
        </p:spPr>
      </p:pic>
      <p:pic>
        <p:nvPicPr>
          <p:cNvPr id="249" name="Google Shape;249;g1e2afb7e8d7_1_169"/>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855256" y="2257087"/>
            <a:ext cx="4105003" cy="2205583"/>
          </a:xfrm>
          <a:prstGeom prst="rect">
            <a:avLst/>
          </a:prstGeom>
          <a:noFill/>
          <a:ln>
            <a:noFill/>
          </a:ln>
        </p:spPr>
      </p:pic>
      <p:pic>
        <p:nvPicPr>
          <p:cNvPr id="250" name="Google Shape;250;g1e2afb7e8d7_1_169" descr="Une image contenant texte&#10;&#10;Description générée automatiquement"/>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60259" y="2481744"/>
            <a:ext cx="3096828" cy="32103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fill="hold"/>
                                        <p:tgtEl>
                                          <p:spTgt spid="249"/>
                                        </p:tgtEl>
                                        <p:attrNameLst>
                                          <p:attrName>ppt_x</p:attrName>
                                        </p:attrNameLst>
                                      </p:cBhvr>
                                      <p:tavLst>
                                        <p:tav tm="0">
                                          <p:val>
                                            <p:strVal val="#ppt_x"/>
                                          </p:val>
                                        </p:tav>
                                        <p:tav tm="100000">
                                          <p:val>
                                            <p:strVal val="#ppt_x"/>
                                          </p:val>
                                        </p:tav>
                                      </p:tavLst>
                                    </p:anim>
                                    <p:anim calcmode="lin" valueType="num">
                                      <p:cBhvr additive="base">
                                        <p:cTn id="8" dur="500" fill="hold"/>
                                        <p:tgtEl>
                                          <p:spTgt spid="2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8"/>
                                        </p:tgtEl>
                                        <p:attrNameLst>
                                          <p:attrName>style.visibility</p:attrName>
                                        </p:attrNameLst>
                                      </p:cBhvr>
                                      <p:to>
                                        <p:strVal val="visible"/>
                                      </p:to>
                                    </p:set>
                                    <p:anim calcmode="lin" valueType="num">
                                      <p:cBhvr additive="base">
                                        <p:cTn id="15" dur="500" fill="hold"/>
                                        <p:tgtEl>
                                          <p:spTgt spid="248"/>
                                        </p:tgtEl>
                                        <p:attrNameLst>
                                          <p:attrName>ppt_x</p:attrName>
                                        </p:attrNameLst>
                                      </p:cBhvr>
                                      <p:tavLst>
                                        <p:tav tm="0">
                                          <p:val>
                                            <p:strVal val="#ppt_x"/>
                                          </p:val>
                                        </p:tav>
                                        <p:tav tm="100000">
                                          <p:val>
                                            <p:strVal val="#ppt_x"/>
                                          </p:val>
                                        </p:tav>
                                      </p:tavLst>
                                    </p:anim>
                                    <p:anim calcmode="lin" valueType="num">
                                      <p:cBhvr additive="base">
                                        <p:cTn id="16"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3e4a2837bf_0_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fr-FR"/>
              <a:t>17</a:t>
            </a:fld>
            <a:endParaRPr/>
          </a:p>
        </p:txBody>
      </p:sp>
      <p:sp>
        <p:nvSpPr>
          <p:cNvPr id="257" name="Google Shape;257;g23e4a2837bf_0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Font typeface="Arial"/>
              <a:buNone/>
            </a:pPr>
            <a:r>
              <a:rPr lang="fr-FR"/>
              <a:t>PRÉSENTATION DU MÉTIER</a:t>
            </a:r>
            <a:endParaRPr/>
          </a:p>
        </p:txBody>
      </p:sp>
      <p:sp>
        <p:nvSpPr>
          <p:cNvPr id="272" name="Google Shape;272;g23e4a2837bf_0_0"/>
          <p:cNvSpPr txBox="1">
            <a:spLocks noGrp="1"/>
          </p:cNvSpPr>
          <p:nvPr>
            <p:ph type="body" idx="2"/>
          </p:nvPr>
        </p:nvSpPr>
        <p:spPr>
          <a:xfrm>
            <a:off x="340907" y="1263267"/>
            <a:ext cx="8716179" cy="6235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50"/>
              </a:spcBef>
              <a:spcAft>
                <a:spcPts val="0"/>
              </a:spcAft>
              <a:buSzPts val="1700"/>
            </a:pPr>
            <a:r>
              <a:rPr lang="fr-FR" sz="2000" dirty="0">
                <a:solidFill>
                  <a:srgbClr val="169FDB"/>
                </a:solidFill>
              </a:rPr>
              <a:t>Les</a:t>
            </a:r>
            <a:r>
              <a:rPr lang="fr-FR" sz="1800" dirty="0">
                <a:solidFill>
                  <a:srgbClr val="169FDB"/>
                </a:solidFill>
              </a:rPr>
              <a:t> </a:t>
            </a:r>
            <a:r>
              <a:rPr lang="fr-FR" sz="2000" dirty="0">
                <a:solidFill>
                  <a:srgbClr val="169FDB"/>
                </a:solidFill>
              </a:rPr>
              <a:t>enjeux</a:t>
            </a:r>
            <a:endParaRPr lang="fr-FR" sz="2000" dirty="0">
              <a:latin typeface="Century Gothic"/>
              <a:ea typeface="Century Gothic"/>
              <a:cs typeface="Century Gothic"/>
              <a:sym typeface="Century Gothic"/>
            </a:endParaRPr>
          </a:p>
        </p:txBody>
      </p:sp>
      <p:grpSp>
        <p:nvGrpSpPr>
          <p:cNvPr id="258" name="Google Shape;258;g23e4a2837bf_0_0"/>
          <p:cNvGrpSpPr>
            <a:grpSpLocks noChangeAspect="1"/>
          </p:cNvGrpSpPr>
          <p:nvPr/>
        </p:nvGrpSpPr>
        <p:grpSpPr>
          <a:xfrm>
            <a:off x="4804146" y="1128242"/>
            <a:ext cx="4095964" cy="5506278"/>
            <a:chOff x="2779076" y="2086344"/>
            <a:chExt cx="3878257" cy="5213610"/>
          </a:xfrm>
        </p:grpSpPr>
        <p:sp>
          <p:nvSpPr>
            <p:cNvPr id="259" name="Google Shape;259;g23e4a2837bf_0_0"/>
            <p:cNvSpPr/>
            <p:nvPr/>
          </p:nvSpPr>
          <p:spPr>
            <a:xfrm>
              <a:off x="2945474" y="2502150"/>
              <a:ext cx="3501300" cy="4266600"/>
            </a:xfrm>
            <a:prstGeom prst="ellipse">
              <a:avLst/>
            </a:prstGeom>
            <a:solidFill>
              <a:srgbClr val="83E3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0" name="Google Shape;260;g23e4a2837bf_0_0"/>
            <p:cNvGrpSpPr/>
            <p:nvPr/>
          </p:nvGrpSpPr>
          <p:grpSpPr>
            <a:xfrm>
              <a:off x="3669582" y="2086344"/>
              <a:ext cx="2184394" cy="2166000"/>
              <a:chOff x="3593382" y="414352"/>
              <a:chExt cx="2184394" cy="2166000"/>
            </a:xfrm>
          </p:grpSpPr>
          <p:sp>
            <p:nvSpPr>
              <p:cNvPr id="261" name="Google Shape;261;g23e4a2837bf_0_0"/>
              <p:cNvSpPr/>
              <p:nvPr/>
            </p:nvSpPr>
            <p:spPr>
              <a:xfrm>
                <a:off x="3611776" y="414352"/>
                <a:ext cx="2166000" cy="2166000"/>
              </a:xfrm>
              <a:prstGeom prst="ellipse">
                <a:avLst/>
              </a:prstGeom>
              <a:solidFill>
                <a:srgbClr val="249C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3e4a2837bf_0_0"/>
              <p:cNvSpPr txBox="1"/>
              <p:nvPr/>
            </p:nvSpPr>
            <p:spPr>
              <a:xfrm>
                <a:off x="3593382" y="922223"/>
                <a:ext cx="2127726" cy="70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dirty="0">
                    <a:solidFill>
                      <a:srgbClr val="FFFFFF"/>
                    </a:solidFill>
                    <a:latin typeface="Roboto"/>
                    <a:ea typeface="Roboto"/>
                    <a:cs typeface="Roboto"/>
                    <a:sym typeface="Roboto"/>
                  </a:rPr>
                  <a:t>PRÉSERVER</a:t>
                </a:r>
                <a:endParaRPr sz="1200" b="1" dirty="0">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fr-FR" sz="1200" dirty="0">
                    <a:solidFill>
                      <a:srgbClr val="02FFB2"/>
                    </a:solidFill>
                    <a:latin typeface="Century Gothic"/>
                    <a:ea typeface="Century Gothic"/>
                    <a:cs typeface="Century Gothic"/>
                    <a:sym typeface="Century Gothic"/>
                  </a:rPr>
                  <a:t>Les milieux aquatiques et l’ensemble des milieux naturels vis à vis des pollutions industrielles</a:t>
                </a:r>
                <a:r>
                  <a:rPr lang="fr-FR" sz="1200" b="1" dirty="0">
                    <a:solidFill>
                      <a:srgbClr val="02FFB2"/>
                    </a:solidFill>
                    <a:latin typeface="Century Gothic"/>
                    <a:ea typeface="Century Gothic"/>
                    <a:cs typeface="Century Gothic"/>
                    <a:sym typeface="Century Gothic"/>
                  </a:rPr>
                  <a:t> </a:t>
                </a:r>
                <a:endParaRPr sz="1200" b="1" i="0" u="none" strike="noStrike" cap="none" dirty="0">
                  <a:solidFill>
                    <a:srgbClr val="02FFB2"/>
                  </a:solidFill>
                  <a:latin typeface="Century Gothic"/>
                  <a:ea typeface="Century Gothic"/>
                  <a:cs typeface="Century Gothic"/>
                  <a:sym typeface="Century Gothic"/>
                </a:endParaRPr>
              </a:p>
            </p:txBody>
          </p:sp>
        </p:grpSp>
        <p:grpSp>
          <p:nvGrpSpPr>
            <p:cNvPr id="263" name="Google Shape;263;g23e4a2837bf_0_0"/>
            <p:cNvGrpSpPr/>
            <p:nvPr/>
          </p:nvGrpSpPr>
          <p:grpSpPr>
            <a:xfrm>
              <a:off x="3649701" y="5133954"/>
              <a:ext cx="2166000" cy="2166000"/>
              <a:chOff x="3611776" y="780112"/>
              <a:chExt cx="2166000" cy="2166000"/>
            </a:xfrm>
          </p:grpSpPr>
          <p:sp>
            <p:nvSpPr>
              <p:cNvPr id="264" name="Google Shape;264;g23e4a2837bf_0_0"/>
              <p:cNvSpPr/>
              <p:nvPr/>
            </p:nvSpPr>
            <p:spPr>
              <a:xfrm>
                <a:off x="3611776" y="780112"/>
                <a:ext cx="2166000" cy="2166000"/>
              </a:xfrm>
              <a:prstGeom prst="ellipse">
                <a:avLst/>
              </a:prstGeom>
              <a:solidFill>
                <a:srgbClr val="249C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3e4a2837bf_0_0"/>
              <p:cNvSpPr txBox="1"/>
              <p:nvPr/>
            </p:nvSpPr>
            <p:spPr>
              <a:xfrm>
                <a:off x="3965863" y="1747982"/>
                <a:ext cx="1496100" cy="70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dirty="0">
                    <a:solidFill>
                      <a:srgbClr val="FFFFFF"/>
                    </a:solidFill>
                    <a:latin typeface="Roboto"/>
                    <a:ea typeface="Roboto"/>
                    <a:cs typeface="Roboto"/>
                    <a:sym typeface="Roboto"/>
                  </a:rPr>
                  <a:t>SENSIBILISER</a:t>
                </a:r>
                <a:endParaRPr sz="1200" b="1" dirty="0">
                  <a:solidFill>
                    <a:srgbClr val="FFFFFF"/>
                  </a:solidFill>
                  <a:latin typeface="Roboto"/>
                  <a:ea typeface="Roboto"/>
                  <a:cs typeface="Roboto"/>
                  <a:sym typeface="Roboto"/>
                </a:endParaRPr>
              </a:p>
              <a:p>
                <a:pPr marL="0" lvl="0" indent="0" algn="ctr" rtl="0">
                  <a:spcBef>
                    <a:spcPts val="0"/>
                  </a:spcBef>
                  <a:spcAft>
                    <a:spcPts val="0"/>
                  </a:spcAft>
                  <a:buClr>
                    <a:schemeClr val="dk1"/>
                  </a:buClr>
                  <a:buSzPts val="1700"/>
                  <a:buFont typeface="Arial"/>
                  <a:buNone/>
                </a:pPr>
                <a:r>
                  <a:rPr lang="fr-FR" sz="1200" dirty="0">
                    <a:solidFill>
                      <a:srgbClr val="02FFB2"/>
                    </a:solidFill>
                    <a:latin typeface="Century Gothic"/>
                    <a:ea typeface="Century Gothic"/>
                    <a:cs typeface="Century Gothic"/>
                    <a:sym typeface="Century Gothic"/>
                  </a:rPr>
                  <a:t>Les acteurs économiques, territoriaux et le grand public</a:t>
                </a:r>
                <a:endParaRPr sz="1200" dirty="0">
                  <a:solidFill>
                    <a:srgbClr val="02FFB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endParaRPr sz="1200" b="1" dirty="0">
                  <a:solidFill>
                    <a:srgbClr val="FFFFFF"/>
                  </a:solidFill>
                  <a:latin typeface="Roboto"/>
                  <a:ea typeface="Roboto"/>
                  <a:cs typeface="Roboto"/>
                  <a:sym typeface="Roboto"/>
                </a:endParaRPr>
              </a:p>
            </p:txBody>
          </p:sp>
        </p:grpSp>
        <p:grpSp>
          <p:nvGrpSpPr>
            <p:cNvPr id="266" name="Google Shape;266;g23e4a2837bf_0_0"/>
            <p:cNvGrpSpPr/>
            <p:nvPr/>
          </p:nvGrpSpPr>
          <p:grpSpPr>
            <a:xfrm>
              <a:off x="4491333" y="3552456"/>
              <a:ext cx="2166000" cy="2166000"/>
              <a:chOff x="4562258" y="2032864"/>
              <a:chExt cx="2166000" cy="2166000"/>
            </a:xfrm>
          </p:grpSpPr>
          <p:sp>
            <p:nvSpPr>
              <p:cNvPr id="267" name="Google Shape;267;g23e4a2837bf_0_0"/>
              <p:cNvSpPr/>
              <p:nvPr/>
            </p:nvSpPr>
            <p:spPr>
              <a:xfrm>
                <a:off x="4562258" y="2032864"/>
                <a:ext cx="2166000" cy="2166000"/>
              </a:xfrm>
              <a:prstGeom prst="ellipse">
                <a:avLst/>
              </a:prstGeom>
              <a:solidFill>
                <a:srgbClr val="1D7E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3e4a2837bf_0_0"/>
              <p:cNvSpPr txBox="1"/>
              <p:nvPr/>
            </p:nvSpPr>
            <p:spPr>
              <a:xfrm>
                <a:off x="5016000" y="2790560"/>
                <a:ext cx="1496100" cy="702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dirty="0">
                    <a:solidFill>
                      <a:srgbClr val="FFFFFF"/>
                    </a:solidFill>
                    <a:latin typeface="Roboto"/>
                    <a:ea typeface="Roboto"/>
                    <a:cs typeface="Roboto"/>
                    <a:sym typeface="Roboto"/>
                  </a:rPr>
                  <a:t>PROTEGER</a:t>
                </a:r>
                <a:endParaRPr sz="1200" b="1" dirty="0">
                  <a:solidFill>
                    <a:srgbClr val="FFFFFF"/>
                  </a:solidFill>
                  <a:latin typeface="Roboto"/>
                  <a:ea typeface="Roboto"/>
                  <a:cs typeface="Roboto"/>
                  <a:sym typeface="Roboto"/>
                </a:endParaRPr>
              </a:p>
              <a:p>
                <a:pPr marL="0" lvl="0" indent="0" algn="ctr" rtl="0">
                  <a:spcBef>
                    <a:spcPts val="0"/>
                  </a:spcBef>
                  <a:spcAft>
                    <a:spcPts val="0"/>
                  </a:spcAft>
                  <a:buClr>
                    <a:schemeClr val="dk1"/>
                  </a:buClr>
                  <a:buSzPts val="1700"/>
                  <a:buFont typeface="Arial"/>
                  <a:buNone/>
                </a:pPr>
                <a:r>
                  <a:rPr lang="fr-FR" sz="1200" dirty="0">
                    <a:solidFill>
                      <a:srgbClr val="02FFB2"/>
                    </a:solidFill>
                    <a:latin typeface="Century Gothic"/>
                    <a:ea typeface="Century Gothic"/>
                    <a:cs typeface="Century Gothic"/>
                    <a:sym typeface="Century Gothic"/>
                  </a:rPr>
                  <a:t>Les infrastructures</a:t>
                </a:r>
                <a:endParaRPr sz="1200" dirty="0">
                  <a:solidFill>
                    <a:srgbClr val="02FFB2"/>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fr-FR" sz="1200" dirty="0">
                    <a:solidFill>
                      <a:srgbClr val="02FFB2"/>
                    </a:solidFill>
                    <a:latin typeface="Century Gothic"/>
                    <a:ea typeface="Century Gothic"/>
                    <a:cs typeface="Century Gothic"/>
                    <a:sym typeface="Century Gothic"/>
                  </a:rPr>
                  <a:t>Les agents</a:t>
                </a:r>
                <a:endParaRPr sz="1200" dirty="0">
                  <a:solidFill>
                    <a:srgbClr val="02FFB2"/>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fr-FR" sz="1200" dirty="0">
                    <a:solidFill>
                      <a:srgbClr val="02FFB2"/>
                    </a:solidFill>
                    <a:latin typeface="Century Gothic"/>
                    <a:ea typeface="Century Gothic"/>
                    <a:cs typeface="Century Gothic"/>
                    <a:sym typeface="Century Gothic"/>
                  </a:rPr>
                  <a:t>Le vivant</a:t>
                </a:r>
                <a:endParaRPr sz="1200" dirty="0">
                  <a:solidFill>
                    <a:srgbClr val="02FFB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fr-FR" sz="1200" b="1" dirty="0">
                    <a:solidFill>
                      <a:srgbClr val="FFFFFF"/>
                    </a:solidFill>
                    <a:latin typeface="Century Gothic"/>
                    <a:ea typeface="Century Gothic"/>
                    <a:cs typeface="Century Gothic"/>
                    <a:sym typeface="Century Gothic"/>
                  </a:rPr>
                  <a:t> </a:t>
                </a:r>
                <a:endParaRPr sz="1200" b="1" i="0" u="none" strike="noStrike" cap="none" dirty="0">
                  <a:solidFill>
                    <a:srgbClr val="FFFFFF"/>
                  </a:solidFill>
                  <a:latin typeface="Century Gothic"/>
                  <a:ea typeface="Century Gothic"/>
                  <a:cs typeface="Century Gothic"/>
                  <a:sym typeface="Century Gothic"/>
                </a:endParaRPr>
              </a:p>
            </p:txBody>
          </p:sp>
        </p:grpSp>
        <p:grpSp>
          <p:nvGrpSpPr>
            <p:cNvPr id="269" name="Google Shape;269;g23e4a2837bf_0_0"/>
            <p:cNvGrpSpPr/>
            <p:nvPr/>
          </p:nvGrpSpPr>
          <p:grpSpPr>
            <a:xfrm>
              <a:off x="2779076" y="3624406"/>
              <a:ext cx="2166000" cy="2166000"/>
              <a:chOff x="2702876" y="2104814"/>
              <a:chExt cx="2166000" cy="2166000"/>
            </a:xfrm>
          </p:grpSpPr>
          <p:sp>
            <p:nvSpPr>
              <p:cNvPr id="270" name="Google Shape;270;g23e4a2837bf_0_0"/>
              <p:cNvSpPr/>
              <p:nvPr/>
            </p:nvSpPr>
            <p:spPr>
              <a:xfrm>
                <a:off x="2702876" y="2104814"/>
                <a:ext cx="2166000" cy="2166000"/>
              </a:xfrm>
              <a:prstGeom prst="ellipse">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3e4a2837bf_0_0"/>
              <p:cNvSpPr txBox="1"/>
              <p:nvPr/>
            </p:nvSpPr>
            <p:spPr>
              <a:xfrm>
                <a:off x="2747148" y="2513623"/>
                <a:ext cx="1790113" cy="1416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FR" sz="1200" b="1" dirty="0">
                    <a:solidFill>
                      <a:srgbClr val="FFFFFF"/>
                    </a:solidFill>
                    <a:latin typeface="Roboto"/>
                    <a:ea typeface="Roboto"/>
                    <a:cs typeface="Roboto"/>
                    <a:sym typeface="Roboto"/>
                  </a:rPr>
                  <a:t>IMPLIQUER</a:t>
                </a:r>
                <a:endParaRPr sz="1200" b="1" dirty="0">
                  <a:solidFill>
                    <a:srgbClr val="FFFFFF"/>
                  </a:solidFill>
                  <a:latin typeface="Roboto"/>
                  <a:ea typeface="Roboto"/>
                  <a:cs typeface="Roboto"/>
                  <a:sym typeface="Roboto"/>
                </a:endParaRPr>
              </a:p>
              <a:p>
                <a:pPr marL="0" lvl="0" indent="0" algn="ctr" rtl="0">
                  <a:spcBef>
                    <a:spcPts val="0"/>
                  </a:spcBef>
                  <a:spcAft>
                    <a:spcPts val="0"/>
                  </a:spcAft>
                  <a:buClr>
                    <a:schemeClr val="dk1"/>
                  </a:buClr>
                  <a:buSzPts val="1700"/>
                  <a:buFont typeface="Arial"/>
                  <a:buNone/>
                </a:pPr>
                <a:r>
                  <a:rPr lang="fr-FR" sz="1200" dirty="0">
                    <a:solidFill>
                      <a:srgbClr val="02FFB2"/>
                    </a:solidFill>
                    <a:latin typeface="Century Gothic"/>
                    <a:ea typeface="Century Gothic"/>
                    <a:cs typeface="Century Gothic"/>
                    <a:sym typeface="Century Gothic"/>
                  </a:rPr>
                  <a:t>Les entreprises ainsi que les établissements publics dans une démarche vertueuse</a:t>
                </a:r>
                <a:endParaRPr sz="1200" dirty="0">
                  <a:solidFill>
                    <a:srgbClr val="02FFB2"/>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endParaRPr sz="1200" dirty="0">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fr-FR" sz="1200" b="1" dirty="0">
                    <a:solidFill>
                      <a:srgbClr val="FFFFFF"/>
                    </a:solidFill>
                    <a:latin typeface="Century Gothic"/>
                    <a:ea typeface="Century Gothic"/>
                    <a:cs typeface="Century Gothic"/>
                    <a:sym typeface="Century Gothic"/>
                  </a:rPr>
                  <a:t> </a:t>
                </a:r>
                <a:endParaRPr sz="1200" b="1" i="0" u="none" strike="noStrike" cap="none" dirty="0">
                  <a:solidFill>
                    <a:srgbClr val="FFFFFF"/>
                  </a:solidFill>
                  <a:latin typeface="Century Gothic"/>
                  <a:ea typeface="Century Gothic"/>
                  <a:cs typeface="Century Gothic"/>
                  <a:sym typeface="Century Gothic"/>
                </a:endParaRPr>
              </a:p>
            </p:txBody>
          </p:sp>
        </p:grpSp>
      </p:grpSp>
      <p:sp>
        <p:nvSpPr>
          <p:cNvPr id="273" name="Google Shape;273;g23e4a2837bf_0_0"/>
          <p:cNvSpPr txBox="1"/>
          <p:nvPr/>
        </p:nvSpPr>
        <p:spPr>
          <a:xfrm>
            <a:off x="299353" y="2039479"/>
            <a:ext cx="4160382" cy="3211105"/>
          </a:xfrm>
          <a:prstGeom prst="rect">
            <a:avLst/>
          </a:prstGeom>
          <a:noFill/>
          <a:ln>
            <a:noFill/>
          </a:ln>
        </p:spPr>
        <p:txBody>
          <a:bodyPr spcFirstLastPara="1" wrap="square" lIns="91425" tIns="91425" rIns="91425" bIns="91425" anchor="t" anchorCtr="0">
            <a:spAutoFit/>
          </a:bodyPr>
          <a:lstStyle/>
          <a:p>
            <a:pPr marL="0" lvl="0" indent="0" rtl="0">
              <a:lnSpc>
                <a:spcPct val="100000"/>
              </a:lnSpc>
              <a:spcBef>
                <a:spcPts val="200"/>
              </a:spcBef>
              <a:spcAft>
                <a:spcPts val="200"/>
              </a:spcAft>
              <a:buNone/>
            </a:pPr>
            <a:r>
              <a:rPr lang="fr-FR" sz="1800" dirty="0">
                <a:solidFill>
                  <a:schemeClr val="dk1"/>
                </a:solidFill>
                <a:latin typeface="Century Gothic"/>
                <a:ea typeface="Century Gothic"/>
                <a:cs typeface="Century Gothic"/>
                <a:sym typeface="Century Gothic"/>
              </a:rPr>
              <a:t>La personne en charge de la gestion des effluents non domestiques :</a:t>
            </a:r>
          </a:p>
          <a:p>
            <a:pPr marL="0" lvl="0" indent="0" rtl="0">
              <a:lnSpc>
                <a:spcPct val="100000"/>
              </a:lnSpc>
              <a:spcBef>
                <a:spcPts val="200"/>
              </a:spcBef>
              <a:spcAft>
                <a:spcPts val="200"/>
              </a:spcAft>
              <a:buNone/>
            </a:pPr>
            <a:endParaRPr sz="1800" dirty="0">
              <a:solidFill>
                <a:schemeClr val="dk1"/>
              </a:solidFill>
              <a:latin typeface="Century Gothic"/>
              <a:ea typeface="Century Gothic"/>
              <a:cs typeface="Century Gothic"/>
              <a:sym typeface="Century Gothic"/>
            </a:endParaRPr>
          </a:p>
          <a:p>
            <a:pPr marL="0" lvl="0" indent="0" rtl="0">
              <a:lnSpc>
                <a:spcPct val="100000"/>
              </a:lnSpc>
              <a:spcBef>
                <a:spcPts val="200"/>
              </a:spcBef>
              <a:spcAft>
                <a:spcPts val="200"/>
              </a:spcAft>
              <a:buNone/>
            </a:pPr>
            <a:r>
              <a:rPr lang="fr-FR" sz="1800" b="1" dirty="0">
                <a:solidFill>
                  <a:srgbClr val="169FDB"/>
                </a:solidFill>
                <a:latin typeface="Century Gothic"/>
                <a:ea typeface="Century Gothic"/>
                <a:cs typeface="Century Gothic"/>
                <a:sym typeface="Century Gothic"/>
              </a:rPr>
              <a:t>ACCOMPAGNE</a:t>
            </a:r>
            <a:r>
              <a:rPr lang="fr-FR" sz="1800" dirty="0">
                <a:solidFill>
                  <a:srgbClr val="169FDB"/>
                </a:solidFill>
                <a:latin typeface="Century Gothic"/>
                <a:ea typeface="Century Gothic"/>
                <a:cs typeface="Century Gothic"/>
                <a:sym typeface="Century Gothic"/>
              </a:rPr>
              <a:t>, </a:t>
            </a:r>
            <a:r>
              <a:rPr lang="fr-FR" sz="1800" b="1" dirty="0">
                <a:solidFill>
                  <a:srgbClr val="169FDB"/>
                </a:solidFill>
                <a:latin typeface="Century Gothic"/>
                <a:ea typeface="Century Gothic"/>
                <a:cs typeface="Century Gothic"/>
                <a:sym typeface="Century Gothic"/>
              </a:rPr>
              <a:t>SUIT, CADRE, CONTRÔLE ET RÉGULARISE</a:t>
            </a:r>
            <a:endParaRPr sz="1800" b="1" dirty="0">
              <a:solidFill>
                <a:srgbClr val="169FDB"/>
              </a:solidFill>
              <a:latin typeface="Century Gothic"/>
              <a:ea typeface="Century Gothic"/>
              <a:cs typeface="Century Gothic"/>
              <a:sym typeface="Century Gothic"/>
            </a:endParaRPr>
          </a:p>
          <a:p>
            <a:pPr marL="0" lvl="0" indent="0" rtl="0">
              <a:lnSpc>
                <a:spcPct val="100000"/>
              </a:lnSpc>
              <a:spcBef>
                <a:spcPts val="200"/>
              </a:spcBef>
              <a:spcAft>
                <a:spcPts val="200"/>
              </a:spcAft>
              <a:buNone/>
            </a:pPr>
            <a:endParaRPr lang="fr-FR" sz="1800" dirty="0">
              <a:solidFill>
                <a:schemeClr val="dk1"/>
              </a:solidFill>
              <a:latin typeface="Century Gothic"/>
              <a:ea typeface="Century Gothic"/>
              <a:cs typeface="Century Gothic"/>
              <a:sym typeface="Century Gothic"/>
            </a:endParaRPr>
          </a:p>
          <a:p>
            <a:pPr marL="0" lvl="0" indent="0" rtl="0">
              <a:lnSpc>
                <a:spcPct val="100000"/>
              </a:lnSpc>
              <a:spcBef>
                <a:spcPts val="200"/>
              </a:spcBef>
              <a:spcAft>
                <a:spcPts val="200"/>
              </a:spcAft>
              <a:buNone/>
            </a:pPr>
            <a:r>
              <a:rPr lang="fr-FR" sz="1800" dirty="0">
                <a:solidFill>
                  <a:schemeClr val="dk1"/>
                </a:solidFill>
                <a:latin typeface="Century Gothic"/>
                <a:ea typeface="Century Gothic"/>
                <a:cs typeface="Century Gothic"/>
                <a:sym typeface="Century Gothic"/>
              </a:rPr>
              <a:t>… les établissements à l'origine de rejets non domestiques (dont toxiques).</a:t>
            </a:r>
            <a:endParaRPr sz="1800" dirty="0">
              <a:solidFill>
                <a:schemeClr val="dk1"/>
              </a:solidFill>
              <a:latin typeface="Century Gothic"/>
              <a:ea typeface="Century Gothic"/>
              <a:cs typeface="Century Gothic"/>
              <a:sym typeface="Century Gothic"/>
            </a:endParaRPr>
          </a:p>
        </p:txBody>
      </p:sp>
      <p:pic>
        <p:nvPicPr>
          <p:cNvPr id="2" name="Image 1" descr="Une image contenant clipart, illustration, dessin humoristique, dessin&#10;&#10;Description générée automatiquement">
            <a:extLst>
              <a:ext uri="{FF2B5EF4-FFF2-40B4-BE49-F238E27FC236}">
                <a16:creationId xmlns:a16="http://schemas.microsoft.com/office/drawing/2014/main" id="{89479857-ACD4-D566-C154-5E02F89670AD}"/>
              </a:ext>
            </a:extLst>
          </p:cNvPr>
          <p:cNvPicPr>
            <a:picLocks noChangeAspect="1"/>
          </p:cNvPicPr>
          <p:nvPr/>
        </p:nvPicPr>
        <p:blipFill rotWithShape="1">
          <a:blip r:embed="rId3"/>
          <a:srcRect l="8328" t="26758" r="55627" b="40537"/>
          <a:stretch/>
        </p:blipFill>
        <p:spPr>
          <a:xfrm>
            <a:off x="3420438" y="1192661"/>
            <a:ext cx="1549734" cy="1988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500" fill="hold"/>
                                        <p:tgtEl>
                                          <p:spTgt spid="273"/>
                                        </p:tgtEl>
                                        <p:attrNameLst>
                                          <p:attrName>ppt_x</p:attrName>
                                        </p:attrNameLst>
                                      </p:cBhvr>
                                      <p:tavLst>
                                        <p:tav tm="0">
                                          <p:val>
                                            <p:strVal val="#ppt_x"/>
                                          </p:val>
                                        </p:tav>
                                        <p:tav tm="100000">
                                          <p:val>
                                            <p:strVal val="#ppt_x"/>
                                          </p:val>
                                        </p:tav>
                                      </p:tavLst>
                                    </p:anim>
                                    <p:anim calcmode="lin" valueType="num">
                                      <p:cBhvr additive="base">
                                        <p:cTn id="8" dur="500" fill="hold"/>
                                        <p:tgtEl>
                                          <p:spTgt spid="2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anim calcmode="lin" valueType="num">
                                      <p:cBhvr additive="base">
                                        <p:cTn id="17" dur="500" fill="hold"/>
                                        <p:tgtEl>
                                          <p:spTgt spid="258"/>
                                        </p:tgtEl>
                                        <p:attrNameLst>
                                          <p:attrName>ppt_x</p:attrName>
                                        </p:attrNameLst>
                                      </p:cBhvr>
                                      <p:tavLst>
                                        <p:tav tm="0">
                                          <p:val>
                                            <p:strVal val="#ppt_x"/>
                                          </p:val>
                                        </p:tav>
                                        <p:tav tm="100000">
                                          <p:val>
                                            <p:strVal val="#ppt_x"/>
                                          </p:val>
                                        </p:tav>
                                      </p:tavLst>
                                    </p:anim>
                                    <p:anim calcmode="lin" valueType="num">
                                      <p:cBhvr additive="base">
                                        <p:cTn id="18" dur="500" fill="hold"/>
                                        <p:tgtEl>
                                          <p:spTgt spid="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grpSp>
        <p:nvGrpSpPr>
          <p:cNvPr id="5" name="Groupe 4">
            <a:extLst>
              <a:ext uri="{FF2B5EF4-FFF2-40B4-BE49-F238E27FC236}">
                <a16:creationId xmlns:a16="http://schemas.microsoft.com/office/drawing/2014/main" id="{1F33DD5C-BD07-20BC-FF93-AA187B395785}"/>
              </a:ext>
            </a:extLst>
          </p:cNvPr>
          <p:cNvGrpSpPr/>
          <p:nvPr/>
        </p:nvGrpSpPr>
        <p:grpSpPr>
          <a:xfrm>
            <a:off x="4870550" y="1535598"/>
            <a:ext cx="4107255" cy="2776752"/>
            <a:chOff x="4870550" y="1943100"/>
            <a:chExt cx="4107255" cy="2776752"/>
          </a:xfrm>
        </p:grpSpPr>
        <p:pic>
          <p:nvPicPr>
            <p:cNvPr id="281" name="Google Shape;281;g23e4a2837bf_0_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70550" y="1943100"/>
              <a:ext cx="4044652" cy="2776752"/>
            </a:xfrm>
            <a:prstGeom prst="rect">
              <a:avLst/>
            </a:prstGeom>
            <a:noFill/>
            <a:ln w="9525" cap="flat" cmpd="sng">
              <a:solidFill>
                <a:srgbClr val="02FFB3"/>
              </a:solidFill>
              <a:prstDash val="solid"/>
              <a:round/>
              <a:headEnd type="none" w="sm" len="sm"/>
              <a:tailEnd type="none" w="sm" len="sm"/>
            </a:ln>
          </p:spPr>
        </p:pic>
        <p:sp>
          <p:nvSpPr>
            <p:cNvPr id="4" name="ZoneTexte 3">
              <a:extLst>
                <a:ext uri="{FF2B5EF4-FFF2-40B4-BE49-F238E27FC236}">
                  <a16:creationId xmlns:a16="http://schemas.microsoft.com/office/drawing/2014/main" id="{D5428D50-FBDE-44B0-742E-EC65AA8047A6}"/>
                </a:ext>
              </a:extLst>
            </p:cNvPr>
            <p:cNvSpPr txBox="1"/>
            <p:nvPr/>
          </p:nvSpPr>
          <p:spPr>
            <a:xfrm>
              <a:off x="8151806" y="4535186"/>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279" name="Google Shape;279;g23e4a2837bf_0_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18</a:t>
            </a:fld>
            <a:endParaRPr/>
          </a:p>
        </p:txBody>
      </p:sp>
      <p:sp>
        <p:nvSpPr>
          <p:cNvPr id="280" name="Google Shape;280;g23e4a2837bf_0_8"/>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 </a:t>
            </a:r>
            <a:endParaRPr/>
          </a:p>
        </p:txBody>
      </p:sp>
      <p:sp>
        <p:nvSpPr>
          <p:cNvPr id="282" name="Google Shape;282;g23e4a2837bf_0_8"/>
          <p:cNvSpPr txBox="1">
            <a:spLocks noGrp="1"/>
          </p:cNvSpPr>
          <p:nvPr>
            <p:ph type="body" idx="2"/>
          </p:nvPr>
        </p:nvSpPr>
        <p:spPr>
          <a:xfrm>
            <a:off x="228798" y="1366458"/>
            <a:ext cx="8842286" cy="578647"/>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Les missions</a:t>
            </a:r>
            <a:endParaRPr lang="fr-FR" sz="2000" dirty="0">
              <a:solidFill>
                <a:srgbClr val="169FDB"/>
              </a:solidFill>
              <a:latin typeface="Century Gothic"/>
              <a:ea typeface="Century Gothic"/>
              <a:cs typeface="Century Gothic"/>
              <a:sym typeface="Century Gothic"/>
            </a:endParaRPr>
          </a:p>
        </p:txBody>
      </p:sp>
      <p:grpSp>
        <p:nvGrpSpPr>
          <p:cNvPr id="2" name="Groupe 1">
            <a:extLst>
              <a:ext uri="{FF2B5EF4-FFF2-40B4-BE49-F238E27FC236}">
                <a16:creationId xmlns:a16="http://schemas.microsoft.com/office/drawing/2014/main" id="{4D16671A-BFB1-F7FF-7850-2279F6D6A8BD}"/>
              </a:ext>
            </a:extLst>
          </p:cNvPr>
          <p:cNvGrpSpPr/>
          <p:nvPr/>
        </p:nvGrpSpPr>
        <p:grpSpPr>
          <a:xfrm>
            <a:off x="608395" y="1968452"/>
            <a:ext cx="4336800" cy="1010418"/>
            <a:chOff x="332825" y="2510475"/>
            <a:chExt cx="4336800" cy="1010418"/>
          </a:xfrm>
        </p:grpSpPr>
        <p:sp>
          <p:nvSpPr>
            <p:cNvPr id="286" name="Google Shape;286;g23e4a2837bf_0_8"/>
            <p:cNvSpPr/>
            <p:nvPr/>
          </p:nvSpPr>
          <p:spPr>
            <a:xfrm>
              <a:off x="332825" y="2510475"/>
              <a:ext cx="4336800" cy="863700"/>
            </a:xfrm>
            <a:prstGeom prst="homePlate">
              <a:avLst>
                <a:gd name="adj" fmla="val 50000"/>
              </a:avLst>
            </a:prstGeom>
            <a:solidFill>
              <a:schemeClr val="bg1"/>
            </a:solidFill>
            <a:ln w="57150" cap="flat" cmpd="sng">
              <a:solidFill>
                <a:srgbClr val="02F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23e4a2837bf_0_8"/>
            <p:cNvSpPr txBox="1"/>
            <p:nvPr/>
          </p:nvSpPr>
          <p:spPr>
            <a:xfrm>
              <a:off x="332825" y="2535525"/>
              <a:ext cx="4104600" cy="98536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900" dirty="0">
                  <a:solidFill>
                    <a:schemeClr val="dk1"/>
                  </a:solidFill>
                  <a:latin typeface="Century Gothic"/>
                  <a:ea typeface="Century Gothic"/>
                  <a:cs typeface="Century Gothic"/>
                  <a:sym typeface="Century Gothic"/>
                </a:rPr>
                <a:t>Met en œuvre une </a:t>
              </a:r>
              <a:r>
                <a:rPr lang="fr-FR" sz="1900" b="1" dirty="0">
                  <a:solidFill>
                    <a:srgbClr val="31327C"/>
                  </a:solidFill>
                  <a:latin typeface="Century Gothic"/>
                  <a:ea typeface="Century Gothic"/>
                  <a:cs typeface="Century Gothic"/>
                  <a:sym typeface="Century Gothic"/>
                </a:rPr>
                <a:t>STRATÉGIE </a:t>
              </a:r>
              <a:r>
                <a:rPr lang="fr-FR" sz="1900" dirty="0">
                  <a:solidFill>
                    <a:schemeClr val="dk1"/>
                  </a:solidFill>
                  <a:latin typeface="Century Gothic"/>
                  <a:ea typeface="Century Gothic"/>
                  <a:cs typeface="Century Gothic"/>
                  <a:sym typeface="Century Gothic"/>
                </a:rPr>
                <a:t>globale de gestion des END</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4" name="Groupe 3">
            <a:extLst>
              <a:ext uri="{FF2B5EF4-FFF2-40B4-BE49-F238E27FC236}">
                <a16:creationId xmlns:a16="http://schemas.microsoft.com/office/drawing/2014/main" id="{25E5FD7C-0997-AB4D-452D-4768C8049D72}"/>
              </a:ext>
            </a:extLst>
          </p:cNvPr>
          <p:cNvGrpSpPr/>
          <p:nvPr/>
        </p:nvGrpSpPr>
        <p:grpSpPr>
          <a:xfrm>
            <a:off x="4727256" y="1355960"/>
            <a:ext cx="2010787" cy="2910558"/>
            <a:chOff x="4726738" y="2085346"/>
            <a:chExt cx="2010787" cy="2910558"/>
          </a:xfrm>
        </p:grpSpPr>
        <p:pic>
          <p:nvPicPr>
            <p:cNvPr id="300" name="Google Shape;300;g1e2afb7e8d7_1_2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26738" y="2085346"/>
              <a:ext cx="1925990" cy="2901414"/>
            </a:xfrm>
            <a:prstGeom prst="rect">
              <a:avLst/>
            </a:prstGeom>
            <a:noFill/>
            <a:ln w="9525" cap="flat" cmpd="sng">
              <a:solidFill>
                <a:srgbClr val="02FFB3"/>
              </a:solidFill>
              <a:prstDash val="solid"/>
              <a:round/>
              <a:headEnd type="none" w="sm" len="sm"/>
              <a:tailEnd type="none" w="sm" len="sm"/>
            </a:ln>
          </p:spPr>
        </p:pic>
        <p:sp>
          <p:nvSpPr>
            <p:cNvPr id="2" name="ZoneTexte 1">
              <a:extLst>
                <a:ext uri="{FF2B5EF4-FFF2-40B4-BE49-F238E27FC236}">
                  <a16:creationId xmlns:a16="http://schemas.microsoft.com/office/drawing/2014/main" id="{8544A3FA-7E3D-C607-BDC1-69855182E50C}"/>
                </a:ext>
              </a:extLst>
            </p:cNvPr>
            <p:cNvSpPr txBox="1"/>
            <p:nvPr/>
          </p:nvSpPr>
          <p:spPr>
            <a:xfrm>
              <a:off x="5911526" y="4811238"/>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292" name="Google Shape;292;g1e2afb7e8d7_1_223"/>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19</a:t>
            </a:fld>
            <a:endParaRPr/>
          </a:p>
        </p:txBody>
      </p:sp>
      <p:sp>
        <p:nvSpPr>
          <p:cNvPr id="293" name="Google Shape;293;g1e2afb7e8d7_1_223"/>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 </a:t>
            </a:r>
            <a:endParaRPr/>
          </a:p>
        </p:txBody>
      </p:sp>
      <p:sp>
        <p:nvSpPr>
          <p:cNvPr id="297" name="Google Shape;297;g1e2afb7e8d7_1_223"/>
          <p:cNvSpPr txBox="1"/>
          <p:nvPr/>
        </p:nvSpPr>
        <p:spPr>
          <a:xfrm>
            <a:off x="265475" y="1830371"/>
            <a:ext cx="3961292" cy="609367"/>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dirty="0">
                <a:solidFill>
                  <a:schemeClr val="dk1"/>
                </a:solidFill>
                <a:latin typeface="Century Gothic"/>
                <a:ea typeface="Century Gothic"/>
                <a:cs typeface="Century Gothic"/>
                <a:sym typeface="Century Gothic"/>
              </a:rPr>
              <a:t>Met en œuvre une </a:t>
            </a:r>
            <a:r>
              <a:rPr lang="fr-FR" sz="1200" b="1" dirty="0">
                <a:solidFill>
                  <a:srgbClr val="31327C"/>
                </a:solidFill>
                <a:latin typeface="Century Gothic"/>
                <a:ea typeface="Century Gothic"/>
                <a:cs typeface="Century Gothic"/>
                <a:sym typeface="Century Gothic"/>
              </a:rPr>
              <a:t>STRATÉGIE </a:t>
            </a:r>
            <a:r>
              <a:rPr lang="fr-FR" sz="1200" dirty="0">
                <a:solidFill>
                  <a:schemeClr val="dk1"/>
                </a:solidFill>
                <a:latin typeface="Century Gothic"/>
                <a:ea typeface="Century Gothic"/>
                <a:cs typeface="Century Gothic"/>
                <a:sym typeface="Century Gothic"/>
              </a:rPr>
              <a:t>globale de gestion des END</a:t>
            </a:r>
            <a:endParaRPr sz="1200" dirty="0"/>
          </a:p>
        </p:txBody>
      </p:sp>
      <p:grpSp>
        <p:nvGrpSpPr>
          <p:cNvPr id="9" name="Groupe 8">
            <a:extLst>
              <a:ext uri="{FF2B5EF4-FFF2-40B4-BE49-F238E27FC236}">
                <a16:creationId xmlns:a16="http://schemas.microsoft.com/office/drawing/2014/main" id="{E0955BFC-AD4B-9035-B813-1EEEB0F082AC}"/>
              </a:ext>
            </a:extLst>
          </p:cNvPr>
          <p:cNvGrpSpPr/>
          <p:nvPr/>
        </p:nvGrpSpPr>
        <p:grpSpPr>
          <a:xfrm>
            <a:off x="496835" y="2584351"/>
            <a:ext cx="4373716" cy="985368"/>
            <a:chOff x="360574" y="3093525"/>
            <a:chExt cx="4782825" cy="985368"/>
          </a:xfrm>
        </p:grpSpPr>
        <p:sp>
          <p:nvSpPr>
            <p:cNvPr id="298" name="Google Shape;298;g1e2afb7e8d7_1_223"/>
            <p:cNvSpPr/>
            <p:nvPr/>
          </p:nvSpPr>
          <p:spPr>
            <a:xfrm>
              <a:off x="360574" y="3093525"/>
              <a:ext cx="4782825" cy="863700"/>
            </a:xfrm>
            <a:prstGeom prst="homePlate">
              <a:avLst>
                <a:gd name="adj" fmla="val 50000"/>
              </a:avLst>
            </a:prstGeom>
            <a:solidFill>
              <a:schemeClr val="bg1"/>
            </a:solidFill>
            <a:ln w="57150" cap="flat" cmpd="sng">
              <a:solidFill>
                <a:srgbClr val="02FF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1e2afb7e8d7_1_223"/>
            <p:cNvSpPr txBox="1"/>
            <p:nvPr/>
          </p:nvSpPr>
          <p:spPr>
            <a:xfrm>
              <a:off x="449060" y="3093525"/>
              <a:ext cx="3143226" cy="98536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900" b="1" dirty="0">
                  <a:solidFill>
                    <a:srgbClr val="31327C"/>
                  </a:solidFill>
                  <a:latin typeface="Century Gothic"/>
                  <a:ea typeface="Century Gothic"/>
                  <a:cs typeface="Century Gothic"/>
                  <a:sym typeface="Century Gothic"/>
                </a:rPr>
                <a:t>RECHERCHE</a:t>
              </a:r>
              <a:r>
                <a:rPr lang="fr-FR" sz="1900" dirty="0">
                  <a:solidFill>
                    <a:schemeClr val="dk1"/>
                  </a:solidFill>
                  <a:latin typeface="Century Gothic"/>
                  <a:ea typeface="Century Gothic"/>
                  <a:cs typeface="Century Gothic"/>
                  <a:sym typeface="Century Gothic"/>
                </a:rPr>
                <a:t> les pollutions à la source</a:t>
              </a:r>
              <a:endParaRPr sz="1900" dirty="0">
                <a:solidFill>
                  <a:schemeClr val="dk1"/>
                </a:solidFill>
                <a:latin typeface="Century Gothic"/>
                <a:ea typeface="Century Gothic"/>
                <a:cs typeface="Century Gothic"/>
                <a:sym typeface="Century Gothic"/>
              </a:endParaRPr>
            </a:p>
          </p:txBody>
        </p:sp>
      </p:grpSp>
      <p:grpSp>
        <p:nvGrpSpPr>
          <p:cNvPr id="5" name="Groupe 4">
            <a:extLst>
              <a:ext uri="{FF2B5EF4-FFF2-40B4-BE49-F238E27FC236}">
                <a16:creationId xmlns:a16="http://schemas.microsoft.com/office/drawing/2014/main" id="{4535EAC1-4638-FAA2-338F-70BA7392C347}"/>
              </a:ext>
            </a:extLst>
          </p:cNvPr>
          <p:cNvGrpSpPr/>
          <p:nvPr/>
        </p:nvGrpSpPr>
        <p:grpSpPr>
          <a:xfrm>
            <a:off x="6727944" y="1353974"/>
            <a:ext cx="2373027" cy="2889473"/>
            <a:chOff x="6727426" y="2083360"/>
            <a:chExt cx="2373027" cy="2889473"/>
          </a:xfrm>
        </p:grpSpPr>
        <p:pic>
          <p:nvPicPr>
            <p:cNvPr id="302" name="Google Shape;302;g1e2afb7e8d7_1_2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27426" y="2083360"/>
              <a:ext cx="2180124" cy="2889473"/>
            </a:xfrm>
            <a:prstGeom prst="rect">
              <a:avLst/>
            </a:prstGeom>
            <a:noFill/>
            <a:ln w="9525" cap="flat" cmpd="sng">
              <a:solidFill>
                <a:srgbClr val="02FFB3"/>
              </a:solidFill>
              <a:prstDash val="solid"/>
              <a:round/>
              <a:headEnd type="none" w="sm" len="sm"/>
              <a:tailEnd type="none" w="sm" len="sm"/>
            </a:ln>
          </p:spPr>
        </p:pic>
        <p:sp>
          <p:nvSpPr>
            <p:cNvPr id="3" name="ZoneTexte 2">
              <a:extLst>
                <a:ext uri="{FF2B5EF4-FFF2-40B4-BE49-F238E27FC236}">
                  <a16:creationId xmlns:a16="http://schemas.microsoft.com/office/drawing/2014/main" id="{001FE6EA-81F5-2A8F-F5F0-D2474B6BDDD7}"/>
                </a:ext>
              </a:extLst>
            </p:cNvPr>
            <p:cNvSpPr txBox="1"/>
            <p:nvPr/>
          </p:nvSpPr>
          <p:spPr>
            <a:xfrm>
              <a:off x="7822656" y="4788167"/>
              <a:ext cx="1277797"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 </a:t>
              </a:r>
              <a:endParaRPr lang="fr-FR" sz="600" dirty="0">
                <a:solidFill>
                  <a:schemeClr val="bg1"/>
                </a:solidFill>
              </a:endParaRPr>
            </a:p>
          </p:txBody>
        </p:sp>
      </p:grpSp>
      <p:grpSp>
        <p:nvGrpSpPr>
          <p:cNvPr id="6" name="Groupe 5">
            <a:extLst>
              <a:ext uri="{FF2B5EF4-FFF2-40B4-BE49-F238E27FC236}">
                <a16:creationId xmlns:a16="http://schemas.microsoft.com/office/drawing/2014/main" id="{FEE220FB-2379-F4DB-1AD4-ECA046189D6A}"/>
              </a:ext>
            </a:extLst>
          </p:cNvPr>
          <p:cNvGrpSpPr/>
          <p:nvPr/>
        </p:nvGrpSpPr>
        <p:grpSpPr>
          <a:xfrm>
            <a:off x="4727256" y="4321704"/>
            <a:ext cx="2790706" cy="1882563"/>
            <a:chOff x="5986096" y="1440451"/>
            <a:chExt cx="2790706" cy="1882563"/>
          </a:xfrm>
        </p:grpSpPr>
        <p:pic>
          <p:nvPicPr>
            <p:cNvPr id="7" name="Google Shape;303;g1e2afb7e8d7_1_223">
              <a:extLst>
                <a:ext uri="{FF2B5EF4-FFF2-40B4-BE49-F238E27FC236}">
                  <a16:creationId xmlns:a16="http://schemas.microsoft.com/office/drawing/2014/main" id="{5A97261D-0312-0EFB-6A9E-62DA04E52AF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4792" r="3560"/>
            <a:stretch/>
          </p:blipFill>
          <p:spPr>
            <a:xfrm>
              <a:off x="5986096" y="1440451"/>
              <a:ext cx="2790706" cy="1880460"/>
            </a:xfrm>
            <a:prstGeom prst="rect">
              <a:avLst/>
            </a:prstGeom>
            <a:noFill/>
            <a:ln w="9525" cap="flat" cmpd="sng">
              <a:solidFill>
                <a:srgbClr val="02FFB3"/>
              </a:solidFill>
              <a:prstDash val="solid"/>
              <a:round/>
              <a:headEnd type="none" w="sm" len="sm"/>
              <a:tailEnd type="none" w="sm" len="sm"/>
            </a:ln>
          </p:spPr>
        </p:pic>
        <p:sp>
          <p:nvSpPr>
            <p:cNvPr id="10" name="ZoneTexte 9">
              <a:extLst>
                <a:ext uri="{FF2B5EF4-FFF2-40B4-BE49-F238E27FC236}">
                  <a16:creationId xmlns:a16="http://schemas.microsoft.com/office/drawing/2014/main" id="{7CE13943-F43A-DAD7-09BD-68DA050D4BA3}"/>
                </a:ext>
              </a:extLst>
            </p:cNvPr>
            <p:cNvSpPr txBox="1"/>
            <p:nvPr/>
          </p:nvSpPr>
          <p:spPr>
            <a:xfrm>
              <a:off x="7950803" y="3138348"/>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13" name="Google Shape;282;g23e4a2837bf_0_8">
            <a:extLst>
              <a:ext uri="{FF2B5EF4-FFF2-40B4-BE49-F238E27FC236}">
                <a16:creationId xmlns:a16="http://schemas.microsoft.com/office/drawing/2014/main" id="{1CA806C5-5FAC-3A07-DA4B-33941CC0C272}"/>
              </a:ext>
            </a:extLst>
          </p:cNvPr>
          <p:cNvSpPr txBox="1">
            <a:spLocks noGrp="1"/>
          </p:cNvSpPr>
          <p:nvPr>
            <p:ph type="body" idx="2"/>
          </p:nvPr>
        </p:nvSpPr>
        <p:spPr>
          <a:xfrm>
            <a:off x="228798" y="1366458"/>
            <a:ext cx="8842286" cy="578647"/>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Les missions</a:t>
            </a:r>
            <a:endParaRPr lang="fr-FR" sz="2000" dirty="0">
              <a:solidFill>
                <a:srgbClr val="169FDB"/>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4" name="Rectangle 3">
            <a:extLst>
              <a:ext uri="{FF2B5EF4-FFF2-40B4-BE49-F238E27FC236}">
                <a16:creationId xmlns:a16="http://schemas.microsoft.com/office/drawing/2014/main" id="{3920F4E0-ED62-63F4-9AE7-38F0F77C4AC3}"/>
              </a:ext>
            </a:extLst>
          </p:cNvPr>
          <p:cNvSpPr/>
          <p:nvPr/>
        </p:nvSpPr>
        <p:spPr>
          <a:xfrm>
            <a:off x="2420831" y="3347019"/>
            <a:ext cx="4265719" cy="804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C0C0C0"/>
              </a:highlight>
            </a:endParaRPr>
          </a:p>
        </p:txBody>
      </p:sp>
      <p:sp>
        <p:nvSpPr>
          <p:cNvPr id="117" name="Google Shape;117;p1"/>
          <p:cNvSpPr txBox="1"/>
          <p:nvPr/>
        </p:nvSpPr>
        <p:spPr>
          <a:xfrm>
            <a:off x="2303518" y="3399544"/>
            <a:ext cx="4500343" cy="779460"/>
          </a:xfrm>
          <a:prstGeom prst="rect">
            <a:avLst/>
          </a:prstGeom>
          <a:noFill/>
          <a:ln>
            <a:noFill/>
          </a:ln>
        </p:spPr>
        <p:txBody>
          <a:bodyPr spcFirstLastPara="1" wrap="square" lIns="91425" tIns="45700" rIns="91425" bIns="45700" anchor="t" anchorCtr="0">
            <a:noAutofit/>
          </a:bodyPr>
          <a:lstStyle/>
          <a:p>
            <a:pPr marL="138113" marR="0" lvl="0" indent="0" rtl="0">
              <a:lnSpc>
                <a:spcPct val="100000"/>
              </a:lnSpc>
              <a:spcBef>
                <a:spcPts val="0"/>
              </a:spcBef>
              <a:spcAft>
                <a:spcPts val="0"/>
              </a:spcAft>
              <a:buClr>
                <a:srgbClr val="31327C"/>
              </a:buClr>
              <a:buSzPts val="2000"/>
              <a:buFont typeface="Arial"/>
              <a:buNone/>
            </a:pPr>
            <a:r>
              <a:rPr lang="fr-FR" sz="2000" b="1" dirty="0">
                <a:solidFill>
                  <a:srgbClr val="31327C"/>
                </a:solidFill>
                <a:latin typeface="Century Gothic"/>
                <a:ea typeface="Century Gothic"/>
                <a:cs typeface="Century Gothic"/>
                <a:sym typeface="Century Gothic"/>
              </a:rPr>
              <a:t>Ou c</a:t>
            </a:r>
            <a:r>
              <a:rPr lang="fr-FR" sz="2000" b="1" i="0" u="none" strike="noStrike" cap="none" dirty="0">
                <a:solidFill>
                  <a:srgbClr val="31327C"/>
                </a:solidFill>
                <a:latin typeface="Century Gothic"/>
                <a:ea typeface="Century Gothic"/>
                <a:cs typeface="Century Gothic"/>
                <a:sym typeface="Century Gothic"/>
              </a:rPr>
              <a:t>omment devenir acteur de la protection des milieux naturels</a:t>
            </a:r>
            <a:endParaRPr lang="fr-FR" sz="1100" b="0" i="0" u="none" strike="noStrike" cap="none" dirty="0">
              <a:solidFill>
                <a:srgbClr val="000000"/>
              </a:solidFill>
              <a:latin typeface="Arial"/>
              <a:ea typeface="Arial"/>
              <a:cs typeface="Arial"/>
              <a:sym typeface="Arial"/>
            </a:endParaRPr>
          </a:p>
        </p:txBody>
      </p:sp>
      <p:sp>
        <p:nvSpPr>
          <p:cNvPr id="2" name="Rectangle 1">
            <a:extLst>
              <a:ext uri="{FF2B5EF4-FFF2-40B4-BE49-F238E27FC236}">
                <a16:creationId xmlns:a16="http://schemas.microsoft.com/office/drawing/2014/main" id="{77AFA1E0-C47B-87BB-9489-24E0A4DF2E0B}"/>
              </a:ext>
            </a:extLst>
          </p:cNvPr>
          <p:cNvSpPr/>
          <p:nvPr/>
        </p:nvSpPr>
        <p:spPr>
          <a:xfrm>
            <a:off x="2420830" y="2867026"/>
            <a:ext cx="5884970" cy="491840"/>
          </a:xfrm>
          <a:prstGeom prst="rect">
            <a:avLst/>
          </a:prstGeom>
          <a:solidFill>
            <a:srgbClr val="02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9" name="Google Shape;119;p1"/>
          <p:cNvSpPr txBox="1"/>
          <p:nvPr/>
        </p:nvSpPr>
        <p:spPr>
          <a:xfrm>
            <a:off x="2420830" y="2959703"/>
            <a:ext cx="5734522"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800" b="1" i="0" u="none" strike="noStrike" cap="none" dirty="0">
                <a:solidFill>
                  <a:srgbClr val="31327C"/>
                </a:solidFill>
                <a:latin typeface="Century Gothic"/>
                <a:ea typeface="Century Gothic"/>
                <a:cs typeface="Century Gothic"/>
                <a:sym typeface="Century Gothic"/>
              </a:rPr>
              <a:t>LA GESTION DES EFFLUENTS NON DOMESTIQUES</a:t>
            </a:r>
            <a:endParaRPr sz="1800" b="1" i="0" u="none" strike="noStrike" cap="none" dirty="0">
              <a:solidFill>
                <a:schemeClr val="dk1"/>
              </a:solidFill>
              <a:latin typeface="Calibri"/>
              <a:ea typeface="Calibri"/>
              <a:cs typeface="Calibri"/>
              <a:sym typeface="Calibri"/>
            </a:endParaRPr>
          </a:p>
        </p:txBody>
      </p:sp>
      <p:sp>
        <p:nvSpPr>
          <p:cNvPr id="5" name="ZoneTexte 4">
            <a:extLst>
              <a:ext uri="{FF2B5EF4-FFF2-40B4-BE49-F238E27FC236}">
                <a16:creationId xmlns:a16="http://schemas.microsoft.com/office/drawing/2014/main" id="{99BA42EE-9042-14FB-BC16-4D109068393E}"/>
              </a:ext>
            </a:extLst>
          </p:cNvPr>
          <p:cNvSpPr txBox="1"/>
          <p:nvPr/>
        </p:nvSpPr>
        <p:spPr>
          <a:xfrm>
            <a:off x="2420830" y="4159126"/>
            <a:ext cx="2446873" cy="338554"/>
          </a:xfrm>
          <a:prstGeom prst="rect">
            <a:avLst/>
          </a:prstGeom>
          <a:solidFill>
            <a:srgbClr val="169FDB"/>
          </a:solidFill>
        </p:spPr>
        <p:txBody>
          <a:bodyPr wrap="square" rtlCol="0">
            <a:spAutoFit/>
          </a:bodyPr>
          <a:lstStyle/>
          <a:p>
            <a:r>
              <a:rPr lang="fr-FR" sz="1600" b="1" dirty="0">
                <a:solidFill>
                  <a:schemeClr val="bg1"/>
                </a:solidFill>
                <a:latin typeface="Century Gothic" panose="020B0502020202020204" pitchFamily="34" charset="0"/>
              </a:rPr>
              <a:t>Date</a:t>
            </a:r>
          </a:p>
        </p:txBody>
      </p:sp>
      <p:pic>
        <p:nvPicPr>
          <p:cNvPr id="6" name="Image 5" descr="Une image contenant clipart, illustration, dessin humoristique, dessin&#10;&#10;Description générée automatiquement">
            <a:extLst>
              <a:ext uri="{FF2B5EF4-FFF2-40B4-BE49-F238E27FC236}">
                <a16:creationId xmlns:a16="http://schemas.microsoft.com/office/drawing/2014/main" id="{0C0F4F8D-F219-6E87-6323-B94D907D7D24}"/>
              </a:ext>
            </a:extLst>
          </p:cNvPr>
          <p:cNvPicPr>
            <a:picLocks noChangeAspect="1"/>
          </p:cNvPicPr>
          <p:nvPr/>
        </p:nvPicPr>
        <p:blipFill rotWithShape="1">
          <a:blip r:embed="rId3"/>
          <a:srcRect l="8328" t="26758" r="55627" b="40537"/>
          <a:stretch/>
        </p:blipFill>
        <p:spPr>
          <a:xfrm>
            <a:off x="7195526" y="4610025"/>
            <a:ext cx="1549734" cy="19888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pSp>
        <p:nvGrpSpPr>
          <p:cNvPr id="9" name="Groupe 8">
            <a:extLst>
              <a:ext uri="{FF2B5EF4-FFF2-40B4-BE49-F238E27FC236}">
                <a16:creationId xmlns:a16="http://schemas.microsoft.com/office/drawing/2014/main" id="{38ABCD95-BA19-49B7-D446-F543099DE32F}"/>
              </a:ext>
            </a:extLst>
          </p:cNvPr>
          <p:cNvGrpSpPr/>
          <p:nvPr/>
        </p:nvGrpSpPr>
        <p:grpSpPr>
          <a:xfrm>
            <a:off x="4809927" y="3627074"/>
            <a:ext cx="4271365" cy="2415806"/>
            <a:chOff x="4809927" y="3627074"/>
            <a:chExt cx="4271365" cy="2415806"/>
          </a:xfrm>
        </p:grpSpPr>
        <p:pic>
          <p:nvPicPr>
            <p:cNvPr id="317" name="Google Shape;317;g1e2afb7e8d7_1_2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09927" y="3655663"/>
              <a:ext cx="4209398" cy="2387217"/>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0F887A96-505E-32F5-0295-35261FDD145A}"/>
                </a:ext>
              </a:extLst>
            </p:cNvPr>
            <p:cNvSpPr txBox="1"/>
            <p:nvPr/>
          </p:nvSpPr>
          <p:spPr>
            <a:xfrm>
              <a:off x="8255293" y="3627074"/>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309" name="Google Shape;309;g1e2afb7e8d7_1_23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20</a:t>
            </a:fld>
            <a:endParaRPr/>
          </a:p>
        </p:txBody>
      </p:sp>
      <p:sp>
        <p:nvSpPr>
          <p:cNvPr id="310" name="Google Shape;310;g1e2afb7e8d7_1_238"/>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dirty="0"/>
              <a:t>PRÉSENTATION DU MÉTIER </a:t>
            </a:r>
            <a:endParaRPr dirty="0"/>
          </a:p>
        </p:txBody>
      </p:sp>
      <p:sp>
        <p:nvSpPr>
          <p:cNvPr id="313" name="Google Shape;313;g1e2afb7e8d7_1_238"/>
          <p:cNvSpPr txBox="1"/>
          <p:nvPr/>
        </p:nvSpPr>
        <p:spPr>
          <a:xfrm>
            <a:off x="265475" y="1795636"/>
            <a:ext cx="4185227" cy="609367"/>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dirty="0">
                <a:solidFill>
                  <a:schemeClr val="dk1"/>
                </a:solidFill>
                <a:latin typeface="Century Gothic"/>
                <a:ea typeface="Century Gothic"/>
                <a:cs typeface="Century Gothic"/>
                <a:sym typeface="Century Gothic"/>
              </a:rPr>
              <a:t>Met en œuvre une </a:t>
            </a:r>
            <a:r>
              <a:rPr lang="fr-FR" sz="1200" b="1" dirty="0">
                <a:solidFill>
                  <a:srgbClr val="31327C"/>
                </a:solidFill>
                <a:latin typeface="Century Gothic"/>
                <a:ea typeface="Century Gothic"/>
                <a:cs typeface="Century Gothic"/>
                <a:sym typeface="Century Gothic"/>
              </a:rPr>
              <a:t>STRATÉGIE </a:t>
            </a:r>
            <a:r>
              <a:rPr lang="fr-FR" sz="1200" dirty="0">
                <a:solidFill>
                  <a:schemeClr val="dk1"/>
                </a:solidFill>
                <a:latin typeface="Century Gothic"/>
                <a:ea typeface="Century Gothic"/>
                <a:cs typeface="Century Gothic"/>
                <a:sym typeface="Century Gothic"/>
              </a:rPr>
              <a:t>globale de gestion des END</a:t>
            </a:r>
            <a:endParaRPr sz="1200" dirty="0"/>
          </a:p>
        </p:txBody>
      </p:sp>
      <p:sp>
        <p:nvSpPr>
          <p:cNvPr id="315" name="Google Shape;315;g1e2afb7e8d7_1_238"/>
          <p:cNvSpPr txBox="1"/>
          <p:nvPr/>
        </p:nvSpPr>
        <p:spPr>
          <a:xfrm>
            <a:off x="265475" y="2422840"/>
            <a:ext cx="46764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100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RECHERCHE</a:t>
            </a:r>
            <a:r>
              <a:rPr lang="fr-FR" sz="1200" dirty="0">
                <a:solidFill>
                  <a:schemeClr val="dk1"/>
                </a:solidFill>
                <a:latin typeface="Century Gothic"/>
                <a:ea typeface="Century Gothic"/>
                <a:cs typeface="Century Gothic"/>
                <a:sym typeface="Century Gothic"/>
              </a:rPr>
              <a:t> les pollutions à la source</a:t>
            </a:r>
            <a:endParaRPr sz="1200" dirty="0">
              <a:solidFill>
                <a:schemeClr val="dk1"/>
              </a:solidFill>
              <a:latin typeface="Century Gothic"/>
              <a:ea typeface="Century Gothic"/>
              <a:cs typeface="Century Gothic"/>
              <a:sym typeface="Century Gothic"/>
            </a:endParaRPr>
          </a:p>
        </p:txBody>
      </p:sp>
      <p:grpSp>
        <p:nvGrpSpPr>
          <p:cNvPr id="8" name="Groupe 7">
            <a:extLst>
              <a:ext uri="{FF2B5EF4-FFF2-40B4-BE49-F238E27FC236}">
                <a16:creationId xmlns:a16="http://schemas.microsoft.com/office/drawing/2014/main" id="{5BABDA0F-29FA-962E-39D5-A54A02A8CDCB}"/>
              </a:ext>
            </a:extLst>
          </p:cNvPr>
          <p:cNvGrpSpPr/>
          <p:nvPr/>
        </p:nvGrpSpPr>
        <p:grpSpPr>
          <a:xfrm>
            <a:off x="7186768" y="806138"/>
            <a:ext cx="1913378" cy="2792589"/>
            <a:chOff x="7186768" y="806138"/>
            <a:chExt cx="1913378" cy="2792589"/>
          </a:xfrm>
        </p:grpSpPr>
        <p:pic>
          <p:nvPicPr>
            <p:cNvPr id="319" name="Google Shape;319;g1e2afb7e8d7_1_23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186768" y="834485"/>
              <a:ext cx="1839660" cy="2764242"/>
            </a:xfrm>
            <a:prstGeom prst="rect">
              <a:avLst/>
            </a:prstGeom>
            <a:noFill/>
            <a:ln w="9525" cap="flat" cmpd="sng">
              <a:solidFill>
                <a:srgbClr val="02FFB3"/>
              </a:solidFill>
              <a:prstDash val="solid"/>
              <a:round/>
              <a:headEnd type="none" w="sm" len="sm"/>
              <a:tailEnd type="none" w="sm" len="sm"/>
            </a:ln>
          </p:spPr>
        </p:pic>
        <p:sp>
          <p:nvSpPr>
            <p:cNvPr id="3" name="ZoneTexte 2">
              <a:extLst>
                <a:ext uri="{FF2B5EF4-FFF2-40B4-BE49-F238E27FC236}">
                  <a16:creationId xmlns:a16="http://schemas.microsoft.com/office/drawing/2014/main" id="{972B2F48-6932-4186-2E66-D960DBB4B950}"/>
                </a:ext>
              </a:extLst>
            </p:cNvPr>
            <p:cNvSpPr txBox="1"/>
            <p:nvPr/>
          </p:nvSpPr>
          <p:spPr>
            <a:xfrm>
              <a:off x="8274147" y="806138"/>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grpSp>
        <p:nvGrpSpPr>
          <p:cNvPr id="7" name="Groupe 6">
            <a:extLst>
              <a:ext uri="{FF2B5EF4-FFF2-40B4-BE49-F238E27FC236}">
                <a16:creationId xmlns:a16="http://schemas.microsoft.com/office/drawing/2014/main" id="{1CF5F0CE-3A57-58A4-D26A-8FBAB96A6729}"/>
              </a:ext>
            </a:extLst>
          </p:cNvPr>
          <p:cNvGrpSpPr/>
          <p:nvPr/>
        </p:nvGrpSpPr>
        <p:grpSpPr>
          <a:xfrm>
            <a:off x="4801625" y="1910677"/>
            <a:ext cx="2538752" cy="1688049"/>
            <a:chOff x="4801625" y="1910677"/>
            <a:chExt cx="2538752" cy="1688049"/>
          </a:xfrm>
        </p:grpSpPr>
        <p:pic>
          <p:nvPicPr>
            <p:cNvPr id="320" name="Google Shape;320;g1e2afb7e8d7_1_2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01625" y="1910677"/>
              <a:ext cx="2311425" cy="1688049"/>
            </a:xfrm>
            <a:prstGeom prst="rect">
              <a:avLst/>
            </a:prstGeom>
            <a:noFill/>
            <a:ln w="9525" cap="flat" cmpd="sng">
              <a:solidFill>
                <a:srgbClr val="00FFB2"/>
              </a:solidFill>
              <a:prstDash val="solid"/>
              <a:round/>
              <a:headEnd type="none" w="sm" len="sm"/>
              <a:tailEnd type="none" w="sm" len="sm"/>
            </a:ln>
          </p:spPr>
        </p:pic>
        <p:sp>
          <p:nvSpPr>
            <p:cNvPr id="6" name="ZoneTexte 5">
              <a:extLst>
                <a:ext uri="{FF2B5EF4-FFF2-40B4-BE49-F238E27FC236}">
                  <a16:creationId xmlns:a16="http://schemas.microsoft.com/office/drawing/2014/main" id="{231C8869-BA7C-FC9A-423A-2FB2DDA3AA68}"/>
                </a:ext>
              </a:extLst>
            </p:cNvPr>
            <p:cNvSpPr txBox="1"/>
            <p:nvPr/>
          </p:nvSpPr>
          <p:spPr>
            <a:xfrm>
              <a:off x="6088064" y="3414060"/>
              <a:ext cx="1252313"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a:t>
              </a:r>
              <a:r>
                <a:rPr lang="fr-FR" sz="600" dirty="0" err="1">
                  <a:solidFill>
                    <a:schemeClr val="bg1"/>
                  </a:solidFill>
                  <a:latin typeface="Century Gothic"/>
                  <a:ea typeface="Century Gothic"/>
                  <a:cs typeface="Century Gothic"/>
                  <a:sym typeface="Century Gothic"/>
                </a:rPr>
                <a:t>Montsdu</a:t>
              </a:r>
              <a:r>
                <a:rPr lang="fr-FR" sz="600" dirty="0">
                  <a:solidFill>
                    <a:schemeClr val="bg1"/>
                  </a:solidFill>
                  <a:latin typeface="Century Gothic"/>
                  <a:ea typeface="Century Gothic"/>
                  <a:cs typeface="Century Gothic"/>
                  <a:sym typeface="Century Gothic"/>
                </a:rPr>
                <a:t> Lyonnais</a:t>
              </a:r>
              <a:endParaRPr lang="fr-FR" sz="600" dirty="0">
                <a:solidFill>
                  <a:schemeClr val="bg1"/>
                </a:solidFill>
              </a:endParaRPr>
            </a:p>
          </p:txBody>
        </p:sp>
      </p:grpSp>
      <p:grpSp>
        <p:nvGrpSpPr>
          <p:cNvPr id="10" name="Groupe 9">
            <a:extLst>
              <a:ext uri="{FF2B5EF4-FFF2-40B4-BE49-F238E27FC236}">
                <a16:creationId xmlns:a16="http://schemas.microsoft.com/office/drawing/2014/main" id="{E3E2A514-E30D-ED0E-AE32-C90145202895}"/>
              </a:ext>
            </a:extLst>
          </p:cNvPr>
          <p:cNvGrpSpPr/>
          <p:nvPr/>
        </p:nvGrpSpPr>
        <p:grpSpPr>
          <a:xfrm>
            <a:off x="550047" y="3046770"/>
            <a:ext cx="4592228" cy="1215431"/>
            <a:chOff x="324575" y="3458975"/>
            <a:chExt cx="4336800" cy="1215431"/>
          </a:xfrm>
        </p:grpSpPr>
        <p:sp>
          <p:nvSpPr>
            <p:cNvPr id="11" name="Google Shape;314;g1e2afb7e8d7_1_238">
              <a:extLst>
                <a:ext uri="{FF2B5EF4-FFF2-40B4-BE49-F238E27FC236}">
                  <a16:creationId xmlns:a16="http://schemas.microsoft.com/office/drawing/2014/main" id="{343EC26D-9F28-E5A3-4DA1-C22ADDED8EFC}"/>
                </a:ext>
              </a:extLst>
            </p:cNvPr>
            <p:cNvSpPr/>
            <p:nvPr/>
          </p:nvSpPr>
          <p:spPr>
            <a:xfrm>
              <a:off x="324575" y="3458975"/>
              <a:ext cx="4336800" cy="1048200"/>
            </a:xfrm>
            <a:prstGeom prst="homePlate">
              <a:avLst>
                <a:gd name="adj" fmla="val 50000"/>
              </a:avLst>
            </a:prstGeom>
            <a:solidFill>
              <a:schemeClr val="bg1"/>
            </a:solidFill>
            <a:ln w="57150" cap="flat" cmpd="sng">
              <a:solidFill>
                <a:srgbClr val="02FF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16;g1e2afb7e8d7_1_238">
              <a:extLst>
                <a:ext uri="{FF2B5EF4-FFF2-40B4-BE49-F238E27FC236}">
                  <a16:creationId xmlns:a16="http://schemas.microsoft.com/office/drawing/2014/main" id="{5BBDF170-2141-FDD6-5021-68A46FEFF94A}"/>
                </a:ext>
              </a:extLst>
            </p:cNvPr>
            <p:cNvSpPr txBox="1"/>
            <p:nvPr/>
          </p:nvSpPr>
          <p:spPr>
            <a:xfrm>
              <a:off x="324575" y="3458975"/>
              <a:ext cx="4126127" cy="12154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700" b="1" dirty="0">
                  <a:solidFill>
                    <a:srgbClr val="31327C"/>
                  </a:solidFill>
                  <a:latin typeface="Century Gothic"/>
                  <a:ea typeface="Century Gothic"/>
                  <a:cs typeface="Century Gothic"/>
                  <a:sym typeface="Century Gothic"/>
                </a:rPr>
                <a:t>VISITE</a:t>
              </a:r>
              <a:r>
                <a:rPr lang="fr-FR" sz="1700" dirty="0">
                  <a:solidFill>
                    <a:schemeClr val="dk1"/>
                  </a:solidFill>
                  <a:latin typeface="Century Gothic"/>
                  <a:ea typeface="Century Gothic"/>
                  <a:cs typeface="Century Gothic"/>
                  <a:sym typeface="Century Gothic"/>
                </a:rPr>
                <a:t> des sites industriels et </a:t>
              </a:r>
              <a:r>
                <a:rPr lang="fr-FR" sz="1700" b="1" dirty="0">
                  <a:solidFill>
                    <a:srgbClr val="31327C"/>
                  </a:solidFill>
                  <a:latin typeface="Century Gothic"/>
                  <a:ea typeface="Century Gothic"/>
                  <a:cs typeface="Century Gothic"/>
                  <a:sym typeface="Century Gothic"/>
                </a:rPr>
                <a:t>DIAGNOSTIQUE</a:t>
              </a:r>
              <a:r>
                <a:rPr lang="fr-FR" sz="1700" dirty="0">
                  <a:solidFill>
                    <a:schemeClr val="dk1"/>
                  </a:solidFill>
                  <a:latin typeface="Century Gothic"/>
                  <a:ea typeface="Century Gothic"/>
                  <a:cs typeface="Century Gothic"/>
                  <a:sym typeface="Century Gothic"/>
                </a:rPr>
                <a:t> des anomalies et des insuffisances de traitement</a:t>
              </a:r>
              <a:endParaRPr sz="1700" dirty="0">
                <a:solidFill>
                  <a:schemeClr val="dk1"/>
                </a:solidFill>
                <a:latin typeface="Century Gothic"/>
                <a:ea typeface="Century Gothic"/>
                <a:cs typeface="Century Gothic"/>
                <a:sym typeface="Century Gothic"/>
              </a:endParaRPr>
            </a:p>
          </p:txBody>
        </p:sp>
      </p:grpSp>
      <p:sp>
        <p:nvSpPr>
          <p:cNvPr id="13" name="Google Shape;282;g23e4a2837bf_0_8">
            <a:extLst>
              <a:ext uri="{FF2B5EF4-FFF2-40B4-BE49-F238E27FC236}">
                <a16:creationId xmlns:a16="http://schemas.microsoft.com/office/drawing/2014/main" id="{FA56147C-691C-4B9C-880E-EA6C6C0BB84C}"/>
              </a:ext>
            </a:extLst>
          </p:cNvPr>
          <p:cNvSpPr txBox="1">
            <a:spLocks noGrp="1"/>
          </p:cNvSpPr>
          <p:nvPr>
            <p:ph type="body" idx="2"/>
          </p:nvPr>
        </p:nvSpPr>
        <p:spPr>
          <a:xfrm>
            <a:off x="228798" y="1366458"/>
            <a:ext cx="8842286" cy="578647"/>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Les missions</a:t>
            </a:r>
            <a:endParaRPr lang="fr-FR" sz="2000" dirty="0">
              <a:solidFill>
                <a:srgbClr val="169FDB"/>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pSp>
        <p:nvGrpSpPr>
          <p:cNvPr id="7" name="Groupe 6">
            <a:extLst>
              <a:ext uri="{FF2B5EF4-FFF2-40B4-BE49-F238E27FC236}">
                <a16:creationId xmlns:a16="http://schemas.microsoft.com/office/drawing/2014/main" id="{B9C27CE1-A9A9-407C-8A6A-5A421CC85022}"/>
              </a:ext>
            </a:extLst>
          </p:cNvPr>
          <p:cNvGrpSpPr/>
          <p:nvPr/>
        </p:nvGrpSpPr>
        <p:grpSpPr>
          <a:xfrm>
            <a:off x="4926947" y="3210989"/>
            <a:ext cx="4017700" cy="3013274"/>
            <a:chOff x="4926947" y="3210989"/>
            <a:chExt cx="4017700" cy="3013274"/>
          </a:xfrm>
        </p:grpSpPr>
        <p:pic>
          <p:nvPicPr>
            <p:cNvPr id="335" name="Google Shape;335;g1e2afb7e8d7_1_2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26947" y="3210989"/>
              <a:ext cx="4017699" cy="3013274"/>
            </a:xfrm>
            <a:prstGeom prst="rect">
              <a:avLst/>
            </a:prstGeom>
            <a:noFill/>
            <a:ln w="9525" cap="flat" cmpd="sng">
              <a:solidFill>
                <a:srgbClr val="02FFB3"/>
              </a:solidFill>
              <a:prstDash val="solid"/>
              <a:round/>
              <a:headEnd type="none" w="sm" len="sm"/>
              <a:tailEnd type="none" w="sm" len="sm"/>
            </a:ln>
          </p:spPr>
        </p:pic>
        <p:sp>
          <p:nvSpPr>
            <p:cNvPr id="3" name="ZoneTexte 2">
              <a:extLst>
                <a:ext uri="{FF2B5EF4-FFF2-40B4-BE49-F238E27FC236}">
                  <a16:creationId xmlns:a16="http://schemas.microsoft.com/office/drawing/2014/main" id="{C52A7717-BDB4-59F2-BA0D-2450D1336719}"/>
                </a:ext>
              </a:extLst>
            </p:cNvPr>
            <p:cNvSpPr txBox="1"/>
            <p:nvPr/>
          </p:nvSpPr>
          <p:spPr>
            <a:xfrm>
              <a:off x="7780667" y="6027922"/>
              <a:ext cx="1163980"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
        <p:nvSpPr>
          <p:cNvPr id="326" name="Google Shape;326;g1e2afb7e8d7_1_25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21</a:t>
            </a:fld>
            <a:endParaRPr/>
          </a:p>
        </p:txBody>
      </p:sp>
      <p:sp>
        <p:nvSpPr>
          <p:cNvPr id="327" name="Google Shape;327;g1e2afb7e8d7_1_254"/>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 </a:t>
            </a:r>
            <a:endParaRPr/>
          </a:p>
        </p:txBody>
      </p:sp>
      <p:sp>
        <p:nvSpPr>
          <p:cNvPr id="330" name="Google Shape;330;g1e2afb7e8d7_1_254"/>
          <p:cNvSpPr txBox="1"/>
          <p:nvPr/>
        </p:nvSpPr>
        <p:spPr>
          <a:xfrm>
            <a:off x="302589" y="1755609"/>
            <a:ext cx="41046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dirty="0">
                <a:solidFill>
                  <a:schemeClr val="dk1"/>
                </a:solidFill>
                <a:latin typeface="Century Gothic"/>
                <a:ea typeface="Century Gothic"/>
                <a:cs typeface="Century Gothic"/>
                <a:sym typeface="Century Gothic"/>
              </a:rPr>
              <a:t>Met en œuvre une </a:t>
            </a:r>
            <a:r>
              <a:rPr lang="fr-FR" sz="1200" b="1" dirty="0">
                <a:solidFill>
                  <a:srgbClr val="31327C"/>
                </a:solidFill>
                <a:latin typeface="Century Gothic"/>
                <a:ea typeface="Century Gothic"/>
                <a:cs typeface="Century Gothic"/>
                <a:sym typeface="Century Gothic"/>
              </a:rPr>
              <a:t>STRATÉGIE </a:t>
            </a:r>
            <a:r>
              <a:rPr lang="fr-FR" sz="1200" dirty="0">
                <a:solidFill>
                  <a:schemeClr val="dk1"/>
                </a:solidFill>
                <a:latin typeface="Century Gothic"/>
                <a:ea typeface="Century Gothic"/>
                <a:cs typeface="Century Gothic"/>
                <a:sym typeface="Century Gothic"/>
              </a:rPr>
              <a:t>globale de gestion des END</a:t>
            </a:r>
            <a:endParaRPr sz="1200" dirty="0"/>
          </a:p>
        </p:txBody>
      </p:sp>
      <p:sp>
        <p:nvSpPr>
          <p:cNvPr id="332" name="Google Shape;332;g1e2afb7e8d7_1_254"/>
          <p:cNvSpPr txBox="1"/>
          <p:nvPr/>
        </p:nvSpPr>
        <p:spPr>
          <a:xfrm>
            <a:off x="302589" y="2329216"/>
            <a:ext cx="46764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100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RECHERCHE</a:t>
            </a:r>
            <a:r>
              <a:rPr lang="fr-FR" sz="1200" dirty="0">
                <a:solidFill>
                  <a:schemeClr val="dk1"/>
                </a:solidFill>
                <a:latin typeface="Century Gothic"/>
                <a:ea typeface="Century Gothic"/>
                <a:cs typeface="Century Gothic"/>
                <a:sym typeface="Century Gothic"/>
              </a:rPr>
              <a:t> les pollutions à la source</a:t>
            </a:r>
            <a:endParaRPr sz="1200" dirty="0">
              <a:solidFill>
                <a:schemeClr val="dk1"/>
              </a:solidFill>
              <a:latin typeface="Century Gothic"/>
              <a:ea typeface="Century Gothic"/>
              <a:cs typeface="Century Gothic"/>
              <a:sym typeface="Century Gothic"/>
            </a:endParaRPr>
          </a:p>
        </p:txBody>
      </p:sp>
      <p:sp>
        <p:nvSpPr>
          <p:cNvPr id="333" name="Google Shape;333;g1e2afb7e8d7_1_254"/>
          <p:cNvSpPr txBox="1"/>
          <p:nvPr/>
        </p:nvSpPr>
        <p:spPr>
          <a:xfrm>
            <a:off x="302589" y="2733460"/>
            <a:ext cx="46764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VISITE</a:t>
            </a:r>
            <a:r>
              <a:rPr lang="fr-FR" sz="1200" dirty="0">
                <a:solidFill>
                  <a:schemeClr val="dk1"/>
                </a:solidFill>
                <a:latin typeface="Century Gothic"/>
                <a:ea typeface="Century Gothic"/>
                <a:cs typeface="Century Gothic"/>
                <a:sym typeface="Century Gothic"/>
              </a:rPr>
              <a:t> des sites industriels et </a:t>
            </a:r>
            <a:r>
              <a:rPr lang="fr-FR" sz="1200" b="1" dirty="0">
                <a:solidFill>
                  <a:srgbClr val="31327C"/>
                </a:solidFill>
                <a:latin typeface="Century Gothic"/>
                <a:ea typeface="Century Gothic"/>
                <a:cs typeface="Century Gothic"/>
                <a:sym typeface="Century Gothic"/>
              </a:rPr>
              <a:t>DIAGNOSTIQUE</a:t>
            </a:r>
            <a:r>
              <a:rPr lang="fr-FR" sz="1200" dirty="0">
                <a:solidFill>
                  <a:schemeClr val="dk1"/>
                </a:solidFill>
                <a:latin typeface="Century Gothic"/>
                <a:ea typeface="Century Gothic"/>
                <a:cs typeface="Century Gothic"/>
                <a:sym typeface="Century Gothic"/>
              </a:rPr>
              <a:t> des anomalies et des insuffisances de traitement</a:t>
            </a:r>
            <a:endParaRPr sz="1200" dirty="0">
              <a:solidFill>
                <a:schemeClr val="dk1"/>
              </a:solidFill>
              <a:latin typeface="Century Gothic"/>
              <a:ea typeface="Century Gothic"/>
              <a:cs typeface="Century Gothic"/>
              <a:sym typeface="Century Gothic"/>
            </a:endParaRPr>
          </a:p>
        </p:txBody>
      </p:sp>
      <p:grpSp>
        <p:nvGrpSpPr>
          <p:cNvPr id="5" name="Groupe 4">
            <a:extLst>
              <a:ext uri="{FF2B5EF4-FFF2-40B4-BE49-F238E27FC236}">
                <a16:creationId xmlns:a16="http://schemas.microsoft.com/office/drawing/2014/main" id="{38FEB4CE-96A3-64EB-97FE-40E67F35BAD0}"/>
              </a:ext>
            </a:extLst>
          </p:cNvPr>
          <p:cNvGrpSpPr/>
          <p:nvPr/>
        </p:nvGrpSpPr>
        <p:grpSpPr>
          <a:xfrm>
            <a:off x="503447" y="3497412"/>
            <a:ext cx="4614599" cy="1001200"/>
            <a:chOff x="298950" y="3895300"/>
            <a:chExt cx="4336800" cy="1001200"/>
          </a:xfrm>
        </p:grpSpPr>
        <p:sp>
          <p:nvSpPr>
            <p:cNvPr id="331" name="Google Shape;331;g1e2afb7e8d7_1_254"/>
            <p:cNvSpPr/>
            <p:nvPr/>
          </p:nvSpPr>
          <p:spPr>
            <a:xfrm>
              <a:off x="298950" y="3895300"/>
              <a:ext cx="4336800" cy="962100"/>
            </a:xfrm>
            <a:prstGeom prst="homePlate">
              <a:avLst>
                <a:gd name="adj" fmla="val 50000"/>
              </a:avLst>
            </a:prstGeom>
            <a:solidFill>
              <a:schemeClr val="bg1"/>
            </a:solidFill>
            <a:ln w="57150" cap="flat" cmpd="sng">
              <a:solidFill>
                <a:srgbClr val="02FF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1e2afb7e8d7_1_254"/>
            <p:cNvSpPr txBox="1"/>
            <p:nvPr/>
          </p:nvSpPr>
          <p:spPr>
            <a:xfrm>
              <a:off x="374847" y="3981921"/>
              <a:ext cx="3769454" cy="91457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700" b="1" dirty="0">
                  <a:solidFill>
                    <a:srgbClr val="31327C"/>
                  </a:solidFill>
                  <a:latin typeface="Century Gothic"/>
                  <a:ea typeface="Century Gothic"/>
                  <a:cs typeface="Century Gothic"/>
                  <a:sym typeface="Century Gothic"/>
                </a:rPr>
                <a:t>ACCOMPAGNE</a:t>
              </a:r>
              <a:r>
                <a:rPr lang="fr-FR" sz="1700" dirty="0">
                  <a:solidFill>
                    <a:schemeClr val="dk1"/>
                  </a:solidFill>
                  <a:latin typeface="Century Gothic"/>
                  <a:ea typeface="Century Gothic"/>
                  <a:cs typeface="Century Gothic"/>
                  <a:sym typeface="Century Gothic"/>
                </a:rPr>
                <a:t> les établissements pour leur mise en conformité</a:t>
              </a:r>
              <a:endParaRPr sz="1700" dirty="0"/>
            </a:p>
          </p:txBody>
        </p:sp>
      </p:grpSp>
      <p:grpSp>
        <p:nvGrpSpPr>
          <p:cNvPr id="6" name="Groupe 5">
            <a:extLst>
              <a:ext uri="{FF2B5EF4-FFF2-40B4-BE49-F238E27FC236}">
                <a16:creationId xmlns:a16="http://schemas.microsoft.com/office/drawing/2014/main" id="{7D4F22AD-25BE-FF57-6B6E-3F2FC2239549}"/>
              </a:ext>
            </a:extLst>
          </p:cNvPr>
          <p:cNvGrpSpPr/>
          <p:nvPr/>
        </p:nvGrpSpPr>
        <p:grpSpPr>
          <a:xfrm>
            <a:off x="5806997" y="772654"/>
            <a:ext cx="3237355" cy="2353252"/>
            <a:chOff x="5806997" y="772654"/>
            <a:chExt cx="3237355" cy="2353252"/>
          </a:xfrm>
        </p:grpSpPr>
        <p:pic>
          <p:nvPicPr>
            <p:cNvPr id="336" name="Google Shape;336;g1e2afb7e8d7_1_25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06997" y="772654"/>
              <a:ext cx="3137649" cy="2353252"/>
            </a:xfrm>
            <a:prstGeom prst="rect">
              <a:avLst/>
            </a:prstGeom>
            <a:noFill/>
            <a:ln w="9525" cap="flat" cmpd="sng">
              <a:solidFill>
                <a:srgbClr val="02FFB3"/>
              </a:solidFill>
              <a:prstDash val="solid"/>
              <a:round/>
              <a:headEnd type="none" w="sm" len="sm"/>
              <a:tailEnd type="none" w="sm" len="sm"/>
            </a:ln>
          </p:spPr>
        </p:pic>
        <p:sp>
          <p:nvSpPr>
            <p:cNvPr id="2" name="ZoneTexte 1">
              <a:extLst>
                <a:ext uri="{FF2B5EF4-FFF2-40B4-BE49-F238E27FC236}">
                  <a16:creationId xmlns:a16="http://schemas.microsoft.com/office/drawing/2014/main" id="{37E41356-CC90-8446-6C5A-B366C0F30D46}"/>
                </a:ext>
              </a:extLst>
            </p:cNvPr>
            <p:cNvSpPr txBox="1"/>
            <p:nvPr/>
          </p:nvSpPr>
          <p:spPr>
            <a:xfrm>
              <a:off x="7780666" y="2941240"/>
              <a:ext cx="1263686"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CC du Pays de l’Arbresle</a:t>
              </a:r>
              <a:endParaRPr lang="fr-FR" sz="600" dirty="0">
                <a:solidFill>
                  <a:schemeClr val="bg1"/>
                </a:solidFill>
              </a:endParaRPr>
            </a:p>
          </p:txBody>
        </p:sp>
      </p:grpSp>
      <p:sp>
        <p:nvSpPr>
          <p:cNvPr id="8" name="Google Shape;282;g23e4a2837bf_0_8">
            <a:extLst>
              <a:ext uri="{FF2B5EF4-FFF2-40B4-BE49-F238E27FC236}">
                <a16:creationId xmlns:a16="http://schemas.microsoft.com/office/drawing/2014/main" id="{C12F7E98-2867-F8D2-3711-D6D1CEC9B1C5}"/>
              </a:ext>
            </a:extLst>
          </p:cNvPr>
          <p:cNvSpPr txBox="1">
            <a:spLocks noGrp="1"/>
          </p:cNvSpPr>
          <p:nvPr>
            <p:ph type="body" idx="2"/>
          </p:nvPr>
        </p:nvSpPr>
        <p:spPr>
          <a:xfrm>
            <a:off x="228798" y="1366458"/>
            <a:ext cx="8842286" cy="578647"/>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Les missions</a:t>
            </a:r>
            <a:endParaRPr lang="fr-FR" sz="2000" dirty="0">
              <a:solidFill>
                <a:srgbClr val="169FDB"/>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pSp>
        <p:nvGrpSpPr>
          <p:cNvPr id="3" name="Groupe 2">
            <a:extLst>
              <a:ext uri="{FF2B5EF4-FFF2-40B4-BE49-F238E27FC236}">
                <a16:creationId xmlns:a16="http://schemas.microsoft.com/office/drawing/2014/main" id="{2807967F-DA60-466B-AF56-2EF229F6A9CF}"/>
              </a:ext>
            </a:extLst>
          </p:cNvPr>
          <p:cNvGrpSpPr/>
          <p:nvPr/>
        </p:nvGrpSpPr>
        <p:grpSpPr>
          <a:xfrm>
            <a:off x="4755474" y="3225335"/>
            <a:ext cx="4268051" cy="2805515"/>
            <a:chOff x="4755474" y="3225335"/>
            <a:chExt cx="4268051" cy="2805515"/>
          </a:xfrm>
        </p:grpSpPr>
        <p:pic>
          <p:nvPicPr>
            <p:cNvPr id="352" name="Google Shape;352;g1e2afb7e8d7_1_27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55474" y="3225335"/>
              <a:ext cx="4209300" cy="2805515"/>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34119A1B-BD70-F735-CEC4-D788366355FE}"/>
                </a:ext>
              </a:extLst>
            </p:cNvPr>
            <p:cNvSpPr txBox="1"/>
            <p:nvPr/>
          </p:nvSpPr>
          <p:spPr>
            <a:xfrm>
              <a:off x="8197526" y="5846184"/>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342" name="Google Shape;342;g1e2afb7e8d7_1_27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22</a:t>
            </a:fld>
            <a:endParaRPr/>
          </a:p>
        </p:txBody>
      </p:sp>
      <p:sp>
        <p:nvSpPr>
          <p:cNvPr id="343" name="Google Shape;343;g1e2afb7e8d7_1_274"/>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 </a:t>
            </a:r>
            <a:endParaRPr/>
          </a:p>
        </p:txBody>
      </p:sp>
      <p:sp>
        <p:nvSpPr>
          <p:cNvPr id="346" name="Google Shape;346;g1e2afb7e8d7_1_274"/>
          <p:cNvSpPr txBox="1"/>
          <p:nvPr/>
        </p:nvSpPr>
        <p:spPr>
          <a:xfrm>
            <a:off x="265475" y="1744524"/>
            <a:ext cx="4987660" cy="397001"/>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dirty="0">
                <a:solidFill>
                  <a:schemeClr val="dk1"/>
                </a:solidFill>
                <a:latin typeface="Century Gothic"/>
                <a:ea typeface="Century Gothic"/>
                <a:cs typeface="Century Gothic"/>
                <a:sym typeface="Century Gothic"/>
              </a:rPr>
              <a:t>Met en œuvre une </a:t>
            </a:r>
            <a:r>
              <a:rPr lang="fr-FR" sz="1200" b="1" dirty="0">
                <a:solidFill>
                  <a:srgbClr val="31327C"/>
                </a:solidFill>
                <a:latin typeface="Century Gothic"/>
                <a:ea typeface="Century Gothic"/>
                <a:cs typeface="Century Gothic"/>
                <a:sym typeface="Century Gothic"/>
              </a:rPr>
              <a:t>STRATÉGIE </a:t>
            </a:r>
            <a:r>
              <a:rPr lang="fr-FR" sz="1200" dirty="0">
                <a:solidFill>
                  <a:schemeClr val="dk1"/>
                </a:solidFill>
                <a:latin typeface="Century Gothic"/>
                <a:ea typeface="Century Gothic"/>
                <a:cs typeface="Century Gothic"/>
                <a:sym typeface="Century Gothic"/>
              </a:rPr>
              <a:t>globale de gestion des END</a:t>
            </a:r>
            <a:endParaRPr sz="1200" dirty="0"/>
          </a:p>
        </p:txBody>
      </p:sp>
      <p:sp>
        <p:nvSpPr>
          <p:cNvPr id="348" name="Google Shape;348;g1e2afb7e8d7_1_274"/>
          <p:cNvSpPr txBox="1"/>
          <p:nvPr/>
        </p:nvSpPr>
        <p:spPr>
          <a:xfrm>
            <a:off x="265475" y="2160074"/>
            <a:ext cx="46764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100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RECHERCHE</a:t>
            </a:r>
            <a:r>
              <a:rPr lang="fr-FR" sz="1200" dirty="0">
                <a:solidFill>
                  <a:schemeClr val="dk1"/>
                </a:solidFill>
                <a:latin typeface="Century Gothic"/>
                <a:ea typeface="Century Gothic"/>
                <a:cs typeface="Century Gothic"/>
                <a:sym typeface="Century Gothic"/>
              </a:rPr>
              <a:t> les pollutions à la source</a:t>
            </a:r>
            <a:endParaRPr sz="1200" dirty="0">
              <a:solidFill>
                <a:schemeClr val="dk1"/>
              </a:solidFill>
              <a:latin typeface="Century Gothic"/>
              <a:ea typeface="Century Gothic"/>
              <a:cs typeface="Century Gothic"/>
              <a:sym typeface="Century Gothic"/>
            </a:endParaRPr>
          </a:p>
        </p:txBody>
      </p:sp>
      <p:sp>
        <p:nvSpPr>
          <p:cNvPr id="349" name="Google Shape;349;g1e2afb7e8d7_1_274"/>
          <p:cNvSpPr txBox="1"/>
          <p:nvPr/>
        </p:nvSpPr>
        <p:spPr>
          <a:xfrm>
            <a:off x="265501" y="2586438"/>
            <a:ext cx="4306500" cy="609367"/>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VISITE</a:t>
            </a:r>
            <a:r>
              <a:rPr lang="fr-FR" sz="1200" dirty="0">
                <a:solidFill>
                  <a:schemeClr val="dk1"/>
                </a:solidFill>
                <a:latin typeface="Century Gothic"/>
                <a:ea typeface="Century Gothic"/>
                <a:cs typeface="Century Gothic"/>
                <a:sym typeface="Century Gothic"/>
              </a:rPr>
              <a:t> des sites industriels et </a:t>
            </a:r>
            <a:r>
              <a:rPr lang="fr-FR" sz="1200" b="1" dirty="0">
                <a:solidFill>
                  <a:srgbClr val="31327C"/>
                </a:solidFill>
                <a:latin typeface="Century Gothic"/>
                <a:ea typeface="Century Gothic"/>
                <a:cs typeface="Century Gothic"/>
                <a:sym typeface="Century Gothic"/>
              </a:rPr>
              <a:t>DIAGNOSTIQUE</a:t>
            </a:r>
            <a:r>
              <a:rPr lang="fr-FR" sz="1200" dirty="0">
                <a:solidFill>
                  <a:schemeClr val="dk1"/>
                </a:solidFill>
                <a:latin typeface="Century Gothic"/>
                <a:ea typeface="Century Gothic"/>
                <a:cs typeface="Century Gothic"/>
                <a:sym typeface="Century Gothic"/>
              </a:rPr>
              <a:t> des anomalies et des insuffisances de traitement</a:t>
            </a:r>
            <a:endParaRPr sz="1200" dirty="0">
              <a:solidFill>
                <a:schemeClr val="dk1"/>
              </a:solidFill>
              <a:latin typeface="Century Gothic"/>
              <a:ea typeface="Century Gothic"/>
              <a:cs typeface="Century Gothic"/>
              <a:sym typeface="Century Gothic"/>
            </a:endParaRPr>
          </a:p>
        </p:txBody>
      </p:sp>
      <p:sp>
        <p:nvSpPr>
          <p:cNvPr id="350" name="Google Shape;350;g1e2afb7e8d7_1_274"/>
          <p:cNvSpPr txBox="1"/>
          <p:nvPr/>
        </p:nvSpPr>
        <p:spPr>
          <a:xfrm>
            <a:off x="265475" y="3213534"/>
            <a:ext cx="42093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ACCOMPAGNE</a:t>
            </a:r>
            <a:r>
              <a:rPr lang="fr-FR" sz="1200" dirty="0">
                <a:solidFill>
                  <a:schemeClr val="dk1"/>
                </a:solidFill>
                <a:latin typeface="Century Gothic"/>
                <a:ea typeface="Century Gothic"/>
                <a:cs typeface="Century Gothic"/>
                <a:sym typeface="Century Gothic"/>
              </a:rPr>
              <a:t> les établissements pour leur mise en conformité</a:t>
            </a:r>
            <a:endParaRPr sz="1200" dirty="0"/>
          </a:p>
        </p:txBody>
      </p:sp>
      <p:grpSp>
        <p:nvGrpSpPr>
          <p:cNvPr id="5" name="Groupe 4">
            <a:extLst>
              <a:ext uri="{FF2B5EF4-FFF2-40B4-BE49-F238E27FC236}">
                <a16:creationId xmlns:a16="http://schemas.microsoft.com/office/drawing/2014/main" id="{3F8C32DB-5280-24DD-3817-8FBF4D4951C5}"/>
              </a:ext>
            </a:extLst>
          </p:cNvPr>
          <p:cNvGrpSpPr/>
          <p:nvPr/>
        </p:nvGrpSpPr>
        <p:grpSpPr>
          <a:xfrm>
            <a:off x="544686" y="3934590"/>
            <a:ext cx="4336800" cy="1254295"/>
            <a:chOff x="298950" y="4177724"/>
            <a:chExt cx="4336800" cy="1254295"/>
          </a:xfrm>
        </p:grpSpPr>
        <p:sp>
          <p:nvSpPr>
            <p:cNvPr id="347" name="Google Shape;347;g1e2afb7e8d7_1_274"/>
            <p:cNvSpPr/>
            <p:nvPr/>
          </p:nvSpPr>
          <p:spPr>
            <a:xfrm>
              <a:off x="298950" y="4177724"/>
              <a:ext cx="4336800" cy="1145700"/>
            </a:xfrm>
            <a:prstGeom prst="homePlate">
              <a:avLst>
                <a:gd name="adj" fmla="val 50000"/>
              </a:avLst>
            </a:prstGeom>
            <a:solidFill>
              <a:schemeClr val="bg1"/>
            </a:solidFill>
            <a:ln w="57150" cap="flat" cmpd="sng">
              <a:solidFill>
                <a:srgbClr val="02FF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1e2afb7e8d7_1_274"/>
            <p:cNvSpPr txBox="1"/>
            <p:nvPr/>
          </p:nvSpPr>
          <p:spPr>
            <a:xfrm>
              <a:off x="314100" y="4216588"/>
              <a:ext cx="3828692" cy="12154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700" b="1" dirty="0">
                  <a:solidFill>
                    <a:srgbClr val="31327C"/>
                  </a:solidFill>
                  <a:latin typeface="Century Gothic"/>
                  <a:ea typeface="Century Gothic"/>
                  <a:cs typeface="Century Gothic"/>
                  <a:sym typeface="Century Gothic"/>
                </a:rPr>
                <a:t>DÉLIVRE</a:t>
              </a:r>
              <a:r>
                <a:rPr lang="fr-FR" sz="1700" dirty="0">
                  <a:solidFill>
                    <a:schemeClr val="dk1"/>
                  </a:solidFill>
                  <a:latin typeface="Century Gothic"/>
                  <a:ea typeface="Century Gothic"/>
                  <a:cs typeface="Century Gothic"/>
                  <a:sym typeface="Century Gothic"/>
                </a:rPr>
                <a:t> des autorisations administratives, suit les procédures et les litiges</a:t>
              </a:r>
              <a:endParaRPr sz="1700" dirty="0"/>
            </a:p>
          </p:txBody>
        </p:sp>
      </p:grpSp>
      <p:sp>
        <p:nvSpPr>
          <p:cNvPr id="8" name="Google Shape;282;g23e4a2837bf_0_8">
            <a:extLst>
              <a:ext uri="{FF2B5EF4-FFF2-40B4-BE49-F238E27FC236}">
                <a16:creationId xmlns:a16="http://schemas.microsoft.com/office/drawing/2014/main" id="{A2347768-B839-A3FA-A85E-1640955EABA1}"/>
              </a:ext>
            </a:extLst>
          </p:cNvPr>
          <p:cNvSpPr txBox="1">
            <a:spLocks noGrp="1"/>
          </p:cNvSpPr>
          <p:nvPr>
            <p:ph type="body" idx="2"/>
          </p:nvPr>
        </p:nvSpPr>
        <p:spPr>
          <a:xfrm>
            <a:off x="228798" y="1366458"/>
            <a:ext cx="8842286" cy="578647"/>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Les missions</a:t>
            </a:r>
            <a:endParaRPr lang="fr-FR" sz="2000" dirty="0">
              <a:solidFill>
                <a:srgbClr val="169FDB"/>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 name="Groupe 2">
            <a:extLst>
              <a:ext uri="{FF2B5EF4-FFF2-40B4-BE49-F238E27FC236}">
                <a16:creationId xmlns:a16="http://schemas.microsoft.com/office/drawing/2014/main" id="{CFADC915-E7EE-54A4-208D-968AF44C84D4}"/>
              </a:ext>
            </a:extLst>
          </p:cNvPr>
          <p:cNvGrpSpPr/>
          <p:nvPr/>
        </p:nvGrpSpPr>
        <p:grpSpPr>
          <a:xfrm>
            <a:off x="4716465" y="3467823"/>
            <a:ext cx="2120841" cy="3116677"/>
            <a:chOff x="4716465" y="3467823"/>
            <a:chExt cx="2120841" cy="3116677"/>
          </a:xfrm>
        </p:grpSpPr>
        <p:pic>
          <p:nvPicPr>
            <p:cNvPr id="368" name="Google Shape;368;g1e2afb7e8d7_1_2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16465" y="3467823"/>
              <a:ext cx="2077274" cy="3116677"/>
            </a:xfrm>
            <a:prstGeom prst="rect">
              <a:avLst/>
            </a:prstGeom>
            <a:noFill/>
            <a:ln w="9525" cap="flat" cmpd="sng">
              <a:solidFill>
                <a:srgbClr val="02FFB3"/>
              </a:solidFill>
              <a:prstDash val="solid"/>
              <a:round/>
              <a:headEnd type="none" w="sm" len="sm"/>
              <a:tailEnd type="none" w="sm" len="sm"/>
            </a:ln>
          </p:spPr>
        </p:pic>
        <p:sp>
          <p:nvSpPr>
            <p:cNvPr id="2" name="ZoneTexte 1">
              <a:extLst>
                <a:ext uri="{FF2B5EF4-FFF2-40B4-BE49-F238E27FC236}">
                  <a16:creationId xmlns:a16="http://schemas.microsoft.com/office/drawing/2014/main" id="{781B4915-0518-9358-6194-B887A970F017}"/>
                </a:ext>
              </a:extLst>
            </p:cNvPr>
            <p:cNvSpPr txBox="1"/>
            <p:nvPr/>
          </p:nvSpPr>
          <p:spPr>
            <a:xfrm>
              <a:off x="6011307" y="6385578"/>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358" name="Google Shape;358;g1e2afb7e8d7_1_29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23</a:t>
            </a:fld>
            <a:endParaRPr/>
          </a:p>
        </p:txBody>
      </p:sp>
      <p:sp>
        <p:nvSpPr>
          <p:cNvPr id="359" name="Google Shape;359;g1e2afb7e8d7_1_291"/>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 </a:t>
            </a:r>
            <a:endParaRPr/>
          </a:p>
        </p:txBody>
      </p:sp>
      <p:sp>
        <p:nvSpPr>
          <p:cNvPr id="362" name="Google Shape;362;g1e2afb7e8d7_1_291"/>
          <p:cNvSpPr txBox="1"/>
          <p:nvPr/>
        </p:nvSpPr>
        <p:spPr>
          <a:xfrm>
            <a:off x="265475" y="1810854"/>
            <a:ext cx="67941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dirty="0">
                <a:solidFill>
                  <a:schemeClr val="dk1"/>
                </a:solidFill>
                <a:latin typeface="Century Gothic"/>
                <a:ea typeface="Century Gothic"/>
                <a:cs typeface="Century Gothic"/>
                <a:sym typeface="Century Gothic"/>
              </a:rPr>
              <a:t>Met en œuvre une </a:t>
            </a:r>
            <a:r>
              <a:rPr lang="fr-FR" sz="1200" b="1" dirty="0">
                <a:solidFill>
                  <a:srgbClr val="31327C"/>
                </a:solidFill>
                <a:latin typeface="Century Gothic"/>
                <a:ea typeface="Century Gothic"/>
                <a:cs typeface="Century Gothic"/>
                <a:sym typeface="Century Gothic"/>
              </a:rPr>
              <a:t>STRATÉGIE </a:t>
            </a:r>
            <a:r>
              <a:rPr lang="fr-FR" sz="1200" dirty="0">
                <a:solidFill>
                  <a:schemeClr val="dk1"/>
                </a:solidFill>
                <a:latin typeface="Century Gothic"/>
                <a:ea typeface="Century Gothic"/>
                <a:cs typeface="Century Gothic"/>
                <a:sym typeface="Century Gothic"/>
              </a:rPr>
              <a:t>globale de gestion des END</a:t>
            </a:r>
            <a:endParaRPr sz="1200" dirty="0"/>
          </a:p>
        </p:txBody>
      </p:sp>
      <p:sp>
        <p:nvSpPr>
          <p:cNvPr id="364" name="Google Shape;364;g1e2afb7e8d7_1_291"/>
          <p:cNvSpPr txBox="1"/>
          <p:nvPr/>
        </p:nvSpPr>
        <p:spPr>
          <a:xfrm>
            <a:off x="265475" y="2221128"/>
            <a:ext cx="46764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100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RECHERCHE</a:t>
            </a:r>
            <a:r>
              <a:rPr lang="fr-FR" sz="1200" dirty="0">
                <a:solidFill>
                  <a:schemeClr val="dk1"/>
                </a:solidFill>
                <a:latin typeface="Century Gothic"/>
                <a:ea typeface="Century Gothic"/>
                <a:cs typeface="Century Gothic"/>
                <a:sym typeface="Century Gothic"/>
              </a:rPr>
              <a:t> les pollutions à la source</a:t>
            </a:r>
            <a:endParaRPr sz="1200" dirty="0">
              <a:solidFill>
                <a:schemeClr val="dk1"/>
              </a:solidFill>
              <a:latin typeface="Century Gothic"/>
              <a:ea typeface="Century Gothic"/>
              <a:cs typeface="Century Gothic"/>
              <a:sym typeface="Century Gothic"/>
            </a:endParaRPr>
          </a:p>
        </p:txBody>
      </p:sp>
      <p:sp>
        <p:nvSpPr>
          <p:cNvPr id="365" name="Google Shape;365;g1e2afb7e8d7_1_291"/>
          <p:cNvSpPr txBox="1"/>
          <p:nvPr/>
        </p:nvSpPr>
        <p:spPr>
          <a:xfrm>
            <a:off x="265475" y="2660672"/>
            <a:ext cx="47589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VISITE</a:t>
            </a:r>
            <a:r>
              <a:rPr lang="fr-FR" sz="1200" dirty="0">
                <a:solidFill>
                  <a:schemeClr val="dk1"/>
                </a:solidFill>
                <a:latin typeface="Century Gothic"/>
                <a:ea typeface="Century Gothic"/>
                <a:cs typeface="Century Gothic"/>
                <a:sym typeface="Century Gothic"/>
              </a:rPr>
              <a:t> des sites industriels et </a:t>
            </a:r>
            <a:r>
              <a:rPr lang="fr-FR" sz="1200" b="1" dirty="0">
                <a:solidFill>
                  <a:srgbClr val="31327C"/>
                </a:solidFill>
                <a:latin typeface="Century Gothic"/>
                <a:ea typeface="Century Gothic"/>
                <a:cs typeface="Century Gothic"/>
                <a:sym typeface="Century Gothic"/>
              </a:rPr>
              <a:t>DIAGNOSTIQUE</a:t>
            </a:r>
            <a:r>
              <a:rPr lang="fr-FR" sz="1200" dirty="0">
                <a:solidFill>
                  <a:schemeClr val="dk1"/>
                </a:solidFill>
                <a:latin typeface="Century Gothic"/>
                <a:ea typeface="Century Gothic"/>
                <a:cs typeface="Century Gothic"/>
                <a:sym typeface="Century Gothic"/>
              </a:rPr>
              <a:t> des anomalies et des insuffisances de traitement</a:t>
            </a:r>
            <a:endParaRPr sz="1200" dirty="0">
              <a:solidFill>
                <a:schemeClr val="dk1"/>
              </a:solidFill>
              <a:latin typeface="Century Gothic"/>
              <a:ea typeface="Century Gothic"/>
              <a:cs typeface="Century Gothic"/>
              <a:sym typeface="Century Gothic"/>
            </a:endParaRPr>
          </a:p>
        </p:txBody>
      </p:sp>
      <p:sp>
        <p:nvSpPr>
          <p:cNvPr id="366" name="Google Shape;366;g1e2afb7e8d7_1_291"/>
          <p:cNvSpPr txBox="1"/>
          <p:nvPr/>
        </p:nvSpPr>
        <p:spPr>
          <a:xfrm>
            <a:off x="265475" y="3258510"/>
            <a:ext cx="4058224" cy="1162339"/>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ACCOMPAGNE</a:t>
            </a:r>
            <a:r>
              <a:rPr lang="fr-FR" sz="1200" dirty="0">
                <a:solidFill>
                  <a:schemeClr val="dk1"/>
                </a:solidFill>
                <a:latin typeface="Century Gothic"/>
                <a:ea typeface="Century Gothic"/>
                <a:cs typeface="Century Gothic"/>
                <a:sym typeface="Century Gothic"/>
              </a:rPr>
              <a:t> les établissements pour leur mise en conformité</a:t>
            </a:r>
            <a:endParaRPr sz="1200" dirty="0">
              <a:solidFill>
                <a:schemeClr val="dk1"/>
              </a:solidFill>
              <a:latin typeface="Century Gothic"/>
              <a:ea typeface="Century Gothic"/>
              <a:cs typeface="Century Gothic"/>
              <a:sym typeface="Century Gothic"/>
            </a:endParaRPr>
          </a:p>
          <a:p>
            <a:pPr marL="457200" lvl="0" indent="-304800" algn="l" rtl="0">
              <a:lnSpc>
                <a:spcPct val="115000"/>
              </a:lnSpc>
              <a:spcBef>
                <a:spcPts val="1000"/>
              </a:spcBef>
              <a:spcAft>
                <a:spcPts val="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DÉLIVRE</a:t>
            </a:r>
            <a:r>
              <a:rPr lang="fr-FR" sz="1200" dirty="0">
                <a:solidFill>
                  <a:schemeClr val="dk1"/>
                </a:solidFill>
                <a:latin typeface="Century Gothic"/>
                <a:ea typeface="Century Gothic"/>
                <a:cs typeface="Century Gothic"/>
                <a:sym typeface="Century Gothic"/>
              </a:rPr>
              <a:t> des autorisations administratives, suit les procédures et les litiges</a:t>
            </a:r>
            <a:endParaRPr sz="1200" dirty="0">
              <a:solidFill>
                <a:schemeClr val="dk1"/>
              </a:solidFill>
              <a:latin typeface="Century Gothic"/>
              <a:ea typeface="Century Gothic"/>
              <a:cs typeface="Century Gothic"/>
              <a:sym typeface="Century Gothic"/>
            </a:endParaRPr>
          </a:p>
        </p:txBody>
      </p:sp>
      <p:grpSp>
        <p:nvGrpSpPr>
          <p:cNvPr id="7" name="Groupe 6">
            <a:extLst>
              <a:ext uri="{FF2B5EF4-FFF2-40B4-BE49-F238E27FC236}">
                <a16:creationId xmlns:a16="http://schemas.microsoft.com/office/drawing/2014/main" id="{5FEDD284-B4C8-A944-8664-8CD0BDFE8417}"/>
              </a:ext>
            </a:extLst>
          </p:cNvPr>
          <p:cNvGrpSpPr/>
          <p:nvPr/>
        </p:nvGrpSpPr>
        <p:grpSpPr>
          <a:xfrm>
            <a:off x="513751" y="4535152"/>
            <a:ext cx="4336800" cy="1247707"/>
            <a:chOff x="513751" y="4863142"/>
            <a:chExt cx="4336800" cy="1247707"/>
          </a:xfrm>
        </p:grpSpPr>
        <p:sp>
          <p:nvSpPr>
            <p:cNvPr id="363" name="Google Shape;363;g1e2afb7e8d7_1_291"/>
            <p:cNvSpPr/>
            <p:nvPr/>
          </p:nvSpPr>
          <p:spPr>
            <a:xfrm>
              <a:off x="513751" y="4863142"/>
              <a:ext cx="4336800" cy="1145700"/>
            </a:xfrm>
            <a:prstGeom prst="homePlate">
              <a:avLst>
                <a:gd name="adj" fmla="val 50000"/>
              </a:avLst>
            </a:prstGeom>
            <a:solidFill>
              <a:schemeClr val="bg1"/>
            </a:solidFill>
            <a:ln w="57150" cap="flat" cmpd="sng">
              <a:solidFill>
                <a:srgbClr val="02FF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1e2afb7e8d7_1_291"/>
            <p:cNvSpPr txBox="1"/>
            <p:nvPr/>
          </p:nvSpPr>
          <p:spPr>
            <a:xfrm>
              <a:off x="551075" y="4895418"/>
              <a:ext cx="4020900" cy="12154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700" dirty="0">
                  <a:solidFill>
                    <a:schemeClr val="dk1"/>
                  </a:solidFill>
                  <a:latin typeface="Century Gothic"/>
                  <a:ea typeface="Century Gothic"/>
                  <a:cs typeface="Century Gothic"/>
                  <a:sym typeface="Century Gothic"/>
                </a:rPr>
                <a:t>Organise des campagnes de </a:t>
              </a:r>
              <a:r>
                <a:rPr lang="fr-FR" sz="1700" b="1" dirty="0">
                  <a:solidFill>
                    <a:srgbClr val="31327C"/>
                  </a:solidFill>
                  <a:latin typeface="Century Gothic"/>
                  <a:ea typeface="Century Gothic"/>
                  <a:cs typeface="Century Gothic"/>
                  <a:sym typeface="Century Gothic"/>
                </a:rPr>
                <a:t>MESURES</a:t>
              </a:r>
              <a:r>
                <a:rPr lang="fr-FR" sz="1700" dirty="0">
                  <a:solidFill>
                    <a:schemeClr val="dk1"/>
                  </a:solidFill>
                  <a:latin typeface="Century Gothic"/>
                  <a:ea typeface="Century Gothic"/>
                  <a:cs typeface="Century Gothic"/>
                  <a:sym typeface="Century Gothic"/>
                </a:rPr>
                <a:t> et suit/analyse les données d’</a:t>
              </a:r>
              <a:r>
                <a:rPr lang="fr-FR" sz="1700" b="1" dirty="0">
                  <a:solidFill>
                    <a:srgbClr val="31327C"/>
                  </a:solidFill>
                  <a:latin typeface="Century Gothic"/>
                  <a:ea typeface="Century Gothic"/>
                  <a:cs typeface="Century Gothic"/>
                  <a:sym typeface="Century Gothic"/>
                </a:rPr>
                <a:t>AUTO-SURVEILLANCE</a:t>
              </a:r>
              <a:endParaRPr sz="1700" dirty="0"/>
            </a:p>
          </p:txBody>
        </p:sp>
      </p:grpSp>
      <p:grpSp>
        <p:nvGrpSpPr>
          <p:cNvPr id="6" name="Groupe 5">
            <a:extLst>
              <a:ext uri="{FF2B5EF4-FFF2-40B4-BE49-F238E27FC236}">
                <a16:creationId xmlns:a16="http://schemas.microsoft.com/office/drawing/2014/main" id="{D230F7FF-38DF-FE3E-1E6D-1DCDF005EEBE}"/>
              </a:ext>
            </a:extLst>
          </p:cNvPr>
          <p:cNvGrpSpPr/>
          <p:nvPr/>
        </p:nvGrpSpPr>
        <p:grpSpPr>
          <a:xfrm>
            <a:off x="6880874" y="1287833"/>
            <a:ext cx="2140774" cy="3116687"/>
            <a:chOff x="6880874" y="1287833"/>
            <a:chExt cx="2140774" cy="3116687"/>
          </a:xfrm>
        </p:grpSpPr>
        <p:pic>
          <p:nvPicPr>
            <p:cNvPr id="369" name="Google Shape;369;g1e2afb7e8d7_1_29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80874" y="1287833"/>
              <a:ext cx="2077274" cy="3116687"/>
            </a:xfrm>
            <a:prstGeom prst="rect">
              <a:avLst/>
            </a:prstGeom>
            <a:noFill/>
            <a:ln w="9525" cap="flat" cmpd="sng">
              <a:solidFill>
                <a:srgbClr val="02FFB3"/>
              </a:solidFill>
              <a:prstDash val="solid"/>
              <a:round/>
              <a:headEnd type="none" w="sm" len="sm"/>
              <a:tailEnd type="none" w="sm" len="sm"/>
            </a:ln>
          </p:spPr>
        </p:pic>
        <p:sp>
          <p:nvSpPr>
            <p:cNvPr id="5" name="ZoneTexte 4">
              <a:extLst>
                <a:ext uri="{FF2B5EF4-FFF2-40B4-BE49-F238E27FC236}">
                  <a16:creationId xmlns:a16="http://schemas.microsoft.com/office/drawing/2014/main" id="{2FAF06C3-E791-E50C-FE00-6A7D0B35194D}"/>
                </a:ext>
              </a:extLst>
            </p:cNvPr>
            <p:cNvSpPr txBox="1"/>
            <p:nvPr/>
          </p:nvSpPr>
          <p:spPr>
            <a:xfrm>
              <a:off x="8195649" y="4219854"/>
              <a:ext cx="825999"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
        <p:nvSpPr>
          <p:cNvPr id="8" name="Google Shape;282;g23e4a2837bf_0_8">
            <a:extLst>
              <a:ext uri="{FF2B5EF4-FFF2-40B4-BE49-F238E27FC236}">
                <a16:creationId xmlns:a16="http://schemas.microsoft.com/office/drawing/2014/main" id="{230F8072-9C89-89B3-CBB1-01427A224F3F}"/>
              </a:ext>
            </a:extLst>
          </p:cNvPr>
          <p:cNvSpPr txBox="1">
            <a:spLocks noGrp="1"/>
          </p:cNvSpPr>
          <p:nvPr>
            <p:ph type="body" idx="2"/>
          </p:nvPr>
        </p:nvSpPr>
        <p:spPr>
          <a:xfrm>
            <a:off x="228798" y="1366458"/>
            <a:ext cx="8842286" cy="578647"/>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Les missions</a:t>
            </a:r>
            <a:endParaRPr lang="fr-FR" sz="2000" dirty="0">
              <a:solidFill>
                <a:srgbClr val="169FDB"/>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grpSp>
        <p:nvGrpSpPr>
          <p:cNvPr id="7" name="Groupe 6">
            <a:extLst>
              <a:ext uri="{FF2B5EF4-FFF2-40B4-BE49-F238E27FC236}">
                <a16:creationId xmlns:a16="http://schemas.microsoft.com/office/drawing/2014/main" id="{4A66DD7B-3E21-36B3-5AB1-5D6E156842B7}"/>
              </a:ext>
            </a:extLst>
          </p:cNvPr>
          <p:cNvGrpSpPr/>
          <p:nvPr/>
        </p:nvGrpSpPr>
        <p:grpSpPr>
          <a:xfrm>
            <a:off x="4424306" y="3452189"/>
            <a:ext cx="4517874" cy="2858246"/>
            <a:chOff x="4424306" y="3452189"/>
            <a:chExt cx="4517874" cy="2858246"/>
          </a:xfrm>
        </p:grpSpPr>
        <p:pic>
          <p:nvPicPr>
            <p:cNvPr id="3" name="Image 2" descr="Une image contenant texte, nuage, homme, plein air&#10;&#10;Description générée automatiquement">
              <a:extLst>
                <a:ext uri="{FF2B5EF4-FFF2-40B4-BE49-F238E27FC236}">
                  <a16:creationId xmlns:a16="http://schemas.microsoft.com/office/drawing/2014/main" id="{848B589A-5B71-9816-F6C1-F6CA84586A45}"/>
                </a:ext>
              </a:extLst>
            </p:cNvPr>
            <p:cNvPicPr>
              <a:picLocks noChangeAspect="1"/>
            </p:cNvPicPr>
            <p:nvPr/>
          </p:nvPicPr>
          <p:blipFill>
            <a:blip r:embed="rId3"/>
            <a:stretch>
              <a:fillRect/>
            </a:stretch>
          </p:blipFill>
          <p:spPr>
            <a:xfrm>
              <a:off x="4424306" y="3452189"/>
              <a:ext cx="4517874" cy="2858246"/>
            </a:xfrm>
            <a:prstGeom prst="rect">
              <a:avLst/>
            </a:prstGeom>
            <a:ln>
              <a:solidFill>
                <a:srgbClr val="02FFB2"/>
              </a:solidFill>
            </a:ln>
          </p:spPr>
        </p:pic>
        <p:sp>
          <p:nvSpPr>
            <p:cNvPr id="2" name="ZoneTexte 1">
              <a:extLst>
                <a:ext uri="{FF2B5EF4-FFF2-40B4-BE49-F238E27FC236}">
                  <a16:creationId xmlns:a16="http://schemas.microsoft.com/office/drawing/2014/main" id="{761615E4-0488-12AE-48CC-B27D7AE8AC95}"/>
                </a:ext>
              </a:extLst>
            </p:cNvPr>
            <p:cNvSpPr txBox="1"/>
            <p:nvPr/>
          </p:nvSpPr>
          <p:spPr>
            <a:xfrm>
              <a:off x="6294558" y="6125769"/>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sp>
        <p:nvSpPr>
          <p:cNvPr id="375" name="Google Shape;375;g1e2afb7e8d7_1_30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24</a:t>
            </a:fld>
            <a:endParaRPr/>
          </a:p>
        </p:txBody>
      </p:sp>
      <p:sp>
        <p:nvSpPr>
          <p:cNvPr id="376" name="Google Shape;376;g1e2afb7e8d7_1_30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 </a:t>
            </a:r>
            <a:endParaRPr/>
          </a:p>
        </p:txBody>
      </p:sp>
      <p:sp>
        <p:nvSpPr>
          <p:cNvPr id="379" name="Google Shape;379;g1e2afb7e8d7_1_309"/>
          <p:cNvSpPr txBox="1"/>
          <p:nvPr/>
        </p:nvSpPr>
        <p:spPr>
          <a:xfrm>
            <a:off x="298337" y="1742887"/>
            <a:ext cx="62856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dirty="0">
                <a:solidFill>
                  <a:schemeClr val="dk1"/>
                </a:solidFill>
                <a:latin typeface="Century Gothic"/>
                <a:ea typeface="Century Gothic"/>
                <a:cs typeface="Century Gothic"/>
                <a:sym typeface="Century Gothic"/>
              </a:rPr>
              <a:t>Met en œuvre une </a:t>
            </a:r>
            <a:r>
              <a:rPr lang="fr-FR" sz="1200" b="1" dirty="0">
                <a:solidFill>
                  <a:srgbClr val="31327C"/>
                </a:solidFill>
                <a:latin typeface="Century Gothic"/>
                <a:ea typeface="Century Gothic"/>
                <a:cs typeface="Century Gothic"/>
                <a:sym typeface="Century Gothic"/>
              </a:rPr>
              <a:t>STRATÉGIE </a:t>
            </a:r>
            <a:r>
              <a:rPr lang="fr-FR" sz="1200" dirty="0">
                <a:solidFill>
                  <a:schemeClr val="dk1"/>
                </a:solidFill>
                <a:latin typeface="Century Gothic"/>
                <a:ea typeface="Century Gothic"/>
                <a:cs typeface="Century Gothic"/>
                <a:sym typeface="Century Gothic"/>
              </a:rPr>
              <a:t>globale de gestion des END</a:t>
            </a:r>
            <a:endParaRPr sz="1200" dirty="0"/>
          </a:p>
        </p:txBody>
      </p:sp>
      <p:sp>
        <p:nvSpPr>
          <p:cNvPr id="381" name="Google Shape;381;g1e2afb7e8d7_1_309"/>
          <p:cNvSpPr txBox="1"/>
          <p:nvPr/>
        </p:nvSpPr>
        <p:spPr>
          <a:xfrm>
            <a:off x="306725" y="2063678"/>
            <a:ext cx="4676400" cy="3693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100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RECHERCHE</a:t>
            </a:r>
            <a:r>
              <a:rPr lang="fr-FR" sz="1200" dirty="0">
                <a:solidFill>
                  <a:schemeClr val="dk1"/>
                </a:solidFill>
                <a:latin typeface="Century Gothic"/>
                <a:ea typeface="Century Gothic"/>
                <a:cs typeface="Century Gothic"/>
                <a:sym typeface="Century Gothic"/>
              </a:rPr>
              <a:t> les pollutions à la source</a:t>
            </a:r>
            <a:endParaRPr sz="1200" dirty="0">
              <a:solidFill>
                <a:schemeClr val="dk1"/>
              </a:solidFill>
              <a:latin typeface="Century Gothic"/>
              <a:ea typeface="Century Gothic"/>
              <a:cs typeface="Century Gothic"/>
              <a:sym typeface="Century Gothic"/>
            </a:endParaRPr>
          </a:p>
        </p:txBody>
      </p:sp>
      <p:sp>
        <p:nvSpPr>
          <p:cNvPr id="382" name="Google Shape;382;g1e2afb7e8d7_1_309"/>
          <p:cNvSpPr txBox="1"/>
          <p:nvPr/>
        </p:nvSpPr>
        <p:spPr>
          <a:xfrm>
            <a:off x="306725" y="2442774"/>
            <a:ext cx="4758900" cy="5817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VISITE</a:t>
            </a:r>
            <a:r>
              <a:rPr lang="fr-FR" sz="1200" dirty="0">
                <a:solidFill>
                  <a:schemeClr val="dk1"/>
                </a:solidFill>
                <a:latin typeface="Century Gothic"/>
                <a:ea typeface="Century Gothic"/>
                <a:cs typeface="Century Gothic"/>
                <a:sym typeface="Century Gothic"/>
              </a:rPr>
              <a:t> des sites industriels et </a:t>
            </a:r>
            <a:r>
              <a:rPr lang="fr-FR" sz="1200" b="1" dirty="0">
                <a:solidFill>
                  <a:srgbClr val="31327C"/>
                </a:solidFill>
                <a:latin typeface="Century Gothic"/>
                <a:ea typeface="Century Gothic"/>
                <a:cs typeface="Century Gothic"/>
                <a:sym typeface="Century Gothic"/>
              </a:rPr>
              <a:t>DIAGNOSTIQUE</a:t>
            </a:r>
            <a:r>
              <a:rPr lang="fr-FR" sz="1200" dirty="0">
                <a:solidFill>
                  <a:schemeClr val="dk1"/>
                </a:solidFill>
                <a:latin typeface="Century Gothic"/>
                <a:ea typeface="Century Gothic"/>
                <a:cs typeface="Century Gothic"/>
                <a:sym typeface="Century Gothic"/>
              </a:rPr>
              <a:t> des anomalies et des insuffisances de traitement</a:t>
            </a:r>
            <a:endParaRPr sz="1200" dirty="0">
              <a:solidFill>
                <a:schemeClr val="dk1"/>
              </a:solidFill>
              <a:latin typeface="Century Gothic"/>
              <a:ea typeface="Century Gothic"/>
              <a:cs typeface="Century Gothic"/>
              <a:sym typeface="Century Gothic"/>
            </a:endParaRPr>
          </a:p>
        </p:txBody>
      </p:sp>
      <p:sp>
        <p:nvSpPr>
          <p:cNvPr id="383" name="Google Shape;383;g1e2afb7e8d7_1_309"/>
          <p:cNvSpPr txBox="1"/>
          <p:nvPr/>
        </p:nvSpPr>
        <p:spPr>
          <a:xfrm>
            <a:off x="306725" y="3032155"/>
            <a:ext cx="4209300" cy="16881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SzPts val="1200"/>
              <a:buFont typeface="Century Gothic"/>
              <a:buChar char="○"/>
            </a:pPr>
            <a:r>
              <a:rPr lang="fr-FR" sz="1200" b="1" dirty="0">
                <a:solidFill>
                  <a:srgbClr val="31327C"/>
                </a:solidFill>
                <a:latin typeface="Century Gothic"/>
                <a:ea typeface="Century Gothic"/>
                <a:cs typeface="Century Gothic"/>
                <a:sym typeface="Century Gothic"/>
              </a:rPr>
              <a:t>ACCOMPAGNE</a:t>
            </a:r>
            <a:r>
              <a:rPr lang="fr-FR" sz="1200" dirty="0">
                <a:solidFill>
                  <a:schemeClr val="dk1"/>
                </a:solidFill>
                <a:latin typeface="Century Gothic"/>
                <a:ea typeface="Century Gothic"/>
                <a:cs typeface="Century Gothic"/>
                <a:sym typeface="Century Gothic"/>
              </a:rPr>
              <a:t> les établissements pour leur mise en conformité</a:t>
            </a:r>
            <a:endParaRPr sz="1200" dirty="0">
              <a:solidFill>
                <a:schemeClr val="dk1"/>
              </a:solidFill>
              <a:latin typeface="Century Gothic"/>
              <a:ea typeface="Century Gothic"/>
              <a:cs typeface="Century Gothic"/>
              <a:sym typeface="Century Gothic"/>
            </a:endParaRPr>
          </a:p>
          <a:p>
            <a:pPr marL="457200" lvl="0" indent="-304800" algn="l" rtl="0">
              <a:lnSpc>
                <a:spcPct val="115000"/>
              </a:lnSpc>
              <a:spcBef>
                <a:spcPts val="1000"/>
              </a:spcBef>
              <a:spcAft>
                <a:spcPts val="0"/>
              </a:spcAft>
              <a:buClr>
                <a:schemeClr val="dk1"/>
              </a:buClr>
              <a:buSzPts val="1200"/>
              <a:buFont typeface="Century Gothic"/>
              <a:buChar char="○"/>
            </a:pPr>
            <a:r>
              <a:rPr lang="fr-FR" sz="1200" b="1" dirty="0">
                <a:solidFill>
                  <a:srgbClr val="31327C"/>
                </a:solidFill>
                <a:latin typeface="Century Gothic"/>
                <a:ea typeface="Century Gothic"/>
                <a:cs typeface="Century Gothic"/>
                <a:sym typeface="Century Gothic"/>
              </a:rPr>
              <a:t>DÉLIVRE</a:t>
            </a:r>
            <a:r>
              <a:rPr lang="fr-FR" sz="1200" dirty="0">
                <a:solidFill>
                  <a:schemeClr val="dk1"/>
                </a:solidFill>
                <a:latin typeface="Century Gothic"/>
                <a:ea typeface="Century Gothic"/>
                <a:cs typeface="Century Gothic"/>
                <a:sym typeface="Century Gothic"/>
              </a:rPr>
              <a:t> des autorisations administratives, suit les procédures et les litiges</a:t>
            </a:r>
            <a:endParaRPr sz="1200" dirty="0">
              <a:solidFill>
                <a:schemeClr val="dk1"/>
              </a:solidFill>
              <a:latin typeface="Century Gothic"/>
              <a:ea typeface="Century Gothic"/>
              <a:cs typeface="Century Gothic"/>
              <a:sym typeface="Century Gothic"/>
            </a:endParaRPr>
          </a:p>
          <a:p>
            <a:pPr marL="457200" lvl="0" indent="-304800" algn="l" rtl="0">
              <a:lnSpc>
                <a:spcPct val="115000"/>
              </a:lnSpc>
              <a:spcBef>
                <a:spcPts val="1000"/>
              </a:spcBef>
              <a:spcAft>
                <a:spcPts val="0"/>
              </a:spcAft>
              <a:buClr>
                <a:schemeClr val="dk1"/>
              </a:buClr>
              <a:buSzPts val="1200"/>
              <a:buFont typeface="Century Gothic"/>
              <a:buChar char="○"/>
            </a:pPr>
            <a:r>
              <a:rPr lang="fr-FR" sz="1200" dirty="0">
                <a:solidFill>
                  <a:schemeClr val="dk1"/>
                </a:solidFill>
                <a:latin typeface="Century Gothic"/>
                <a:ea typeface="Century Gothic"/>
                <a:cs typeface="Century Gothic"/>
                <a:sym typeface="Century Gothic"/>
              </a:rPr>
              <a:t>Organise des campagnes de </a:t>
            </a:r>
            <a:r>
              <a:rPr lang="fr-FR" sz="1200" b="1" dirty="0">
                <a:solidFill>
                  <a:srgbClr val="31327C"/>
                </a:solidFill>
                <a:latin typeface="Century Gothic"/>
                <a:ea typeface="Century Gothic"/>
                <a:cs typeface="Century Gothic"/>
                <a:sym typeface="Century Gothic"/>
              </a:rPr>
              <a:t>MESURES</a:t>
            </a:r>
            <a:r>
              <a:rPr lang="fr-FR" sz="1200" dirty="0">
                <a:solidFill>
                  <a:schemeClr val="dk1"/>
                </a:solidFill>
                <a:latin typeface="Century Gothic"/>
                <a:ea typeface="Century Gothic"/>
                <a:cs typeface="Century Gothic"/>
                <a:sym typeface="Century Gothic"/>
              </a:rPr>
              <a:t> et suit/analyse les données d’</a:t>
            </a:r>
            <a:r>
              <a:rPr lang="fr-FR" sz="1200" b="1" dirty="0">
                <a:solidFill>
                  <a:srgbClr val="31327C"/>
                </a:solidFill>
                <a:latin typeface="Century Gothic"/>
                <a:ea typeface="Century Gothic"/>
                <a:cs typeface="Century Gothic"/>
                <a:sym typeface="Century Gothic"/>
              </a:rPr>
              <a:t>AUTO-SURVEILLANCE</a:t>
            </a:r>
            <a:endParaRPr sz="1200" dirty="0">
              <a:solidFill>
                <a:schemeClr val="dk1"/>
              </a:solidFill>
              <a:latin typeface="Century Gothic"/>
              <a:ea typeface="Century Gothic"/>
              <a:cs typeface="Century Gothic"/>
              <a:sym typeface="Century Gothic"/>
            </a:endParaRPr>
          </a:p>
        </p:txBody>
      </p:sp>
      <p:pic>
        <p:nvPicPr>
          <p:cNvPr id="385" name="Google Shape;385;g1e2afb7e8d7_1_30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65320" y="1500243"/>
            <a:ext cx="1310395" cy="1751100"/>
          </a:xfrm>
          <a:prstGeom prst="rect">
            <a:avLst/>
          </a:prstGeom>
          <a:noFill/>
          <a:ln>
            <a:noFill/>
          </a:ln>
        </p:spPr>
      </p:pic>
      <p:grpSp>
        <p:nvGrpSpPr>
          <p:cNvPr id="11" name="Groupe 10">
            <a:extLst>
              <a:ext uri="{FF2B5EF4-FFF2-40B4-BE49-F238E27FC236}">
                <a16:creationId xmlns:a16="http://schemas.microsoft.com/office/drawing/2014/main" id="{48FFE3A4-A576-B670-1D22-F8BFAAB73E44}"/>
              </a:ext>
            </a:extLst>
          </p:cNvPr>
          <p:cNvGrpSpPr/>
          <p:nvPr/>
        </p:nvGrpSpPr>
        <p:grpSpPr>
          <a:xfrm>
            <a:off x="717553" y="4549378"/>
            <a:ext cx="3770022" cy="1255185"/>
            <a:chOff x="717553" y="5096027"/>
            <a:chExt cx="3770022" cy="1255185"/>
          </a:xfrm>
        </p:grpSpPr>
        <p:sp>
          <p:nvSpPr>
            <p:cNvPr id="5" name="Google Shape;380;g1e2afb7e8d7_1_309">
              <a:extLst>
                <a:ext uri="{FF2B5EF4-FFF2-40B4-BE49-F238E27FC236}">
                  <a16:creationId xmlns:a16="http://schemas.microsoft.com/office/drawing/2014/main" id="{B6F60E38-306A-5FE3-BCCA-69FADC529121}"/>
                </a:ext>
              </a:extLst>
            </p:cNvPr>
            <p:cNvSpPr/>
            <p:nvPr/>
          </p:nvSpPr>
          <p:spPr>
            <a:xfrm>
              <a:off x="717553" y="5344765"/>
              <a:ext cx="3770022" cy="924300"/>
            </a:xfrm>
            <a:prstGeom prst="homePlate">
              <a:avLst>
                <a:gd name="adj" fmla="val 50000"/>
              </a:avLst>
            </a:prstGeom>
            <a:solidFill>
              <a:schemeClr val="bg1"/>
            </a:solidFill>
            <a:ln w="57150" cap="flat" cmpd="sng">
              <a:solidFill>
                <a:srgbClr val="02FFB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78;g1e2afb7e8d7_1_309">
              <a:extLst>
                <a:ext uri="{FF2B5EF4-FFF2-40B4-BE49-F238E27FC236}">
                  <a16:creationId xmlns:a16="http://schemas.microsoft.com/office/drawing/2014/main" id="{D0753172-3421-3C30-1688-2568AED3CA14}"/>
                </a:ext>
              </a:extLst>
            </p:cNvPr>
            <p:cNvSpPr txBox="1"/>
            <p:nvPr/>
          </p:nvSpPr>
          <p:spPr>
            <a:xfrm>
              <a:off x="744517" y="5096027"/>
              <a:ext cx="3267572" cy="125518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dirty="0">
                <a:solidFill>
                  <a:schemeClr val="dk1"/>
                </a:solidFill>
                <a:latin typeface="Century Gothic"/>
                <a:ea typeface="Century Gothic"/>
                <a:cs typeface="Century Gothic"/>
                <a:sym typeface="Century Gothic"/>
              </a:endParaRPr>
            </a:p>
            <a:p>
              <a:pPr marL="0" lvl="0" indent="0" algn="l" rtl="0">
                <a:lnSpc>
                  <a:spcPct val="115000"/>
                </a:lnSpc>
                <a:spcBef>
                  <a:spcPts val="1000"/>
                </a:spcBef>
                <a:spcAft>
                  <a:spcPts val="1000"/>
                </a:spcAft>
                <a:buNone/>
              </a:pPr>
              <a:r>
                <a:rPr lang="fr-FR" sz="1700" b="1" dirty="0">
                  <a:solidFill>
                    <a:srgbClr val="31327C"/>
                  </a:solidFill>
                  <a:latin typeface="Century Gothic"/>
                  <a:ea typeface="Century Gothic"/>
                  <a:cs typeface="Century Gothic"/>
                  <a:sym typeface="Century Gothic"/>
                </a:rPr>
                <a:t>S</a:t>
              </a:r>
              <a:r>
                <a:rPr lang="fr-FR" sz="1700" b="1" dirty="0">
                  <a:solidFill>
                    <a:srgbClr val="31327C"/>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ENSIBILISE</a:t>
              </a:r>
              <a:r>
                <a:rPr lang="fr-FR" sz="1700" dirty="0">
                  <a:solidFill>
                    <a:schemeClr val="dk1"/>
                  </a:solidFill>
                  <a:latin typeface="Century Gothic"/>
                  <a:ea typeface="Century Gothic"/>
                  <a:cs typeface="Century Gothic"/>
                  <a:sym typeface="Century Gothic"/>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 les e</a:t>
              </a:r>
              <a:r>
                <a:rPr lang="fr-FR" sz="1700" dirty="0">
                  <a:solidFill>
                    <a:schemeClr val="dk1"/>
                  </a:solidFill>
                  <a:latin typeface="Century Gothic"/>
                  <a:ea typeface="Century Gothic"/>
                  <a:cs typeface="Century Gothic"/>
                  <a:sym typeface="Century Gothic"/>
                </a:rPr>
                <a:t>ntreprises et le grand public</a:t>
              </a:r>
              <a:endParaRPr sz="1700" dirty="0"/>
            </a:p>
          </p:txBody>
        </p:sp>
      </p:grpSp>
      <p:grpSp>
        <p:nvGrpSpPr>
          <p:cNvPr id="12" name="Groupe 11">
            <a:extLst>
              <a:ext uri="{FF2B5EF4-FFF2-40B4-BE49-F238E27FC236}">
                <a16:creationId xmlns:a16="http://schemas.microsoft.com/office/drawing/2014/main" id="{7C996777-9BD2-E2D6-A890-54C2909A9A07}"/>
              </a:ext>
            </a:extLst>
          </p:cNvPr>
          <p:cNvGrpSpPr/>
          <p:nvPr/>
        </p:nvGrpSpPr>
        <p:grpSpPr>
          <a:xfrm>
            <a:off x="5249571" y="1287825"/>
            <a:ext cx="2549501" cy="1964333"/>
            <a:chOff x="5249571" y="1287825"/>
            <a:chExt cx="2549501" cy="1964333"/>
          </a:xfrm>
        </p:grpSpPr>
        <p:pic>
          <p:nvPicPr>
            <p:cNvPr id="10" name="Image 9" descr="Une image contenant homme, personne, intérieur, habits&#10;&#10;Description générée automatiquement">
              <a:extLst>
                <a:ext uri="{FF2B5EF4-FFF2-40B4-BE49-F238E27FC236}">
                  <a16:creationId xmlns:a16="http://schemas.microsoft.com/office/drawing/2014/main" id="{3E743799-4574-9AEB-FEC1-4D3A341150FC}"/>
                </a:ext>
              </a:extLst>
            </p:cNvPr>
            <p:cNvPicPr>
              <a:picLocks noChangeAspect="1"/>
            </p:cNvPicPr>
            <p:nvPr/>
          </p:nvPicPr>
          <p:blipFill rotWithShape="1">
            <a:blip r:embed="rId5"/>
            <a:srcRect l="2650" t="3524" r="9422" b="2342"/>
            <a:stretch/>
          </p:blipFill>
          <p:spPr>
            <a:xfrm>
              <a:off x="5249571" y="1287825"/>
              <a:ext cx="2447407" cy="1964333"/>
            </a:xfrm>
            <a:prstGeom prst="rect">
              <a:avLst/>
            </a:prstGeom>
            <a:ln>
              <a:solidFill>
                <a:srgbClr val="02FFB2"/>
              </a:solidFill>
            </a:ln>
          </p:spPr>
        </p:pic>
        <p:sp>
          <p:nvSpPr>
            <p:cNvPr id="9" name="ZoneTexte 8">
              <a:extLst>
                <a:ext uri="{FF2B5EF4-FFF2-40B4-BE49-F238E27FC236}">
                  <a16:creationId xmlns:a16="http://schemas.microsoft.com/office/drawing/2014/main" id="{52FEC448-5417-7F2F-0DE8-C79332C4BEF7}"/>
                </a:ext>
              </a:extLst>
            </p:cNvPr>
            <p:cNvSpPr txBox="1"/>
            <p:nvPr/>
          </p:nvSpPr>
          <p:spPr>
            <a:xfrm>
              <a:off x="6556180" y="2829892"/>
              <a:ext cx="1242892" cy="184666"/>
            </a:xfrm>
            <a:prstGeom prst="rect">
              <a:avLst/>
            </a:prstGeom>
            <a:noFill/>
          </p:spPr>
          <p:txBody>
            <a:bodyPr wrap="square">
              <a:spAutoFit/>
            </a:bodyPr>
            <a:lstStyle/>
            <a:p>
              <a:r>
                <a:rPr lang="fr-FR" sz="600" i="0" u="none" strike="noStrike" cap="none" dirty="0">
                  <a:solidFill>
                    <a:schemeClr val="tx1"/>
                  </a:solidFill>
                  <a:latin typeface="Century Gothic"/>
                  <a:ea typeface="Century Gothic"/>
                  <a:cs typeface="Century Gothic"/>
                  <a:sym typeface="Century Gothic"/>
                </a:rPr>
                <a:t>© </a:t>
              </a:r>
              <a:r>
                <a:rPr lang="fr-FR" sz="600" dirty="0">
                  <a:solidFill>
                    <a:schemeClr val="tx1"/>
                  </a:solidFill>
                  <a:latin typeface="Century Gothic"/>
                  <a:ea typeface="Century Gothic"/>
                  <a:cs typeface="Century Gothic"/>
                  <a:sym typeface="Century Gothic"/>
                </a:rPr>
                <a:t>CC du Pays de l’Arbresle</a:t>
              </a:r>
              <a:endParaRPr lang="fr-FR" sz="600" dirty="0">
                <a:solidFill>
                  <a:schemeClr val="tx1"/>
                </a:solidFill>
              </a:endParaRPr>
            </a:p>
          </p:txBody>
        </p:sp>
      </p:grpSp>
      <p:sp>
        <p:nvSpPr>
          <p:cNvPr id="14" name="Google Shape;282;g23e4a2837bf_0_8">
            <a:extLst>
              <a:ext uri="{FF2B5EF4-FFF2-40B4-BE49-F238E27FC236}">
                <a16:creationId xmlns:a16="http://schemas.microsoft.com/office/drawing/2014/main" id="{4BB90D23-FF07-1C46-AC78-F6095DBE67B2}"/>
              </a:ext>
            </a:extLst>
          </p:cNvPr>
          <p:cNvSpPr txBox="1">
            <a:spLocks/>
          </p:cNvSpPr>
          <p:nvPr/>
        </p:nvSpPr>
        <p:spPr>
          <a:xfrm>
            <a:off x="228798" y="1366458"/>
            <a:ext cx="8842286" cy="578647"/>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a:solidFill>
                  <a:srgbClr val="169FDB"/>
                </a:solidFill>
              </a:rPr>
              <a:t>Les missions</a:t>
            </a:r>
            <a:endParaRPr lang="fr-FR" sz="2000" dirty="0">
              <a:solidFill>
                <a:srgbClr val="169FD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385"/>
                                        </p:tgtEl>
                                        <p:attrNameLst>
                                          <p:attrName>style.visibility</p:attrName>
                                        </p:attrNameLst>
                                      </p:cBhvr>
                                      <p:to>
                                        <p:strVal val="visible"/>
                                      </p:to>
                                    </p:set>
                                    <p:animEffect transition="in" filter="wipe(left)">
                                      <p:cBhvr>
                                        <p:cTn id="16"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e2afb7e8d7_2_66"/>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25</a:t>
            </a:fld>
            <a:endParaRPr/>
          </a:p>
        </p:txBody>
      </p:sp>
      <p:sp>
        <p:nvSpPr>
          <p:cNvPr id="393" name="Google Shape;393;g1e2afb7e8d7_2_66"/>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a:t>PRÉSENTATION DU MÉTIER</a:t>
            </a:r>
            <a:endParaRPr/>
          </a:p>
        </p:txBody>
      </p:sp>
      <p:grpSp>
        <p:nvGrpSpPr>
          <p:cNvPr id="394" name="Google Shape;394;g1e2afb7e8d7_2_66"/>
          <p:cNvGrpSpPr/>
          <p:nvPr/>
        </p:nvGrpSpPr>
        <p:grpSpPr>
          <a:xfrm>
            <a:off x="473758" y="2474159"/>
            <a:ext cx="3445959" cy="2402479"/>
            <a:chOff x="-93977" y="3230437"/>
            <a:chExt cx="3382702" cy="2014488"/>
          </a:xfrm>
        </p:grpSpPr>
        <p:sp>
          <p:nvSpPr>
            <p:cNvPr id="395" name="Google Shape;395;g1e2afb7e8d7_2_66"/>
            <p:cNvSpPr/>
            <p:nvPr/>
          </p:nvSpPr>
          <p:spPr>
            <a:xfrm rot="10800000">
              <a:off x="576800" y="3535250"/>
              <a:ext cx="1758000" cy="1332900"/>
            </a:xfrm>
            <a:prstGeom prst="triangle">
              <a:avLst>
                <a:gd name="adj" fmla="val 50000"/>
              </a:avLst>
            </a:prstGeom>
            <a:solidFill>
              <a:srgbClr val="00818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1e2afb7e8d7_2_66"/>
            <p:cNvSpPr txBox="1"/>
            <p:nvPr/>
          </p:nvSpPr>
          <p:spPr>
            <a:xfrm>
              <a:off x="-93977" y="3230437"/>
              <a:ext cx="1021500" cy="335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dirty="0">
                  <a:solidFill>
                    <a:srgbClr val="000000"/>
                  </a:solidFill>
                  <a:latin typeface="Century Gothic"/>
                  <a:ea typeface="Century Gothic"/>
                  <a:cs typeface="Century Gothic"/>
                  <a:sym typeface="Century Gothic"/>
                </a:rPr>
                <a:t>PILOTER</a:t>
              </a:r>
              <a:endParaRPr sz="1400" b="1" i="0" u="none" strike="noStrike" cap="none" dirty="0">
                <a:solidFill>
                  <a:srgbClr val="000000"/>
                </a:solidFill>
                <a:latin typeface="Century Gothic"/>
                <a:ea typeface="Century Gothic"/>
                <a:cs typeface="Century Gothic"/>
                <a:sym typeface="Century Gothic"/>
              </a:endParaRPr>
            </a:p>
          </p:txBody>
        </p:sp>
        <p:sp>
          <p:nvSpPr>
            <p:cNvPr id="397" name="Google Shape;397;g1e2afb7e8d7_2_66"/>
            <p:cNvSpPr txBox="1"/>
            <p:nvPr/>
          </p:nvSpPr>
          <p:spPr>
            <a:xfrm>
              <a:off x="1944725" y="3230437"/>
              <a:ext cx="1344000" cy="335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Century Gothic"/>
                  <a:ea typeface="Century Gothic"/>
                  <a:cs typeface="Century Gothic"/>
                  <a:sym typeface="Century Gothic"/>
                </a:rPr>
                <a:t>EXÉCUTER</a:t>
              </a:r>
              <a:endParaRPr sz="1400" b="1" i="0" u="none" strike="noStrike" cap="none">
                <a:solidFill>
                  <a:srgbClr val="000000"/>
                </a:solidFill>
                <a:latin typeface="Century Gothic"/>
                <a:ea typeface="Century Gothic"/>
                <a:cs typeface="Century Gothic"/>
                <a:sym typeface="Century Gothic"/>
              </a:endParaRPr>
            </a:p>
          </p:txBody>
        </p:sp>
        <p:sp>
          <p:nvSpPr>
            <p:cNvPr id="398" name="Google Shape;398;g1e2afb7e8d7_2_66"/>
            <p:cNvSpPr txBox="1"/>
            <p:nvPr/>
          </p:nvSpPr>
          <p:spPr>
            <a:xfrm>
              <a:off x="512900" y="4909525"/>
              <a:ext cx="1885800" cy="335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Century Gothic"/>
                  <a:ea typeface="Century Gothic"/>
                  <a:cs typeface="Century Gothic"/>
                  <a:sym typeface="Century Gothic"/>
                </a:rPr>
                <a:t>SUIVRE ET ANIMER</a:t>
              </a:r>
              <a:endParaRPr b="1">
                <a:latin typeface="Century Gothic"/>
                <a:ea typeface="Century Gothic"/>
                <a:cs typeface="Century Gothic"/>
                <a:sym typeface="Century Gothic"/>
              </a:endParaRPr>
            </a:p>
          </p:txBody>
        </p:sp>
        <p:sp>
          <p:nvSpPr>
            <p:cNvPr id="399" name="Google Shape;399;g1e2afb7e8d7_2_66"/>
            <p:cNvSpPr txBox="1"/>
            <p:nvPr/>
          </p:nvSpPr>
          <p:spPr>
            <a:xfrm>
              <a:off x="898702" y="3620424"/>
              <a:ext cx="1114200" cy="696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dirty="0">
                  <a:solidFill>
                    <a:schemeClr val="bg1"/>
                  </a:solidFill>
                  <a:latin typeface="Century Gothic"/>
                  <a:ea typeface="Century Gothic"/>
                  <a:cs typeface="Century Gothic"/>
                  <a:sym typeface="Century Gothic"/>
                </a:rPr>
                <a:t>à l’interface de</a:t>
              </a:r>
              <a:endParaRPr sz="1400" i="0" u="none" strike="noStrike" cap="none" dirty="0">
                <a:solidFill>
                  <a:schemeClr val="bg1"/>
                </a:solidFill>
                <a:latin typeface="Century Gothic"/>
                <a:ea typeface="Century Gothic"/>
                <a:cs typeface="Century Gothic"/>
                <a:sym typeface="Century Gothic"/>
              </a:endParaRPr>
            </a:p>
          </p:txBody>
        </p:sp>
      </p:grpSp>
      <p:grpSp>
        <p:nvGrpSpPr>
          <p:cNvPr id="400" name="Google Shape;400;g1e2afb7e8d7_2_66"/>
          <p:cNvGrpSpPr>
            <a:grpSpLocks noChangeAspect="1"/>
          </p:cNvGrpSpPr>
          <p:nvPr/>
        </p:nvGrpSpPr>
        <p:grpSpPr>
          <a:xfrm>
            <a:off x="4453763" y="2347248"/>
            <a:ext cx="4690238" cy="2451573"/>
            <a:chOff x="4718800" y="3884551"/>
            <a:chExt cx="4375421" cy="2384403"/>
          </a:xfrm>
        </p:grpSpPr>
        <p:pic>
          <p:nvPicPr>
            <p:cNvPr id="401" name="Google Shape;401;g1e2afb7e8d7_2_66"/>
            <p:cNvPicPr preferRelativeResize="0"/>
            <p:nvPr/>
          </p:nvPicPr>
          <p:blipFill>
            <a:blip r:embed="rId3">
              <a:alphaModFix/>
            </a:blip>
            <a:stretch>
              <a:fillRect/>
            </a:stretch>
          </p:blipFill>
          <p:spPr>
            <a:xfrm>
              <a:off x="4718800" y="3884551"/>
              <a:ext cx="4336801" cy="2384403"/>
            </a:xfrm>
            <a:prstGeom prst="rect">
              <a:avLst/>
            </a:prstGeom>
            <a:noFill/>
            <a:ln>
              <a:noFill/>
            </a:ln>
          </p:spPr>
        </p:pic>
        <p:sp>
          <p:nvSpPr>
            <p:cNvPr id="402" name="Google Shape;402;g1e2afb7e8d7_2_66"/>
            <p:cNvSpPr/>
            <p:nvPr/>
          </p:nvSpPr>
          <p:spPr>
            <a:xfrm>
              <a:off x="8184321" y="5800354"/>
              <a:ext cx="909900" cy="468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g1e2afb7e8d7_2_66"/>
          <p:cNvSpPr txBox="1"/>
          <p:nvPr/>
        </p:nvSpPr>
        <p:spPr>
          <a:xfrm>
            <a:off x="473758" y="1882840"/>
            <a:ext cx="4020900" cy="48548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FR" sz="1700" b="1" dirty="0">
                <a:solidFill>
                  <a:schemeClr val="dk1"/>
                </a:solidFill>
                <a:latin typeface="Century Gothic"/>
                <a:ea typeface="Century Gothic"/>
                <a:cs typeface="Century Gothic"/>
                <a:sym typeface="Century Gothic"/>
              </a:rPr>
              <a:t>→ </a:t>
            </a:r>
            <a:r>
              <a:rPr lang="fr-FR" sz="1700" b="1" dirty="0">
                <a:solidFill>
                  <a:srgbClr val="60619A"/>
                </a:solidFill>
                <a:latin typeface="Century Gothic"/>
                <a:ea typeface="Century Gothic"/>
                <a:cs typeface="Century Gothic"/>
                <a:sym typeface="Century Gothic"/>
              </a:rPr>
              <a:t>TRANSVERSALITÉ DES MISSIONS</a:t>
            </a:r>
            <a:endParaRPr sz="1700" b="1" dirty="0">
              <a:solidFill>
                <a:srgbClr val="60619A"/>
              </a:solidFill>
              <a:latin typeface="Century Gothic"/>
              <a:ea typeface="Century Gothic"/>
              <a:cs typeface="Century Gothic"/>
              <a:sym typeface="Century Gothic"/>
            </a:endParaRPr>
          </a:p>
        </p:txBody>
      </p:sp>
      <p:sp>
        <p:nvSpPr>
          <p:cNvPr id="405" name="Google Shape;405;g1e2afb7e8d7_2_66"/>
          <p:cNvSpPr txBox="1"/>
          <p:nvPr/>
        </p:nvSpPr>
        <p:spPr>
          <a:xfrm>
            <a:off x="5622836" y="1882840"/>
            <a:ext cx="3000000" cy="61372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fr-FR" sz="1700" b="1" dirty="0">
                <a:solidFill>
                  <a:schemeClr val="dk1"/>
                </a:solidFill>
                <a:latin typeface="Century Gothic"/>
                <a:ea typeface="Century Gothic"/>
                <a:cs typeface="Century Gothic"/>
                <a:sym typeface="Century Gothic"/>
              </a:rPr>
              <a:t>→ </a:t>
            </a:r>
            <a:r>
              <a:rPr lang="fr-FR" sz="1700" b="1" dirty="0">
                <a:solidFill>
                  <a:srgbClr val="60619A"/>
                </a:solidFill>
                <a:latin typeface="Century Gothic"/>
                <a:ea typeface="Century Gothic"/>
                <a:cs typeface="Century Gothic"/>
                <a:sym typeface="Century Gothic"/>
              </a:rPr>
              <a:t>DIVERSITÉ D’ACTEURS</a:t>
            </a:r>
            <a:endParaRPr b="1" dirty="0">
              <a:solidFill>
                <a:srgbClr val="60619A"/>
              </a:solidFill>
            </a:endParaRPr>
          </a:p>
        </p:txBody>
      </p:sp>
      <p:sp>
        <p:nvSpPr>
          <p:cNvPr id="407" name="Google Shape;407;g1e2afb7e8d7_2_66"/>
          <p:cNvSpPr txBox="1"/>
          <p:nvPr/>
        </p:nvSpPr>
        <p:spPr>
          <a:xfrm>
            <a:off x="2550584" y="5649312"/>
            <a:ext cx="4020900" cy="48548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FR" sz="1700" b="1" dirty="0">
                <a:solidFill>
                  <a:schemeClr val="dk1"/>
                </a:solidFill>
                <a:latin typeface="Century Gothic"/>
                <a:ea typeface="Century Gothic"/>
                <a:cs typeface="Century Gothic"/>
                <a:sym typeface="Century Gothic"/>
              </a:rPr>
              <a:t>→ </a:t>
            </a:r>
            <a:r>
              <a:rPr lang="fr-FR" sz="1700" b="1" dirty="0">
                <a:solidFill>
                  <a:srgbClr val="60619A"/>
                </a:solidFill>
                <a:latin typeface="Century Gothic"/>
                <a:ea typeface="Century Gothic"/>
                <a:cs typeface="Century Gothic"/>
                <a:sym typeface="Century Gothic"/>
              </a:rPr>
              <a:t>DÉMARCHE D’INVESTIGATION</a:t>
            </a:r>
            <a:endParaRPr sz="1700" b="1" dirty="0">
              <a:solidFill>
                <a:srgbClr val="60619A"/>
              </a:solidFill>
              <a:latin typeface="Century Gothic"/>
              <a:ea typeface="Century Gothic"/>
              <a:cs typeface="Century Gothic"/>
              <a:sym typeface="Century Gothic"/>
            </a:endParaRPr>
          </a:p>
        </p:txBody>
      </p:sp>
      <p:sp>
        <p:nvSpPr>
          <p:cNvPr id="4" name="Google Shape;282;g23e4a2837bf_0_8">
            <a:extLst>
              <a:ext uri="{FF2B5EF4-FFF2-40B4-BE49-F238E27FC236}">
                <a16:creationId xmlns:a16="http://schemas.microsoft.com/office/drawing/2014/main" id="{0A4DFFF8-AC09-91E5-E852-7D2099800B59}"/>
              </a:ext>
            </a:extLst>
          </p:cNvPr>
          <p:cNvSpPr txBox="1">
            <a:spLocks/>
          </p:cNvSpPr>
          <p:nvPr/>
        </p:nvSpPr>
        <p:spPr>
          <a:xfrm>
            <a:off x="218661" y="1352844"/>
            <a:ext cx="2729293" cy="603300"/>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Les points forts</a:t>
            </a:r>
          </a:p>
        </p:txBody>
      </p:sp>
      <p:pic>
        <p:nvPicPr>
          <p:cNvPr id="9" name="Image 8" descr="Une image contenant clipart, mammifère, illustration, dessin&#10;&#10;Description générée automatiquement">
            <a:extLst>
              <a:ext uri="{FF2B5EF4-FFF2-40B4-BE49-F238E27FC236}">
                <a16:creationId xmlns:a16="http://schemas.microsoft.com/office/drawing/2014/main" id="{EA8C569A-B3F7-0B08-A862-7AAF954478B8}"/>
              </a:ext>
            </a:extLst>
          </p:cNvPr>
          <p:cNvPicPr>
            <a:picLocks noChangeAspect="1"/>
          </p:cNvPicPr>
          <p:nvPr/>
        </p:nvPicPr>
        <p:blipFill rotWithShape="1">
          <a:blip r:embed="rId4"/>
          <a:srcRect t="57220" b="2838"/>
          <a:stretch/>
        </p:blipFill>
        <p:spPr>
          <a:xfrm flipH="1">
            <a:off x="4930880" y="4427296"/>
            <a:ext cx="3312057" cy="1871159"/>
          </a:xfrm>
          <a:prstGeom prst="rect">
            <a:avLst/>
          </a:prstGeom>
        </p:spPr>
      </p:pic>
      <p:pic>
        <p:nvPicPr>
          <p:cNvPr id="2" name="Image 1" descr="Une image contenant clipart, dessin humoristique, illustration, dessin&#10;&#10;Description générée automatiquement">
            <a:extLst>
              <a:ext uri="{FF2B5EF4-FFF2-40B4-BE49-F238E27FC236}">
                <a16:creationId xmlns:a16="http://schemas.microsoft.com/office/drawing/2014/main" id="{5F9CFB18-BCC9-742A-E275-48EBE1AB9F2B}"/>
              </a:ext>
            </a:extLst>
          </p:cNvPr>
          <p:cNvPicPr>
            <a:picLocks noChangeAspect="1"/>
          </p:cNvPicPr>
          <p:nvPr/>
        </p:nvPicPr>
        <p:blipFill rotWithShape="1">
          <a:blip r:embed="rId5"/>
          <a:srcRect l="19927" t="53513" r="18398" b="5487"/>
          <a:stretch/>
        </p:blipFill>
        <p:spPr>
          <a:xfrm>
            <a:off x="1370133" y="5210315"/>
            <a:ext cx="1249903" cy="1175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405"/>
                                        </p:tgtEl>
                                        <p:attrNameLst>
                                          <p:attrName>style.visibility</p:attrName>
                                        </p:attrNameLst>
                                      </p:cBhvr>
                                      <p:to>
                                        <p:strVal val="visible"/>
                                      </p:to>
                                    </p:set>
                                    <p:animEffect transition="in" filter="wipe(right)">
                                      <p:cBhvr>
                                        <p:cTn id="13" dur="500"/>
                                        <p:tgtEl>
                                          <p:spTgt spid="405"/>
                                        </p:tgtEl>
                                      </p:cBhvr>
                                    </p:animEffect>
                                  </p:childTnLst>
                                </p:cTn>
                              </p:par>
                              <p:par>
                                <p:cTn id="14" presetID="22" presetClass="entr" presetSubtype="2" fill="hold" nodeType="with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wipe(right)">
                                      <p:cBhvr>
                                        <p:cTn id="16" dur="500"/>
                                        <p:tgtEl>
                                          <p:spTgt spid="40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07"/>
                                        </p:tgtEl>
                                        <p:attrNameLst>
                                          <p:attrName>style.visibility</p:attrName>
                                        </p:attrNameLst>
                                      </p:cBhvr>
                                      <p:to>
                                        <p:strVal val="visible"/>
                                      </p:to>
                                    </p:set>
                                    <p:anim calcmode="lin" valueType="num">
                                      <p:cBhvr additive="base">
                                        <p:cTn id="25" dur="500" fill="hold"/>
                                        <p:tgtEl>
                                          <p:spTgt spid="407"/>
                                        </p:tgtEl>
                                        <p:attrNameLst>
                                          <p:attrName>ppt_x</p:attrName>
                                        </p:attrNameLst>
                                      </p:cBhvr>
                                      <p:tavLst>
                                        <p:tav tm="0">
                                          <p:val>
                                            <p:strVal val="#ppt_x"/>
                                          </p:val>
                                        </p:tav>
                                        <p:tav tm="100000">
                                          <p:val>
                                            <p:strVal val="#ppt_x"/>
                                          </p:val>
                                        </p:tav>
                                      </p:tavLst>
                                    </p:anim>
                                    <p:anim calcmode="lin" valueType="num">
                                      <p:cBhvr additive="base">
                                        <p:cTn id="26" dur="500" fill="hold"/>
                                        <p:tgtEl>
                                          <p:spTgt spid="40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0"/>
      <p:bldP spid="405" grpId="0"/>
      <p:bldP spid="4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3e4a2837bf_0_57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26</a:t>
            </a:fld>
            <a:endParaRPr/>
          </a:p>
        </p:txBody>
      </p:sp>
      <p:sp>
        <p:nvSpPr>
          <p:cNvPr id="415" name="Google Shape;415;g23e4a2837bf_0_57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3000"/>
              <a:buNone/>
            </a:pPr>
            <a:r>
              <a:rPr lang="fr-FR" dirty="0"/>
              <a:t>PRÉSENTATION DU MÉTIER</a:t>
            </a:r>
            <a:endParaRPr dirty="0"/>
          </a:p>
        </p:txBody>
      </p:sp>
      <p:sp>
        <p:nvSpPr>
          <p:cNvPr id="414" name="Google Shape;414;g23e4a2837bf_0_579"/>
          <p:cNvSpPr txBox="1"/>
          <p:nvPr/>
        </p:nvSpPr>
        <p:spPr>
          <a:xfrm>
            <a:off x="425722" y="1815321"/>
            <a:ext cx="8292556" cy="44165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200" b="1" i="0" u="none" strike="noStrike" cap="none" dirty="0">
                <a:solidFill>
                  <a:srgbClr val="D11AA3"/>
                </a:solidFill>
                <a:latin typeface="Century Gothic"/>
                <a:ea typeface="Century Gothic"/>
                <a:cs typeface="Century Gothic"/>
                <a:sym typeface="Century Gothic"/>
              </a:rPr>
              <a:t>BAC +2 à BAC +5</a:t>
            </a:r>
            <a:r>
              <a:rPr lang="fr-FR" sz="2200" i="0" u="none" strike="noStrike" cap="none" dirty="0">
                <a:solidFill>
                  <a:srgbClr val="D11AA3"/>
                </a:solidFill>
                <a:latin typeface="Century Gothic"/>
                <a:ea typeface="Century Gothic"/>
                <a:cs typeface="Century Gothic"/>
                <a:sym typeface="Century Gothic"/>
              </a:rPr>
              <a:t> </a:t>
            </a:r>
            <a:endParaRPr lang="fr-FR" sz="1800"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100"/>
              <a:buFont typeface="Arial"/>
              <a:buNone/>
            </a:pPr>
            <a:endParaRPr lang="fr-FR" sz="2100" b="1" i="0" u="none" strike="noStrike" cap="none" dirty="0">
              <a:solidFill>
                <a:srgbClr val="31327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31327C"/>
                </a:solidFill>
                <a:latin typeface="Century Gothic"/>
                <a:ea typeface="Century Gothic"/>
                <a:cs typeface="Century Gothic"/>
                <a:sym typeface="Century Gothic"/>
              </a:rPr>
              <a:t>MÉTIERS DE L’EAU ET/OU DE L’ENVIRONNEMENT</a:t>
            </a:r>
            <a:endParaRPr sz="2100" b="1" i="0" u="none" strike="noStrike" cap="none" dirty="0">
              <a:solidFill>
                <a:srgbClr val="31327C"/>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dirty="0">
              <a:solidFill>
                <a:srgbClr val="31327C"/>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rgbClr val="31327C"/>
              </a:buClr>
              <a:buSzPts val="2100"/>
              <a:buFont typeface="Century Gothic"/>
              <a:buChar char="-"/>
            </a:pPr>
            <a:r>
              <a:rPr lang="fr-FR" sz="1700" i="0" u="none" strike="noStrike" cap="none" dirty="0">
                <a:latin typeface="Century Gothic"/>
                <a:ea typeface="Century Gothic"/>
                <a:cs typeface="Century Gothic"/>
                <a:sym typeface="Century Gothic"/>
              </a:rPr>
              <a:t>BTS</a:t>
            </a:r>
            <a:r>
              <a:rPr lang="fr-FR" sz="1700" i="0" u="none" strike="noStrike" cap="none" dirty="0">
                <a:solidFill>
                  <a:srgbClr val="000000"/>
                </a:solidFill>
                <a:latin typeface="Century Gothic"/>
                <a:ea typeface="Century Gothic"/>
                <a:cs typeface="Century Gothic"/>
                <a:sym typeface="Century Gothic"/>
              </a:rPr>
              <a:t> GEMEAU ou Gestion et protection de la nature,</a:t>
            </a:r>
            <a:endParaRPr sz="1700" i="0" u="none" strike="noStrike" cap="none" dirty="0">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700"/>
              <a:buFont typeface="Arial"/>
              <a:buNone/>
            </a:pPr>
            <a:endParaRPr sz="1700" i="0" u="none" strike="noStrike" cap="none" dirty="0">
              <a:solidFill>
                <a:srgbClr val="000000"/>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rgbClr val="31327C"/>
              </a:buClr>
              <a:buSzPts val="2100"/>
              <a:buFont typeface="Century Gothic"/>
              <a:buChar char="-"/>
            </a:pPr>
            <a:r>
              <a:rPr lang="fr-FR" sz="1700" u="none" strike="noStrike" cap="none" dirty="0">
                <a:latin typeface="Century Gothic"/>
                <a:ea typeface="Century Gothic"/>
                <a:cs typeface="Century Gothic"/>
                <a:sym typeface="Century Gothic"/>
              </a:rPr>
              <a:t>DUT / BUT </a:t>
            </a:r>
            <a:r>
              <a:rPr lang="fr-FR" sz="1700" i="0" u="none" strike="noStrike" cap="none" dirty="0">
                <a:solidFill>
                  <a:srgbClr val="000000"/>
                </a:solidFill>
                <a:latin typeface="Century Gothic"/>
                <a:ea typeface="Century Gothic"/>
                <a:cs typeface="Century Gothic"/>
                <a:sym typeface="Century Gothic"/>
              </a:rPr>
              <a:t>Génie biologique ou de l’Environnement,</a:t>
            </a:r>
            <a:endParaRPr sz="1700" i="0" u="none" strike="noStrike" cap="none" dirty="0">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700"/>
              <a:buFont typeface="Arial"/>
              <a:buNone/>
            </a:pPr>
            <a:endParaRPr sz="1700" i="0" u="none" strike="noStrike" cap="none" dirty="0">
              <a:solidFill>
                <a:srgbClr val="000000"/>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rgbClr val="31327C"/>
              </a:buClr>
              <a:buSzPts val="2100"/>
              <a:buFont typeface="Century Gothic"/>
              <a:buChar char="-"/>
            </a:pPr>
            <a:r>
              <a:rPr lang="fr-FR" sz="1700" i="0" u="none" strike="noStrike" cap="none" dirty="0">
                <a:solidFill>
                  <a:srgbClr val="000000"/>
                </a:solidFill>
                <a:latin typeface="Century Gothic"/>
                <a:ea typeface="Century Gothic"/>
                <a:cs typeface="Century Gothic"/>
                <a:sym typeface="Century Gothic"/>
              </a:rPr>
              <a:t>Licences professionnelles (IG2E, GRPE, MAEP...),</a:t>
            </a:r>
            <a:endParaRPr sz="1700" i="0" u="none" strike="noStrike" cap="none" dirty="0">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700"/>
              <a:buFont typeface="Arial"/>
              <a:buNone/>
            </a:pPr>
            <a:endParaRPr sz="1700" i="0" u="none" strike="noStrike" cap="none" dirty="0">
              <a:solidFill>
                <a:srgbClr val="000000"/>
              </a:solidFill>
              <a:latin typeface="Century Gothic"/>
              <a:ea typeface="Century Gothic"/>
              <a:cs typeface="Century Gothic"/>
              <a:sym typeface="Century Gothic"/>
            </a:endParaRPr>
          </a:p>
          <a:p>
            <a:pPr marL="457200" marR="0" lvl="0" indent="-361950" algn="l" rtl="0">
              <a:lnSpc>
                <a:spcPct val="100000"/>
              </a:lnSpc>
              <a:spcBef>
                <a:spcPts val="0"/>
              </a:spcBef>
              <a:spcAft>
                <a:spcPts val="0"/>
              </a:spcAft>
              <a:buClr>
                <a:srgbClr val="31327C"/>
              </a:buClr>
              <a:buSzPts val="2100"/>
              <a:buFont typeface="Century Gothic"/>
              <a:buChar char="-"/>
            </a:pPr>
            <a:r>
              <a:rPr lang="fr-FR" sz="1700" i="0" u="none" strike="noStrike" cap="none" dirty="0">
                <a:solidFill>
                  <a:srgbClr val="000000"/>
                </a:solidFill>
                <a:latin typeface="Century Gothic"/>
                <a:ea typeface="Century Gothic"/>
                <a:cs typeface="Century Gothic"/>
                <a:sym typeface="Century Gothic"/>
              </a:rPr>
              <a:t>Master et écoles d’ingénieur dans les métiers de l’eau</a:t>
            </a:r>
            <a:endParaRPr sz="170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lang="fr-FR" sz="1700" dirty="0"/>
          </a:p>
          <a:p>
            <a:pPr marL="0" marR="0" lvl="0" indent="0" algn="ctr" rtl="0">
              <a:lnSpc>
                <a:spcPct val="100000"/>
              </a:lnSpc>
              <a:spcBef>
                <a:spcPts val="0"/>
              </a:spcBef>
              <a:spcAft>
                <a:spcPts val="1200"/>
              </a:spcAft>
              <a:buNone/>
            </a:pPr>
            <a:r>
              <a:rPr lang="fr-FR" sz="1700" b="1" dirty="0">
                <a:solidFill>
                  <a:srgbClr val="169FDB"/>
                </a:solidFill>
                <a:highlight>
                  <a:schemeClr val="lt1"/>
                </a:highlight>
                <a:latin typeface="Century Gothic"/>
                <a:ea typeface="Century Gothic"/>
                <a:cs typeface="Century Gothic"/>
                <a:sym typeface="Century Gothic"/>
              </a:rPr>
              <a:t>→ METIER NOVATEUR QUI EMBAUCHE, </a:t>
            </a:r>
          </a:p>
          <a:p>
            <a:pPr lvl="0" algn="ctr">
              <a:spcAft>
                <a:spcPts val="1200"/>
              </a:spcAft>
            </a:pPr>
            <a:r>
              <a:rPr lang="fr-FR" sz="1700" b="1" dirty="0">
                <a:solidFill>
                  <a:srgbClr val="169FDB"/>
                </a:solidFill>
                <a:highlight>
                  <a:schemeClr val="lt1"/>
                </a:highlight>
                <a:latin typeface="Century Gothic"/>
                <a:ea typeface="Century Gothic"/>
                <a:cs typeface="Century Gothic"/>
                <a:sym typeface="Century Gothic"/>
              </a:rPr>
              <a:t>→ APPRENTISSAGE POSSIBLE « SUR LE TAS » ….</a:t>
            </a:r>
            <a:endParaRPr sz="1700" b="1" dirty="0">
              <a:solidFill>
                <a:srgbClr val="169FDB"/>
              </a:solidFill>
              <a:highlight>
                <a:schemeClr val="lt1"/>
              </a:highlight>
              <a:latin typeface="Century Gothic"/>
              <a:ea typeface="Century Gothic"/>
              <a:cs typeface="Century Gothic"/>
              <a:sym typeface="Century Gothic"/>
            </a:endParaRPr>
          </a:p>
        </p:txBody>
      </p:sp>
      <p:sp>
        <p:nvSpPr>
          <p:cNvPr id="4" name="Google Shape;282;g23e4a2837bf_0_8">
            <a:extLst>
              <a:ext uri="{FF2B5EF4-FFF2-40B4-BE49-F238E27FC236}">
                <a16:creationId xmlns:a16="http://schemas.microsoft.com/office/drawing/2014/main" id="{8AF743CB-25CD-EDF7-FE3C-F14A83AA884C}"/>
              </a:ext>
            </a:extLst>
          </p:cNvPr>
          <p:cNvSpPr txBox="1">
            <a:spLocks/>
          </p:cNvSpPr>
          <p:nvPr/>
        </p:nvSpPr>
        <p:spPr>
          <a:xfrm>
            <a:off x="268357" y="1355013"/>
            <a:ext cx="3646166" cy="603300"/>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Comment y accéder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 calcmode="lin" valueType="num">
                                      <p:cBhvr additive="base">
                                        <p:cTn id="7" dur="500" fill="hold"/>
                                        <p:tgtEl>
                                          <p:spTgt spid="414"/>
                                        </p:tgtEl>
                                        <p:attrNameLst>
                                          <p:attrName>ppt_x</p:attrName>
                                        </p:attrNameLst>
                                      </p:cBhvr>
                                      <p:tavLst>
                                        <p:tav tm="0">
                                          <p:val>
                                            <p:strVal val="#ppt_x"/>
                                          </p:val>
                                        </p:tav>
                                        <p:tav tm="100000">
                                          <p:val>
                                            <p:strVal val="#ppt_x"/>
                                          </p:val>
                                        </p:tav>
                                      </p:tavLst>
                                    </p:anim>
                                    <p:anim calcmode="lin" valueType="num">
                                      <p:cBhvr additive="base">
                                        <p:cTn id="8" dur="500" fill="hold"/>
                                        <p:tgtEl>
                                          <p:spTgt spid="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3" name="Google Shape;423;p1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27</a:t>
            </a:fld>
            <a:endParaRPr/>
          </a:p>
        </p:txBody>
      </p:sp>
      <p:sp>
        <p:nvSpPr>
          <p:cNvPr id="421" name="Google Shape;421;p1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FONCTIONNEMENT DE MA COLLECTIVITÉ </a:t>
            </a:r>
            <a:r>
              <a:rPr lang="fr-FR" b="0" dirty="0">
                <a:solidFill>
                  <a:schemeClr val="lt2"/>
                </a:solidFill>
              </a:rPr>
              <a:t>(optionnel)</a:t>
            </a:r>
            <a:endParaRPr b="0" dirty="0">
              <a:solidFill>
                <a:schemeClr val="lt2"/>
              </a:solidFill>
            </a:endParaRPr>
          </a:p>
        </p:txBody>
      </p:sp>
      <p:sp>
        <p:nvSpPr>
          <p:cNvPr id="2" name="Espace réservé du texte 1">
            <a:extLst>
              <a:ext uri="{FF2B5EF4-FFF2-40B4-BE49-F238E27FC236}">
                <a16:creationId xmlns:a16="http://schemas.microsoft.com/office/drawing/2014/main" id="{5495095B-CE52-F2F8-1924-CDA3D32CE1AF}"/>
              </a:ext>
            </a:extLst>
          </p:cNvPr>
          <p:cNvSpPr>
            <a:spLocks noGrp="1"/>
          </p:cNvSpPr>
          <p:nvPr>
            <p:ph type="body" idx="2"/>
          </p:nvPr>
        </p:nvSpPr>
        <p:spPr/>
        <p:txBody>
          <a:bodyPr/>
          <a:lstStyle/>
          <a:p>
            <a:endParaRPr lang="fr-F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48B56C6D-497F-1CA5-D808-6F5B54C6B0F0}"/>
              </a:ext>
            </a:extLst>
          </p:cNvPr>
          <p:cNvGrpSpPr/>
          <p:nvPr/>
        </p:nvGrpSpPr>
        <p:grpSpPr>
          <a:xfrm>
            <a:off x="2243358" y="3711879"/>
            <a:ext cx="3522960" cy="338514"/>
            <a:chOff x="2243358" y="3711879"/>
            <a:chExt cx="3522960" cy="338514"/>
          </a:xfrm>
        </p:grpSpPr>
        <p:sp>
          <p:nvSpPr>
            <p:cNvPr id="5" name="Rectangle 4">
              <a:extLst>
                <a:ext uri="{FF2B5EF4-FFF2-40B4-BE49-F238E27FC236}">
                  <a16:creationId xmlns:a16="http://schemas.microsoft.com/office/drawing/2014/main" id="{1A95B575-60EB-3FC7-A952-C1621E52060F}"/>
                </a:ext>
              </a:extLst>
            </p:cNvPr>
            <p:cNvSpPr/>
            <p:nvPr/>
          </p:nvSpPr>
          <p:spPr>
            <a:xfrm>
              <a:off x="2392257" y="3711879"/>
              <a:ext cx="3374061" cy="33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C0C0C0"/>
                </a:highlight>
              </a:endParaRPr>
            </a:p>
          </p:txBody>
        </p:sp>
        <p:sp>
          <p:nvSpPr>
            <p:cNvPr id="7" name="Google Shape;117;p1">
              <a:extLst>
                <a:ext uri="{FF2B5EF4-FFF2-40B4-BE49-F238E27FC236}">
                  <a16:creationId xmlns:a16="http://schemas.microsoft.com/office/drawing/2014/main" id="{38E184DF-253B-CA5C-BFBD-BBBFDCD422D6}"/>
                </a:ext>
              </a:extLst>
            </p:cNvPr>
            <p:cNvSpPr txBox="1"/>
            <p:nvPr/>
          </p:nvSpPr>
          <p:spPr>
            <a:xfrm>
              <a:off x="2243358" y="3717840"/>
              <a:ext cx="3522960" cy="317453"/>
            </a:xfrm>
            <a:prstGeom prst="rect">
              <a:avLst/>
            </a:prstGeom>
            <a:noFill/>
            <a:ln>
              <a:noFill/>
            </a:ln>
          </p:spPr>
          <p:txBody>
            <a:bodyPr spcFirstLastPara="1" wrap="square" lIns="91425" tIns="45700" rIns="91425" bIns="45700" anchor="t" anchorCtr="0">
              <a:noAutofit/>
            </a:bodyPr>
            <a:lstStyle/>
            <a:p>
              <a:pPr marL="138113" marR="0" lvl="0" indent="0" rtl="0">
                <a:lnSpc>
                  <a:spcPct val="100000"/>
                </a:lnSpc>
                <a:spcBef>
                  <a:spcPts val="0"/>
                </a:spcBef>
                <a:spcAft>
                  <a:spcPts val="0"/>
                </a:spcAft>
                <a:buClr>
                  <a:srgbClr val="31327C"/>
                </a:buClr>
                <a:buSzPts val="2000"/>
                <a:buFont typeface="Arial"/>
                <a:buNone/>
              </a:pPr>
              <a:r>
                <a:rPr lang="fr-FR" sz="1500" b="1" i="0" u="none" strike="noStrike" cap="none" dirty="0">
                  <a:solidFill>
                    <a:srgbClr val="006F8E"/>
                  </a:solidFill>
                  <a:latin typeface="Century Gothic"/>
                  <a:ea typeface="Century Gothic"/>
                  <a:cs typeface="Century Gothic"/>
                  <a:sym typeface="Century Gothic"/>
                </a:rPr>
                <a:t>Mathieu</a:t>
              </a:r>
              <a:r>
                <a:rPr lang="fr-FR" sz="1500" b="1" i="0" u="none" strike="noStrike" cap="none" dirty="0">
                  <a:solidFill>
                    <a:srgbClr val="31327C"/>
                  </a:solidFill>
                  <a:latin typeface="Century Gothic"/>
                  <a:ea typeface="Century Gothic"/>
                  <a:cs typeface="Century Gothic"/>
                  <a:sym typeface="Century Gothic"/>
                </a:rPr>
                <a:t>, </a:t>
              </a:r>
              <a:r>
                <a:rPr lang="fr-FR" sz="1500" b="1" dirty="0">
                  <a:solidFill>
                    <a:srgbClr val="31327C"/>
                  </a:solidFill>
                  <a:latin typeface="Century Gothic"/>
                  <a:sym typeface="Century Gothic"/>
                </a:rPr>
                <a:t>CC du Pays de l’Arbresle</a:t>
              </a:r>
              <a:endParaRPr lang="fr-FR" sz="900" b="0" i="0" u="none" strike="noStrike" cap="none" dirty="0">
                <a:solidFill>
                  <a:srgbClr val="000000"/>
                </a:solidFill>
                <a:latin typeface="Arial"/>
                <a:ea typeface="Arial"/>
                <a:cs typeface="Arial"/>
                <a:sym typeface="Arial"/>
              </a:endParaRPr>
            </a:p>
          </p:txBody>
        </p:sp>
      </p:grpSp>
      <p:grpSp>
        <p:nvGrpSpPr>
          <p:cNvPr id="12" name="Groupe 11">
            <a:extLst>
              <a:ext uri="{FF2B5EF4-FFF2-40B4-BE49-F238E27FC236}">
                <a16:creationId xmlns:a16="http://schemas.microsoft.com/office/drawing/2014/main" id="{E5F0C720-91C0-89BB-3970-0D627EAF08D5}"/>
              </a:ext>
            </a:extLst>
          </p:cNvPr>
          <p:cNvGrpSpPr/>
          <p:nvPr/>
        </p:nvGrpSpPr>
        <p:grpSpPr>
          <a:xfrm>
            <a:off x="2361727" y="3413900"/>
            <a:ext cx="4909703" cy="338514"/>
            <a:chOff x="2361727" y="3413900"/>
            <a:chExt cx="4820211" cy="338514"/>
          </a:xfrm>
        </p:grpSpPr>
        <p:sp>
          <p:nvSpPr>
            <p:cNvPr id="6" name="Rectangle 5">
              <a:extLst>
                <a:ext uri="{FF2B5EF4-FFF2-40B4-BE49-F238E27FC236}">
                  <a16:creationId xmlns:a16="http://schemas.microsoft.com/office/drawing/2014/main" id="{023A82AD-2B28-79EF-8CDC-B08EF2C7D27B}"/>
                </a:ext>
              </a:extLst>
            </p:cNvPr>
            <p:cNvSpPr/>
            <p:nvPr/>
          </p:nvSpPr>
          <p:spPr>
            <a:xfrm>
              <a:off x="2392257" y="3424431"/>
              <a:ext cx="4663773" cy="317453"/>
            </a:xfrm>
            <a:prstGeom prst="rect">
              <a:avLst/>
            </a:prstGeom>
            <a:solidFill>
              <a:srgbClr val="02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119;p1">
              <a:extLst>
                <a:ext uri="{FF2B5EF4-FFF2-40B4-BE49-F238E27FC236}">
                  <a16:creationId xmlns:a16="http://schemas.microsoft.com/office/drawing/2014/main" id="{20ADFC4E-CD9A-71BF-EC54-98FD376ACAFE}"/>
                </a:ext>
              </a:extLst>
            </p:cNvPr>
            <p:cNvSpPr txBox="1"/>
            <p:nvPr/>
          </p:nvSpPr>
          <p:spPr>
            <a:xfrm>
              <a:off x="2361727" y="3413900"/>
              <a:ext cx="482021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600" b="1" i="0" u="none" strike="noStrike" cap="none" dirty="0">
                  <a:solidFill>
                    <a:srgbClr val="31327C"/>
                  </a:solidFill>
                  <a:latin typeface="Century Gothic"/>
                  <a:ea typeface="Century Gothic"/>
                  <a:cs typeface="Century Gothic"/>
                  <a:sym typeface="Century Gothic"/>
                </a:rPr>
                <a:t>Suivi d’une </a:t>
              </a:r>
              <a:r>
                <a:rPr lang="fr-FR" sz="1600" b="1" i="0" u="none" strike="noStrike" cap="none" dirty="0">
                  <a:solidFill>
                    <a:srgbClr val="D4BE64"/>
                  </a:solidFill>
                  <a:latin typeface="Century Gothic"/>
                  <a:ea typeface="Century Gothic"/>
                  <a:cs typeface="Century Gothic"/>
                  <a:sym typeface="Century Gothic"/>
                </a:rPr>
                <a:t>entreprise</a:t>
              </a:r>
              <a:r>
                <a:rPr lang="fr-FR" sz="1600" b="1" i="0" u="none" strike="noStrike" cap="none" dirty="0">
                  <a:solidFill>
                    <a:srgbClr val="31327C"/>
                  </a:solidFill>
                  <a:latin typeface="Century Gothic"/>
                  <a:ea typeface="Century Gothic"/>
                  <a:cs typeface="Century Gothic"/>
                  <a:sym typeface="Century Gothic"/>
                </a:rPr>
                <a:t> d’impression sur carton</a:t>
              </a:r>
              <a:endParaRPr sz="1600" b="1" i="0" u="none" strike="noStrike" cap="none" dirty="0">
                <a:solidFill>
                  <a:schemeClr val="dk1"/>
                </a:solidFill>
                <a:latin typeface="Calibri"/>
                <a:ea typeface="Calibri"/>
                <a:cs typeface="Calibri"/>
                <a:sym typeface="Calibri"/>
              </a:endParaRPr>
            </a:p>
          </p:txBody>
        </p:sp>
      </p:grpSp>
      <p:pic>
        <p:nvPicPr>
          <p:cNvPr id="9" name="Google Shape;431;g242bdf56f0e_0_63">
            <a:extLst>
              <a:ext uri="{FF2B5EF4-FFF2-40B4-BE49-F238E27FC236}">
                <a16:creationId xmlns:a16="http://schemas.microsoft.com/office/drawing/2014/main" id="{A7E2F3D3-3EA2-D022-0B29-0B94916890FC}"/>
              </a:ext>
            </a:extLst>
          </p:cNvPr>
          <p:cNvPicPr preferRelativeResize="0"/>
          <p:nvPr/>
        </p:nvPicPr>
        <p:blipFill>
          <a:blip r:embed="rId3">
            <a:alphaModFix/>
          </a:blip>
          <a:stretch>
            <a:fillRect/>
          </a:stretch>
        </p:blipFill>
        <p:spPr>
          <a:xfrm>
            <a:off x="6872275" y="118771"/>
            <a:ext cx="2271725" cy="1374400"/>
          </a:xfrm>
          <a:prstGeom prst="rect">
            <a:avLst/>
          </a:prstGeom>
          <a:noFill/>
          <a:ln>
            <a:noFill/>
          </a:ln>
        </p:spPr>
      </p:pic>
      <p:sp>
        <p:nvSpPr>
          <p:cNvPr id="13" name="Google Shape;119;p1">
            <a:extLst>
              <a:ext uri="{FF2B5EF4-FFF2-40B4-BE49-F238E27FC236}">
                <a16:creationId xmlns:a16="http://schemas.microsoft.com/office/drawing/2014/main" id="{04F7E7B4-A061-ADFC-4173-F36160BAB9AB}"/>
              </a:ext>
            </a:extLst>
          </p:cNvPr>
          <p:cNvSpPr txBox="1"/>
          <p:nvPr/>
        </p:nvSpPr>
        <p:spPr>
          <a:xfrm>
            <a:off x="2392257" y="3090486"/>
            <a:ext cx="2785659" cy="338514"/>
          </a:xfrm>
          <a:prstGeom prst="rect">
            <a:avLst/>
          </a:prstGeom>
          <a:solidFill>
            <a:srgbClr val="3A2E8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600" b="1" i="0" u="none" strike="noStrike" cap="none" dirty="0">
                <a:solidFill>
                  <a:schemeClr val="bg1"/>
                </a:solidFill>
                <a:latin typeface="Century Gothic"/>
                <a:ea typeface="Century Gothic"/>
                <a:cs typeface="Century Gothic"/>
                <a:sym typeface="Century Gothic"/>
              </a:rPr>
              <a:t>RETOUR D’EXPÉRIENCE N°1</a:t>
            </a:r>
            <a:endParaRPr lang="fr-FR" sz="1600" b="1" i="0" u="none" strike="noStrike" cap="none" dirty="0">
              <a:solidFill>
                <a:schemeClr val="bg1"/>
              </a:solidFill>
              <a:latin typeface="Calibri"/>
              <a:ea typeface="Calibri"/>
              <a:cs typeface="Calibri"/>
              <a:sym typeface="Calibri"/>
            </a:endParaRPr>
          </a:p>
        </p:txBody>
      </p:sp>
      <p:pic>
        <p:nvPicPr>
          <p:cNvPr id="3" name="Image 2" descr="Une image contenant clipart, dessin, dessin humoristique, illustration&#10;&#10;Description générée automatiquement">
            <a:extLst>
              <a:ext uri="{FF2B5EF4-FFF2-40B4-BE49-F238E27FC236}">
                <a16:creationId xmlns:a16="http://schemas.microsoft.com/office/drawing/2014/main" id="{E779D12A-8F8C-32E5-03E4-4846399A818D}"/>
              </a:ext>
            </a:extLst>
          </p:cNvPr>
          <p:cNvPicPr>
            <a:picLocks noChangeAspect="1"/>
          </p:cNvPicPr>
          <p:nvPr/>
        </p:nvPicPr>
        <p:blipFill rotWithShape="1">
          <a:blip r:embed="rId4"/>
          <a:srcRect l="50000" t="5310" r="5105" b="51858"/>
          <a:stretch/>
        </p:blipFill>
        <p:spPr>
          <a:xfrm>
            <a:off x="5449544" y="3789200"/>
            <a:ext cx="2176759" cy="2937408"/>
          </a:xfrm>
          <a:prstGeom prst="rect">
            <a:avLst/>
          </a:prstGeom>
        </p:spPr>
      </p:pic>
      <p:pic>
        <p:nvPicPr>
          <p:cNvPr id="11" name="Image 10" descr="Une image contenant clipart, illustration, dessin, Dessin animé&#10;&#10;Description générée automatiquement">
            <a:extLst>
              <a:ext uri="{FF2B5EF4-FFF2-40B4-BE49-F238E27FC236}">
                <a16:creationId xmlns:a16="http://schemas.microsoft.com/office/drawing/2014/main" id="{E413401E-703C-11F8-0D5A-0DA9CF7F3717}"/>
              </a:ext>
            </a:extLst>
          </p:cNvPr>
          <p:cNvPicPr>
            <a:picLocks noChangeAspect="1"/>
          </p:cNvPicPr>
          <p:nvPr/>
        </p:nvPicPr>
        <p:blipFill rotWithShape="1">
          <a:blip r:embed="rId5"/>
          <a:srcRect l="6274" t="6490" r="55105" b="62950"/>
          <a:stretch/>
        </p:blipFill>
        <p:spPr>
          <a:xfrm flipH="1">
            <a:off x="7271431" y="2828647"/>
            <a:ext cx="1872569" cy="2095838"/>
          </a:xfrm>
          <a:prstGeom prst="rect">
            <a:avLst/>
          </a:prstGeom>
        </p:spPr>
      </p:pic>
      <p:sp>
        <p:nvSpPr>
          <p:cNvPr id="2" name="Espace réservé du numéro de diapositive 1">
            <a:extLst>
              <a:ext uri="{FF2B5EF4-FFF2-40B4-BE49-F238E27FC236}">
                <a16:creationId xmlns:a16="http://schemas.microsoft.com/office/drawing/2014/main" id="{E52FE6BA-2E7A-B065-F59C-08D257CE57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28</a:t>
            </a:fld>
            <a:endParaRPr lang="fr-FR"/>
          </a:p>
        </p:txBody>
      </p:sp>
    </p:spTree>
    <p:extLst>
      <p:ext uri="{BB962C8B-B14F-4D97-AF65-F5344CB8AC3E}">
        <p14:creationId xmlns:p14="http://schemas.microsoft.com/office/powerpoint/2010/main" val="371949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9" name="Google Shape;439;g244516d9975_0_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29</a:t>
            </a:fld>
            <a:endParaRPr/>
          </a:p>
        </p:txBody>
      </p:sp>
      <p:sp>
        <p:nvSpPr>
          <p:cNvPr id="2" name="Espace réservé du texte 1">
            <a:extLst>
              <a:ext uri="{FF2B5EF4-FFF2-40B4-BE49-F238E27FC236}">
                <a16:creationId xmlns:a16="http://schemas.microsoft.com/office/drawing/2014/main" id="{A8FC93F2-FE73-BD54-723D-4C6217D9B58C}"/>
              </a:ext>
            </a:extLst>
          </p:cNvPr>
          <p:cNvSpPr>
            <a:spLocks noGrp="1"/>
          </p:cNvSpPr>
          <p:nvPr>
            <p:ph type="body" idx="2"/>
          </p:nvPr>
        </p:nvSpPr>
        <p:spPr>
          <a:xfrm>
            <a:off x="129209" y="1361661"/>
            <a:ext cx="8837238" cy="695489"/>
          </a:xfrm>
        </p:spPr>
        <p:txBody>
          <a:bodyPr/>
          <a:lstStyle/>
          <a:p>
            <a:r>
              <a:rPr lang="fr-FR" sz="1800" dirty="0">
                <a:solidFill>
                  <a:srgbClr val="169FDB"/>
                </a:solidFill>
              </a:rPr>
              <a:t>CC du pays de l’Arbresle</a:t>
            </a:r>
          </a:p>
        </p:txBody>
      </p:sp>
      <p:sp>
        <p:nvSpPr>
          <p:cNvPr id="438" name="Google Shape;438;g244516d9975_0_4"/>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750"/>
              </a:spcBef>
              <a:spcAft>
                <a:spcPts val="0"/>
              </a:spcAft>
              <a:buNone/>
            </a:pPr>
            <a:r>
              <a:rPr lang="fr-FR" dirty="0"/>
              <a:t>LA COLLECTIVITÉ</a:t>
            </a:r>
            <a:endParaRPr dirty="0"/>
          </a:p>
        </p:txBody>
      </p:sp>
      <p:sp>
        <p:nvSpPr>
          <p:cNvPr id="440" name="Google Shape;440;g244516d9975_0_4"/>
          <p:cNvSpPr txBox="1"/>
          <p:nvPr/>
        </p:nvSpPr>
        <p:spPr>
          <a:xfrm>
            <a:off x="238593" y="1841982"/>
            <a:ext cx="5187423" cy="902781"/>
          </a:xfrm>
          <a:prstGeom prst="rect">
            <a:avLst/>
          </a:prstGeom>
          <a:noFill/>
          <a:ln>
            <a:noFill/>
          </a:ln>
        </p:spPr>
        <p:txBody>
          <a:bodyPr spcFirstLastPara="1" wrap="square" lIns="91425" tIns="91425" rIns="91425" bIns="91425" anchor="t" anchorCtr="0">
            <a:spAutoFit/>
          </a:bodyPr>
          <a:lstStyle/>
          <a:p>
            <a:pPr marL="457200" lvl="0" indent="-323850" algn="just" rtl="0">
              <a:spcBef>
                <a:spcPts val="1000"/>
              </a:spcBef>
              <a:spcAft>
                <a:spcPts val="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17 communes et près de 40 000 habitants (2019)</a:t>
            </a:r>
            <a:endParaRPr sz="1500" dirty="0">
              <a:solidFill>
                <a:srgbClr val="3A3A3A"/>
              </a:solidFill>
              <a:latin typeface="Century Gothic"/>
              <a:ea typeface="Century Gothic"/>
              <a:cs typeface="Century Gothic"/>
              <a:sym typeface="Century Gothic"/>
            </a:endParaRPr>
          </a:p>
          <a:p>
            <a:pPr marL="457200" lvl="0" indent="-323850" algn="just" rtl="0">
              <a:spcBef>
                <a:spcPts val="1000"/>
              </a:spcBef>
              <a:spcAft>
                <a:spcPts val="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Création d’un service ND avec un 1 ETP dès 2018</a:t>
            </a:r>
            <a:endParaRPr sz="1500" dirty="0">
              <a:highlight>
                <a:srgbClr val="FFFF00"/>
              </a:highlight>
              <a:latin typeface="Century Gothic"/>
              <a:ea typeface="Century Gothic"/>
              <a:cs typeface="Century Gothic"/>
              <a:sym typeface="Century Gothic"/>
            </a:endParaRPr>
          </a:p>
        </p:txBody>
      </p:sp>
      <p:pic>
        <p:nvPicPr>
          <p:cNvPr id="441" name="Google Shape;441;g244516d9975_0_4"/>
          <p:cNvPicPr preferRelativeResize="0"/>
          <p:nvPr/>
        </p:nvPicPr>
        <p:blipFill>
          <a:blip r:embed="rId3">
            <a:alphaModFix/>
          </a:blip>
          <a:stretch>
            <a:fillRect/>
          </a:stretch>
        </p:blipFill>
        <p:spPr>
          <a:xfrm>
            <a:off x="5802144" y="1835054"/>
            <a:ext cx="2857500" cy="2905125"/>
          </a:xfrm>
          <a:prstGeom prst="rect">
            <a:avLst/>
          </a:prstGeom>
          <a:noFill/>
          <a:ln>
            <a:noFill/>
          </a:ln>
        </p:spPr>
      </p:pic>
      <p:sp>
        <p:nvSpPr>
          <p:cNvPr id="443" name="Google Shape;443;g244516d9975_0_4"/>
          <p:cNvSpPr txBox="1"/>
          <p:nvPr/>
        </p:nvSpPr>
        <p:spPr>
          <a:xfrm>
            <a:off x="238593" y="2741289"/>
            <a:ext cx="5113636" cy="1569630"/>
          </a:xfrm>
          <a:prstGeom prst="rect">
            <a:avLst/>
          </a:prstGeom>
          <a:noFill/>
          <a:ln>
            <a:noFill/>
          </a:ln>
        </p:spPr>
        <p:txBody>
          <a:bodyPr spcFirstLastPara="1" wrap="square" lIns="91425" tIns="91425" rIns="91425" bIns="91425" anchor="t" anchorCtr="0">
            <a:spAutoFit/>
          </a:bodyPr>
          <a:lstStyle/>
          <a:p>
            <a:pPr marL="457200" lvl="0" indent="0" algn="just" rtl="0">
              <a:spcBef>
                <a:spcPts val="0"/>
              </a:spcBef>
              <a:spcAft>
                <a:spcPts val="0"/>
              </a:spcAft>
              <a:buNone/>
            </a:pPr>
            <a:r>
              <a:rPr lang="fr-FR" sz="1500" dirty="0">
                <a:solidFill>
                  <a:schemeClr val="dk1"/>
                </a:solidFill>
                <a:latin typeface="Century Gothic"/>
                <a:ea typeface="Century Gothic"/>
                <a:cs typeface="Century Gothic"/>
                <a:sym typeface="Century Gothic"/>
              </a:rPr>
              <a:t>→ </a:t>
            </a:r>
            <a:r>
              <a:rPr lang="fr-FR" sz="1500" b="1" dirty="0">
                <a:solidFill>
                  <a:schemeClr val="dk1"/>
                </a:solidFill>
                <a:latin typeface="Century Gothic"/>
                <a:ea typeface="Century Gothic"/>
                <a:cs typeface="Century Gothic"/>
                <a:sym typeface="Century Gothic"/>
              </a:rPr>
              <a:t>Missions de </a:t>
            </a:r>
            <a:r>
              <a:rPr lang="fr-FR" sz="1500" b="1" dirty="0">
                <a:solidFill>
                  <a:srgbClr val="006F8E"/>
                </a:solidFill>
                <a:latin typeface="Century Gothic"/>
                <a:ea typeface="Century Gothic"/>
                <a:cs typeface="Century Gothic"/>
                <a:sym typeface="Century Gothic"/>
              </a:rPr>
              <a:t>Mathieu</a:t>
            </a:r>
            <a:r>
              <a:rPr lang="fr-FR" sz="1500" b="1" dirty="0">
                <a:solidFill>
                  <a:schemeClr val="dk1"/>
                </a:solidFill>
                <a:latin typeface="Century Gothic"/>
                <a:ea typeface="Century Gothic"/>
                <a:cs typeface="Century Gothic"/>
                <a:sym typeface="Century Gothic"/>
              </a:rPr>
              <a:t> : </a:t>
            </a:r>
            <a:r>
              <a:rPr lang="fr-FR" sz="1500" b="1" dirty="0">
                <a:solidFill>
                  <a:srgbClr val="169FDB"/>
                </a:solidFill>
                <a:latin typeface="Century Gothic"/>
                <a:ea typeface="Century Gothic"/>
                <a:cs typeface="Century Gothic"/>
                <a:sym typeface="Century Gothic"/>
              </a:rPr>
              <a:t>Suivre, accompagner, contrôler et sensibiliser</a:t>
            </a:r>
            <a:r>
              <a:rPr lang="fr-FR" sz="1500" dirty="0">
                <a:solidFill>
                  <a:schemeClr val="dk1"/>
                </a:solidFill>
                <a:latin typeface="Century Gothic"/>
                <a:ea typeface="Century Gothic"/>
                <a:cs typeface="Century Gothic"/>
                <a:sym typeface="Century Gothic"/>
              </a:rPr>
              <a:t> les </a:t>
            </a:r>
            <a:r>
              <a:rPr lang="fr-FR" sz="1500" dirty="0">
                <a:solidFill>
                  <a:schemeClr val="dk1"/>
                </a:solidFill>
                <a:highlight>
                  <a:schemeClr val="lt1"/>
                </a:highlight>
                <a:latin typeface="Century Gothic"/>
                <a:ea typeface="Century Gothic"/>
                <a:cs typeface="Century Gothic"/>
                <a:sym typeface="Century Gothic"/>
              </a:rPr>
              <a:t>2500 </a:t>
            </a:r>
            <a:r>
              <a:rPr lang="fr-FR" sz="1500" dirty="0">
                <a:solidFill>
                  <a:schemeClr val="dk1"/>
                </a:solidFill>
                <a:latin typeface="Century Gothic"/>
                <a:ea typeface="Century Gothic"/>
                <a:cs typeface="Century Gothic"/>
                <a:sym typeface="Century Gothic"/>
              </a:rPr>
              <a:t>entreprises </a:t>
            </a:r>
            <a:r>
              <a:rPr lang="fr-FR" sz="1500" b="0" i="0" u="none" strike="noStrike" cap="none" dirty="0">
                <a:solidFill>
                  <a:schemeClr val="dk1"/>
                </a:solidFill>
                <a:latin typeface="Century Gothic"/>
                <a:ea typeface="Century Gothic"/>
                <a:cs typeface="Century Gothic"/>
                <a:sym typeface="Century Gothic"/>
              </a:rPr>
              <a:t>potentiellement </a:t>
            </a:r>
            <a:r>
              <a:rPr lang="fr-FR" sz="1500" dirty="0">
                <a:solidFill>
                  <a:schemeClr val="dk1"/>
                </a:solidFill>
                <a:latin typeface="Century Gothic"/>
                <a:ea typeface="Century Gothic"/>
                <a:cs typeface="Century Gothic"/>
                <a:sym typeface="Century Gothic"/>
              </a:rPr>
              <a:t>émettrices de rejets ND  installées sur son territoire et raccordées au réseau d’assainissement collectif + sensibilisation grand public.</a:t>
            </a:r>
            <a:endParaRPr dirty="0"/>
          </a:p>
        </p:txBody>
      </p:sp>
      <p:sp>
        <p:nvSpPr>
          <p:cNvPr id="444" name="Google Shape;444;g244516d9975_0_4"/>
          <p:cNvSpPr txBox="1"/>
          <p:nvPr/>
        </p:nvSpPr>
        <p:spPr>
          <a:xfrm>
            <a:off x="201700" y="4307444"/>
            <a:ext cx="7029194" cy="1826111"/>
          </a:xfrm>
          <a:prstGeom prst="rect">
            <a:avLst/>
          </a:prstGeom>
          <a:noFill/>
          <a:ln>
            <a:noFill/>
          </a:ln>
        </p:spPr>
        <p:txBody>
          <a:bodyPr spcFirstLastPara="1" wrap="square" lIns="91425" tIns="91425" rIns="91425" bIns="91425" anchor="t" anchorCtr="0">
            <a:spAutoFit/>
          </a:bodyPr>
          <a:lstStyle/>
          <a:p>
            <a:pPr marL="457200" lvl="0" indent="-323850" algn="just" rtl="0">
              <a:spcBef>
                <a:spcPts val="1000"/>
              </a:spcBef>
              <a:spcAft>
                <a:spcPts val="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Lancement d’une OPC “Qualité des rejets des Entreprises” avec les Agences de l’Eau RMC + LB,  pilotée par le Syndicat de Rivières Brévenne-</a:t>
            </a:r>
            <a:r>
              <a:rPr lang="fr-FR" sz="1500" dirty="0" err="1">
                <a:solidFill>
                  <a:srgbClr val="3A3A3A"/>
                </a:solidFill>
                <a:latin typeface="Century Gothic"/>
                <a:ea typeface="Century Gothic"/>
                <a:cs typeface="Century Gothic"/>
                <a:sym typeface="Century Gothic"/>
              </a:rPr>
              <a:t>Turdine</a:t>
            </a:r>
            <a:r>
              <a:rPr lang="fr-FR" sz="1500" dirty="0">
                <a:solidFill>
                  <a:srgbClr val="3A3A3A"/>
                </a:solidFill>
                <a:latin typeface="Century Gothic"/>
                <a:ea typeface="Century Gothic"/>
                <a:cs typeface="Century Gothic"/>
                <a:sym typeface="Century Gothic"/>
              </a:rPr>
              <a:t> (SYRIBT)</a:t>
            </a:r>
            <a:endParaRPr sz="1500" dirty="0">
              <a:solidFill>
                <a:srgbClr val="3A3A3A"/>
              </a:solidFill>
              <a:latin typeface="Century Gothic"/>
              <a:ea typeface="Century Gothic"/>
              <a:cs typeface="Century Gothic"/>
              <a:sym typeface="Century Gothic"/>
            </a:endParaRPr>
          </a:p>
          <a:p>
            <a:pPr marL="457200" lvl="0" indent="-323850" algn="just" rtl="0">
              <a:spcBef>
                <a:spcPts val="1000"/>
              </a:spcBef>
              <a:spcAft>
                <a:spcPts val="0"/>
              </a:spcAft>
              <a:buClr>
                <a:schemeClr val="dk1"/>
              </a:buClr>
              <a:buSzPts val="1500"/>
              <a:buFont typeface="Century Gothic"/>
              <a:buChar char="-"/>
            </a:pPr>
            <a:r>
              <a:rPr lang="fr-FR" sz="1500" dirty="0">
                <a:solidFill>
                  <a:srgbClr val="3A3A3A"/>
                </a:solidFill>
                <a:highlight>
                  <a:schemeClr val="lt1"/>
                </a:highlight>
                <a:latin typeface="Century Gothic"/>
                <a:ea typeface="Century Gothic"/>
                <a:cs typeface="Century Gothic"/>
                <a:sym typeface="Century Gothic"/>
              </a:rPr>
              <a:t>En 2018 : Seulement quelques grosses conventions de rejets non domestiques</a:t>
            </a:r>
            <a:r>
              <a:rPr lang="fr-FR" sz="1500" dirty="0">
                <a:solidFill>
                  <a:srgbClr val="4A86E8"/>
                </a:solidFill>
                <a:highlight>
                  <a:schemeClr val="lt1"/>
                </a:highlight>
                <a:latin typeface="Century Gothic"/>
                <a:ea typeface="Century Gothic"/>
                <a:cs typeface="Century Gothic"/>
                <a:sym typeface="Century Gothic"/>
              </a:rPr>
              <a:t> </a:t>
            </a:r>
            <a:r>
              <a:rPr lang="fr-FR" sz="1500" dirty="0">
                <a:solidFill>
                  <a:srgbClr val="434343"/>
                </a:solidFill>
                <a:highlight>
                  <a:schemeClr val="lt1"/>
                </a:highlight>
                <a:latin typeface="Century Gothic"/>
                <a:ea typeface="Century Gothic"/>
                <a:cs typeface="Century Gothic"/>
                <a:sym typeface="Century Gothic"/>
              </a:rPr>
              <a:t>car “compétence” auparavant communale et  non prioritaire.</a:t>
            </a:r>
            <a:endParaRPr dirty="0">
              <a:solidFill>
                <a:srgbClr val="434343"/>
              </a:solidFill>
              <a:highlight>
                <a:schemeClr val="lt1"/>
              </a:highlight>
            </a:endParaRPr>
          </a:p>
        </p:txBody>
      </p:sp>
      <p:pic>
        <p:nvPicPr>
          <p:cNvPr id="3" name="Image 2" descr="Une image contenant clipart, illustration, dessin humoristique, dessin&#10;&#10;Description générée automatiquement">
            <a:extLst>
              <a:ext uri="{FF2B5EF4-FFF2-40B4-BE49-F238E27FC236}">
                <a16:creationId xmlns:a16="http://schemas.microsoft.com/office/drawing/2014/main" id="{07CCAEA1-8EBC-912D-8ACE-DB99293E6A13}"/>
              </a:ext>
            </a:extLst>
          </p:cNvPr>
          <p:cNvPicPr>
            <a:picLocks noChangeAspect="1"/>
          </p:cNvPicPr>
          <p:nvPr/>
        </p:nvPicPr>
        <p:blipFill rotWithShape="1">
          <a:blip r:embed="rId4"/>
          <a:srcRect l="8328" t="26758" r="55627" b="40537"/>
          <a:stretch/>
        </p:blipFill>
        <p:spPr>
          <a:xfrm>
            <a:off x="7004666" y="65552"/>
            <a:ext cx="1549734" cy="1988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par>
                                <p:cTn id="8" presetID="10" presetClass="entr" presetSubtype="0" fill="hold" nodeType="withEffect">
                                  <p:stCondLst>
                                    <p:cond delay="0"/>
                                  </p:stCondLst>
                                  <p:childTnLst>
                                    <p:set>
                                      <p:cBhvr>
                                        <p:cTn id="9" dur="1" fill="hold">
                                          <p:stCondLst>
                                            <p:cond delay="0"/>
                                          </p:stCondLst>
                                        </p:cTn>
                                        <p:tgtEl>
                                          <p:spTgt spid="441"/>
                                        </p:tgtEl>
                                        <p:attrNameLst>
                                          <p:attrName>style.visibility</p:attrName>
                                        </p:attrNameLst>
                                      </p:cBhvr>
                                      <p:to>
                                        <p:strVal val="visible"/>
                                      </p:to>
                                    </p:set>
                                    <p:animEffect transition="in" filter="fade">
                                      <p:cBhvr>
                                        <p:cTn id="10" dur="500"/>
                                        <p:tgtEl>
                                          <p:spTgt spid="4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3"/>
                                        </p:tgtEl>
                                        <p:attrNameLst>
                                          <p:attrName>style.visibility</p:attrName>
                                        </p:attrNameLst>
                                      </p:cBhvr>
                                      <p:to>
                                        <p:strVal val="visible"/>
                                      </p:to>
                                    </p:set>
                                    <p:animEffect transition="in" filter="fade">
                                      <p:cBhvr>
                                        <p:cTn id="15" dur="500"/>
                                        <p:tgtEl>
                                          <p:spTgt spid="4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44"/>
                                        </p:tgtEl>
                                        <p:attrNameLst>
                                          <p:attrName>style.visibility</p:attrName>
                                        </p:attrNameLst>
                                      </p:cBhvr>
                                      <p:to>
                                        <p:strVal val="visible"/>
                                      </p:to>
                                    </p:set>
                                    <p:anim calcmode="lin" valueType="num">
                                      <p:cBhvr additive="base">
                                        <p:cTn id="20" dur="500" fill="hold"/>
                                        <p:tgtEl>
                                          <p:spTgt spid="444"/>
                                        </p:tgtEl>
                                        <p:attrNameLst>
                                          <p:attrName>ppt_x</p:attrName>
                                        </p:attrNameLst>
                                      </p:cBhvr>
                                      <p:tavLst>
                                        <p:tav tm="0">
                                          <p:val>
                                            <p:strVal val="0-#ppt_w/2"/>
                                          </p:val>
                                        </p:tav>
                                        <p:tav tm="100000">
                                          <p:val>
                                            <p:strVal val="#ppt_x"/>
                                          </p:val>
                                        </p:tav>
                                      </p:tavLst>
                                    </p:anim>
                                    <p:anim calcmode="lin" valueType="num">
                                      <p:cBhvr additive="base">
                                        <p:cTn id="21" dur="500" fill="hold"/>
                                        <p:tgtEl>
                                          <p:spTgt spid="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p:bldP spid="443" grpId="0"/>
      <p:bldP spid="4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93537A7-CC32-5FE2-7217-BE66CB89A9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a:t>
            </a:fld>
            <a:endParaRPr lang="fr-FR"/>
          </a:p>
        </p:txBody>
      </p:sp>
      <p:sp>
        <p:nvSpPr>
          <p:cNvPr id="3" name="Espace réservé du texte 2">
            <a:extLst>
              <a:ext uri="{FF2B5EF4-FFF2-40B4-BE49-F238E27FC236}">
                <a16:creationId xmlns:a16="http://schemas.microsoft.com/office/drawing/2014/main" id="{0E62C181-3264-017E-ECDC-AFCAA106E4D0}"/>
              </a:ext>
            </a:extLst>
          </p:cNvPr>
          <p:cNvSpPr>
            <a:spLocks noGrp="1"/>
          </p:cNvSpPr>
          <p:nvPr>
            <p:ph type="body" idx="2"/>
          </p:nvPr>
        </p:nvSpPr>
        <p:spPr>
          <a:xfrm>
            <a:off x="455764" y="2027583"/>
            <a:ext cx="8625538" cy="5412027"/>
          </a:xfrm>
        </p:spPr>
        <p:txBody>
          <a:bodyPr/>
          <a:lstStyle/>
          <a:p>
            <a:pPr marL="378900" indent="-342900">
              <a:spcAft>
                <a:spcPts val="1200"/>
              </a:spcAft>
              <a:buFont typeface="Century Gothic" panose="020B0502020202020204" pitchFamily="34" charset="0"/>
              <a:buChar char="-"/>
            </a:pPr>
            <a:r>
              <a:rPr lang="fr-FR" sz="2000" b="0" dirty="0">
                <a:solidFill>
                  <a:schemeClr val="tx1"/>
                </a:solidFill>
                <a:latin typeface="Century Gothic" panose="020B0502020202020204" pitchFamily="34" charset="0"/>
                <a:cs typeface="Arial"/>
                <a:sym typeface="Arial"/>
              </a:rPr>
              <a:t>Une présentation du Graie et du Groupe de Travail</a:t>
            </a:r>
          </a:p>
          <a:p>
            <a:pPr marL="378900" indent="-342900">
              <a:spcAft>
                <a:spcPts val="1200"/>
              </a:spcAft>
              <a:buFont typeface="Century Gothic" panose="020B0502020202020204" pitchFamily="34" charset="0"/>
              <a:buChar char="-"/>
            </a:pPr>
            <a:r>
              <a:rPr lang="fr-FR" sz="2000" b="0" dirty="0">
                <a:solidFill>
                  <a:schemeClr val="tx1"/>
                </a:solidFill>
                <a:latin typeface="Century Gothic" panose="020B0502020202020204" pitchFamily="34" charset="0"/>
                <a:cs typeface="Arial"/>
                <a:sym typeface="Arial"/>
              </a:rPr>
              <a:t>L'assainissement et la gestion des effluents non domestiques</a:t>
            </a:r>
          </a:p>
          <a:p>
            <a:pPr marL="378900" indent="-342900">
              <a:spcAft>
                <a:spcPts val="1200"/>
              </a:spcAft>
              <a:buFont typeface="Century Gothic" panose="020B0502020202020204" pitchFamily="34" charset="0"/>
              <a:buChar char="-"/>
            </a:pPr>
            <a:r>
              <a:rPr lang="fr-FR" sz="2000" b="0" dirty="0">
                <a:solidFill>
                  <a:schemeClr val="tx1"/>
                </a:solidFill>
                <a:latin typeface="Century Gothic" panose="020B0502020202020204" pitchFamily="34" charset="0"/>
                <a:cs typeface="Arial"/>
                <a:sym typeface="Arial"/>
              </a:rPr>
              <a:t>Le métier du technicien en charge de la gestion des effluents non domestique</a:t>
            </a:r>
          </a:p>
          <a:p>
            <a:pPr marL="378900" indent="-342900">
              <a:spcAft>
                <a:spcPts val="1200"/>
              </a:spcAft>
              <a:buFont typeface="Century Gothic" panose="020B0502020202020204" pitchFamily="34" charset="0"/>
              <a:buChar char="-"/>
            </a:pPr>
            <a:r>
              <a:rPr lang="fr-FR" sz="2000" b="0" dirty="0">
                <a:solidFill>
                  <a:schemeClr val="tx1"/>
                </a:solidFill>
                <a:latin typeface="Century Gothic" panose="020B0502020202020204" pitchFamily="34" charset="0"/>
                <a:cs typeface="Arial"/>
                <a:sym typeface="Arial"/>
              </a:rPr>
              <a:t>2 retours d'expériences de terrain</a:t>
            </a:r>
          </a:p>
          <a:p>
            <a:pPr marL="378900" indent="-342900">
              <a:spcAft>
                <a:spcPts val="1200"/>
              </a:spcAft>
              <a:buFont typeface="Century Gothic" panose="020B0502020202020204" pitchFamily="34" charset="0"/>
              <a:buChar char="-"/>
            </a:pPr>
            <a:r>
              <a:rPr lang="fr-FR" sz="2000" b="0" dirty="0">
                <a:solidFill>
                  <a:schemeClr val="tx1"/>
                </a:solidFill>
                <a:latin typeface="Century Gothic" panose="020B0502020202020204" pitchFamily="34" charset="0"/>
                <a:cs typeface="Arial"/>
                <a:sym typeface="Arial"/>
              </a:rPr>
              <a:t>Une mise en situation</a:t>
            </a:r>
          </a:p>
          <a:p>
            <a:pPr marL="514350" indent="-285750">
              <a:buFont typeface="Arial" panose="020B0604020202020204" pitchFamily="34" charset="0"/>
              <a:buChar char="•"/>
            </a:pPr>
            <a:endParaRPr lang="fr-FR" dirty="0"/>
          </a:p>
          <a:p>
            <a:pPr marL="514350" indent="-285750">
              <a:buFont typeface="Arial" panose="020B0604020202020204" pitchFamily="34" charset="0"/>
              <a:buChar char="•"/>
            </a:pPr>
            <a:endParaRPr lang="fr-FR" dirty="0"/>
          </a:p>
        </p:txBody>
      </p:sp>
      <p:sp>
        <p:nvSpPr>
          <p:cNvPr id="7" name="ZoneTexte 6">
            <a:extLst>
              <a:ext uri="{FF2B5EF4-FFF2-40B4-BE49-F238E27FC236}">
                <a16:creationId xmlns:a16="http://schemas.microsoft.com/office/drawing/2014/main" id="{C2BF0DED-3225-4951-80AF-0D24A8EFB5F3}"/>
              </a:ext>
            </a:extLst>
          </p:cNvPr>
          <p:cNvSpPr txBox="1"/>
          <p:nvPr/>
        </p:nvSpPr>
        <p:spPr>
          <a:xfrm>
            <a:off x="455764" y="1427111"/>
            <a:ext cx="8827384" cy="461665"/>
          </a:xfrm>
          <a:prstGeom prst="rect">
            <a:avLst/>
          </a:prstGeom>
          <a:noFill/>
        </p:spPr>
        <p:txBody>
          <a:bodyPr wrap="square">
            <a:spAutoFit/>
          </a:bodyPr>
          <a:lstStyle/>
          <a:p>
            <a:r>
              <a:rPr lang="fr-FR" sz="2400" b="1" kern="1200" dirty="0">
                <a:solidFill>
                  <a:srgbClr val="169FDB"/>
                </a:solidFill>
                <a:latin typeface="Century Gothic"/>
                <a:sym typeface="Century Gothic"/>
              </a:rPr>
              <a:t>Une présentation en 5 temps de :</a:t>
            </a:r>
          </a:p>
        </p:txBody>
      </p:sp>
      <p:pic>
        <p:nvPicPr>
          <p:cNvPr id="8" name="Image 7" descr="Une image contenant clipart, dessin, dessin humoristique, illustration&#10;&#10;Description générée automatiquement">
            <a:extLst>
              <a:ext uri="{FF2B5EF4-FFF2-40B4-BE49-F238E27FC236}">
                <a16:creationId xmlns:a16="http://schemas.microsoft.com/office/drawing/2014/main" id="{BA445BAD-BAC4-FB46-523A-83C7F3415DFD}"/>
              </a:ext>
            </a:extLst>
          </p:cNvPr>
          <p:cNvPicPr>
            <a:picLocks noChangeAspect="1"/>
          </p:cNvPicPr>
          <p:nvPr/>
        </p:nvPicPr>
        <p:blipFill rotWithShape="1">
          <a:blip r:embed="rId3"/>
          <a:srcRect l="50000" t="5310" r="5105" b="51858"/>
          <a:stretch/>
        </p:blipFill>
        <p:spPr>
          <a:xfrm>
            <a:off x="5086513" y="3102902"/>
            <a:ext cx="2176759" cy="2937408"/>
          </a:xfrm>
          <a:prstGeom prst="rect">
            <a:avLst/>
          </a:prstGeom>
        </p:spPr>
      </p:pic>
      <p:pic>
        <p:nvPicPr>
          <p:cNvPr id="9" name="Image 8" descr="Une image contenant clipart, illustration, dessin, Dessin animé&#10;&#10;Description générée automatiquement">
            <a:extLst>
              <a:ext uri="{FF2B5EF4-FFF2-40B4-BE49-F238E27FC236}">
                <a16:creationId xmlns:a16="http://schemas.microsoft.com/office/drawing/2014/main" id="{30399558-5926-B8A1-0DC2-F2D07F66D526}"/>
              </a:ext>
            </a:extLst>
          </p:cNvPr>
          <p:cNvPicPr>
            <a:picLocks noChangeAspect="1"/>
          </p:cNvPicPr>
          <p:nvPr/>
        </p:nvPicPr>
        <p:blipFill rotWithShape="1">
          <a:blip r:embed="rId4"/>
          <a:srcRect l="6274" t="6490" r="55105" b="62950"/>
          <a:stretch/>
        </p:blipFill>
        <p:spPr>
          <a:xfrm flipH="1">
            <a:off x="6977084" y="4288926"/>
            <a:ext cx="1872569" cy="2095838"/>
          </a:xfrm>
          <a:prstGeom prst="rect">
            <a:avLst/>
          </a:prstGeom>
        </p:spPr>
      </p:pic>
      <p:sp>
        <p:nvSpPr>
          <p:cNvPr id="11" name="ZoneTexte 10">
            <a:extLst>
              <a:ext uri="{FF2B5EF4-FFF2-40B4-BE49-F238E27FC236}">
                <a16:creationId xmlns:a16="http://schemas.microsoft.com/office/drawing/2014/main" id="{18B3A031-4F8B-80AB-199C-22B4DB39E24B}"/>
              </a:ext>
            </a:extLst>
          </p:cNvPr>
          <p:cNvSpPr txBox="1"/>
          <p:nvPr/>
        </p:nvSpPr>
        <p:spPr>
          <a:xfrm>
            <a:off x="3458817" y="293586"/>
            <a:ext cx="2492441" cy="553998"/>
          </a:xfrm>
          <a:prstGeom prst="rect">
            <a:avLst/>
          </a:prstGeom>
          <a:noFill/>
        </p:spPr>
        <p:txBody>
          <a:bodyPr wrap="square" rtlCol="0">
            <a:spAutoFit/>
          </a:bodyPr>
          <a:lstStyle/>
          <a:p>
            <a:r>
              <a:rPr lang="fr-FR" sz="3000" b="1" kern="1200" dirty="0">
                <a:solidFill>
                  <a:srgbClr val="31327C"/>
                </a:solidFill>
                <a:latin typeface="Century Gothic"/>
                <a:sym typeface="Century Gothic"/>
              </a:rPr>
              <a:t>PRÉALABLE</a:t>
            </a:r>
            <a:endParaRPr lang="fr-FR" sz="3000" b="1" dirty="0">
              <a:latin typeface="Century Gothic" panose="020B0502020202020204" pitchFamily="34" charset="0"/>
            </a:endParaRPr>
          </a:p>
        </p:txBody>
      </p:sp>
    </p:spTree>
    <p:extLst>
      <p:ext uri="{BB962C8B-B14F-4D97-AF65-F5344CB8AC3E}">
        <p14:creationId xmlns:p14="http://schemas.microsoft.com/office/powerpoint/2010/main" val="280488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g242bdf56f0e_0_72"/>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30</a:t>
            </a:fld>
            <a:endParaRPr/>
          </a:p>
        </p:txBody>
      </p:sp>
      <p:sp>
        <p:nvSpPr>
          <p:cNvPr id="449" name="Google Shape;449;g242bdf56f0e_0_72"/>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L’ENTREPRISE</a:t>
            </a:r>
            <a:endParaRPr sz="2500" b="0" dirty="0">
              <a:solidFill>
                <a:schemeClr val="lt2"/>
              </a:solidFill>
            </a:endParaRPr>
          </a:p>
        </p:txBody>
      </p:sp>
      <p:sp>
        <p:nvSpPr>
          <p:cNvPr id="453" name="Google Shape;453;g242bdf56f0e_0_72"/>
          <p:cNvSpPr txBox="1"/>
          <p:nvPr/>
        </p:nvSpPr>
        <p:spPr>
          <a:xfrm>
            <a:off x="256699" y="1742058"/>
            <a:ext cx="3896887" cy="1826111"/>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0"/>
              </a:spcAft>
              <a:buClr>
                <a:schemeClr val="dk1"/>
              </a:buClr>
              <a:buSzPts val="1500"/>
              <a:buFont typeface="Century Gothic"/>
              <a:buChar char="-"/>
            </a:pPr>
            <a:r>
              <a:rPr lang="fr-FR" sz="1500" b="1" u="sng" dirty="0">
                <a:solidFill>
                  <a:schemeClr val="dk1"/>
                </a:solidFill>
                <a:latin typeface="Century Gothic"/>
                <a:ea typeface="Century Gothic"/>
                <a:cs typeface="Century Gothic"/>
                <a:sym typeface="Century Gothic"/>
              </a:rPr>
              <a:t>Activité</a:t>
            </a:r>
            <a:r>
              <a:rPr lang="fr-FR" sz="1500" dirty="0">
                <a:solidFill>
                  <a:schemeClr val="dk1"/>
                </a:solidFill>
                <a:latin typeface="Century Gothic"/>
                <a:ea typeface="Century Gothic"/>
                <a:cs typeface="Century Gothic"/>
                <a:sym typeface="Century Gothic"/>
              </a:rPr>
              <a:t> : conception et fabrication d’emballages en carton ondulé sur mesure</a:t>
            </a:r>
          </a:p>
          <a:p>
            <a:pPr marL="133350" lvl="0" algn="just" rtl="0">
              <a:spcBef>
                <a:spcPts val="0"/>
              </a:spcBef>
              <a:spcAft>
                <a:spcPts val="0"/>
              </a:spcAft>
              <a:buClr>
                <a:schemeClr val="dk1"/>
              </a:buClr>
              <a:buSzPts val="1500"/>
            </a:pPr>
            <a:endParaRPr sz="1500" dirty="0">
              <a:solidFill>
                <a:schemeClr val="dk1"/>
              </a:solidFill>
              <a:latin typeface="Century Gothic"/>
              <a:ea typeface="Century Gothic"/>
              <a:cs typeface="Century Gothic"/>
              <a:sym typeface="Century Gothic"/>
            </a:endParaRPr>
          </a:p>
          <a:p>
            <a:pPr marL="457200" lvl="0" indent="-323850" algn="just" rtl="0">
              <a:spcBef>
                <a:spcPts val="1000"/>
              </a:spcBef>
              <a:spcAft>
                <a:spcPts val="100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PME de 50 employés. Classé en Déclaration ICPE</a:t>
            </a:r>
            <a:endParaRPr dirty="0">
              <a:highlight>
                <a:srgbClr val="FFFF00"/>
              </a:highlight>
              <a:latin typeface="Century Gothic"/>
              <a:ea typeface="Century Gothic"/>
              <a:cs typeface="Century Gothic"/>
              <a:sym typeface="Century Gothic"/>
            </a:endParaRPr>
          </a:p>
        </p:txBody>
      </p:sp>
      <p:sp>
        <p:nvSpPr>
          <p:cNvPr id="454" name="Google Shape;454;g242bdf56f0e_0_72"/>
          <p:cNvSpPr txBox="1"/>
          <p:nvPr/>
        </p:nvSpPr>
        <p:spPr>
          <a:xfrm>
            <a:off x="4304926" y="4105124"/>
            <a:ext cx="4582375" cy="2185800"/>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4 lignes principales de fabrication, production, découpe et impression </a:t>
            </a:r>
            <a:endParaRPr sz="1500" dirty="0">
              <a:solidFill>
                <a:schemeClr val="dk1"/>
              </a:solidFill>
              <a:latin typeface="Century Gothic"/>
              <a:ea typeface="Century Gothic"/>
              <a:cs typeface="Century Gothic"/>
              <a:sym typeface="Century Gothic"/>
            </a:endParaRPr>
          </a:p>
          <a:p>
            <a:pPr marL="914400" lvl="1" indent="-323850" algn="l" rtl="0">
              <a:spcBef>
                <a:spcPts val="1000"/>
              </a:spcBef>
              <a:spcAft>
                <a:spcPts val="0"/>
              </a:spcAft>
              <a:buClr>
                <a:srgbClr val="169FDB"/>
              </a:buClr>
              <a:buSzPts val="1500"/>
              <a:buFont typeface="Century Gothic"/>
              <a:buChar char="✓"/>
            </a:pPr>
            <a:r>
              <a:rPr lang="fr-FR" sz="1500" b="1" dirty="0">
                <a:solidFill>
                  <a:srgbClr val="169FDB"/>
                </a:solidFill>
                <a:latin typeface="Century Gothic"/>
                <a:ea typeface="Century Gothic"/>
                <a:cs typeface="Century Gothic"/>
                <a:sym typeface="Century Gothic"/>
              </a:rPr>
              <a:t>Enjeux sur les vidanges des machines</a:t>
            </a:r>
            <a:endParaRPr sz="1500" b="1" dirty="0">
              <a:solidFill>
                <a:srgbClr val="169FDB"/>
              </a:solidFill>
              <a:latin typeface="Century Gothic"/>
              <a:ea typeface="Century Gothic"/>
              <a:cs typeface="Century Gothic"/>
              <a:sym typeface="Century Gothic"/>
            </a:endParaRPr>
          </a:p>
          <a:p>
            <a:pPr marL="457200" lvl="0" indent="-323850" algn="just" rtl="0">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Présence de plusieurs prétraitements : </a:t>
            </a:r>
            <a:endParaRPr sz="1500" dirty="0">
              <a:solidFill>
                <a:schemeClr val="dk1"/>
              </a:solidFill>
              <a:latin typeface="Century Gothic"/>
              <a:ea typeface="Century Gothic"/>
              <a:cs typeface="Century Gothic"/>
              <a:sym typeface="Century Gothic"/>
            </a:endParaRPr>
          </a:p>
          <a:p>
            <a:pPr marL="914400" lvl="0" indent="-323850" algn="just" rtl="0">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4 fosses de décantation (1/machine)</a:t>
            </a:r>
            <a:endParaRPr sz="1500" dirty="0">
              <a:solidFill>
                <a:schemeClr val="dk1"/>
              </a:solidFill>
              <a:latin typeface="Century Gothic"/>
              <a:ea typeface="Century Gothic"/>
              <a:cs typeface="Century Gothic"/>
              <a:sym typeface="Century Gothic"/>
            </a:endParaRPr>
          </a:p>
          <a:p>
            <a:pPr marL="9144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Un bac décantation (1,5 m3)</a:t>
            </a:r>
            <a:endParaRPr sz="1500" dirty="0">
              <a:solidFill>
                <a:schemeClr val="dk1"/>
              </a:solidFill>
              <a:latin typeface="Century Gothic"/>
              <a:ea typeface="Century Gothic"/>
              <a:cs typeface="Century Gothic"/>
              <a:sym typeface="Century Gothic"/>
            </a:endParaRPr>
          </a:p>
          <a:p>
            <a:pPr marL="9144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Un débourbeur (1,5 m3)</a:t>
            </a:r>
            <a:endParaRPr sz="1500" dirty="0">
              <a:solidFill>
                <a:schemeClr val="dk1"/>
              </a:solidFill>
              <a:latin typeface="Century Gothic"/>
              <a:ea typeface="Century Gothic"/>
              <a:cs typeface="Century Gothic"/>
              <a:sym typeface="Century Gothic"/>
            </a:endParaRPr>
          </a:p>
        </p:txBody>
      </p:sp>
      <p:grpSp>
        <p:nvGrpSpPr>
          <p:cNvPr id="5" name="Groupe 4">
            <a:extLst>
              <a:ext uri="{FF2B5EF4-FFF2-40B4-BE49-F238E27FC236}">
                <a16:creationId xmlns:a16="http://schemas.microsoft.com/office/drawing/2014/main" id="{991BF8DD-75C6-BB99-2165-FF3A597FA5B0}"/>
              </a:ext>
            </a:extLst>
          </p:cNvPr>
          <p:cNvGrpSpPr/>
          <p:nvPr/>
        </p:nvGrpSpPr>
        <p:grpSpPr>
          <a:xfrm>
            <a:off x="4901719" y="1584676"/>
            <a:ext cx="4089881" cy="2126099"/>
            <a:chOff x="4901719" y="1584676"/>
            <a:chExt cx="4089881" cy="2126099"/>
          </a:xfrm>
        </p:grpSpPr>
        <p:pic>
          <p:nvPicPr>
            <p:cNvPr id="451" name="Google Shape;451;g242bdf56f0e_0_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01719" y="1584676"/>
              <a:ext cx="3985582" cy="2126099"/>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B5341A3E-8040-07C7-1439-ADEE5F718D16}"/>
                </a:ext>
              </a:extLst>
            </p:cNvPr>
            <p:cNvSpPr txBox="1"/>
            <p:nvPr/>
          </p:nvSpPr>
          <p:spPr>
            <a:xfrm>
              <a:off x="7748708" y="3526109"/>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grpSp>
        <p:nvGrpSpPr>
          <p:cNvPr id="4" name="Groupe 3">
            <a:extLst>
              <a:ext uri="{FF2B5EF4-FFF2-40B4-BE49-F238E27FC236}">
                <a16:creationId xmlns:a16="http://schemas.microsoft.com/office/drawing/2014/main" id="{2163EB01-53E7-4376-1E97-091FC8935573}"/>
              </a:ext>
            </a:extLst>
          </p:cNvPr>
          <p:cNvGrpSpPr/>
          <p:nvPr/>
        </p:nvGrpSpPr>
        <p:grpSpPr>
          <a:xfrm>
            <a:off x="131575" y="4164825"/>
            <a:ext cx="4300725" cy="2126099"/>
            <a:chOff x="131575" y="4164825"/>
            <a:chExt cx="4300725" cy="2126099"/>
          </a:xfrm>
        </p:grpSpPr>
        <p:pic>
          <p:nvPicPr>
            <p:cNvPr id="452" name="Google Shape;452;g242bdf56f0e_0_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1575" y="4164825"/>
              <a:ext cx="4187004" cy="2126099"/>
            </a:xfrm>
            <a:prstGeom prst="rect">
              <a:avLst/>
            </a:prstGeom>
            <a:noFill/>
            <a:ln w="9525" cap="flat" cmpd="sng">
              <a:solidFill>
                <a:srgbClr val="00FFB2"/>
              </a:solidFill>
              <a:prstDash val="solid"/>
              <a:round/>
              <a:headEnd type="none" w="sm" len="sm"/>
              <a:tailEnd type="none" w="sm" len="sm"/>
            </a:ln>
          </p:spPr>
        </p:pic>
        <p:sp>
          <p:nvSpPr>
            <p:cNvPr id="3" name="ZoneTexte 2">
              <a:extLst>
                <a:ext uri="{FF2B5EF4-FFF2-40B4-BE49-F238E27FC236}">
                  <a16:creationId xmlns:a16="http://schemas.microsoft.com/office/drawing/2014/main" id="{08F836C8-E84E-2552-24EE-A6A5E9E4A48D}"/>
                </a:ext>
              </a:extLst>
            </p:cNvPr>
            <p:cNvSpPr txBox="1"/>
            <p:nvPr/>
          </p:nvSpPr>
          <p:spPr>
            <a:xfrm>
              <a:off x="3189408" y="6104332"/>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wipe(left)">
                                      <p:cBhvr>
                                        <p:cTn id="7" dur="500"/>
                                        <p:tgtEl>
                                          <p:spTgt spid="45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54"/>
                                        </p:tgtEl>
                                        <p:attrNameLst>
                                          <p:attrName>style.visibility</p:attrName>
                                        </p:attrNameLst>
                                      </p:cBhvr>
                                      <p:to>
                                        <p:strVal val="visible"/>
                                      </p:to>
                                    </p:set>
                                    <p:anim calcmode="lin" valueType="num">
                                      <p:cBhvr additive="base">
                                        <p:cTn id="15" dur="500" fill="hold"/>
                                        <p:tgtEl>
                                          <p:spTgt spid="454"/>
                                        </p:tgtEl>
                                        <p:attrNameLst>
                                          <p:attrName>ppt_x</p:attrName>
                                        </p:attrNameLst>
                                      </p:cBhvr>
                                      <p:tavLst>
                                        <p:tav tm="0">
                                          <p:val>
                                            <p:strVal val="#ppt_x"/>
                                          </p:val>
                                        </p:tav>
                                        <p:tav tm="100000">
                                          <p:val>
                                            <p:strVal val="#ppt_x"/>
                                          </p:val>
                                        </p:tav>
                                      </p:tavLst>
                                    </p:anim>
                                    <p:anim calcmode="lin" valueType="num">
                                      <p:cBhvr additive="base">
                                        <p:cTn id="16" dur="500" fill="hold"/>
                                        <p:tgtEl>
                                          <p:spTgt spid="4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p:bldP spid="4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60" name="Google Shape;460;g242bdf56f0e_0_8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31</a:t>
            </a:fld>
            <a:endParaRPr/>
          </a:p>
        </p:txBody>
      </p:sp>
      <p:sp>
        <p:nvSpPr>
          <p:cNvPr id="459" name="Google Shape;459;g242bdf56f0e_0_81"/>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solidFill>
                  <a:srgbClr val="31327C"/>
                </a:solidFill>
              </a:rPr>
              <a:t>CONTEXTE ET CONSTAT</a:t>
            </a:r>
            <a:endParaRPr dirty="0">
              <a:solidFill>
                <a:srgbClr val="31327C"/>
              </a:solidFill>
            </a:endParaRPr>
          </a:p>
        </p:txBody>
      </p:sp>
      <p:sp>
        <p:nvSpPr>
          <p:cNvPr id="461" name="Google Shape;461;g242bdf56f0e_0_81"/>
          <p:cNvSpPr txBox="1"/>
          <p:nvPr/>
        </p:nvSpPr>
        <p:spPr>
          <a:xfrm>
            <a:off x="211125" y="1613824"/>
            <a:ext cx="4898019" cy="1810722"/>
          </a:xfrm>
          <a:prstGeom prst="rect">
            <a:avLst/>
          </a:prstGeom>
          <a:noFill/>
          <a:ln>
            <a:noFill/>
          </a:ln>
        </p:spPr>
        <p:txBody>
          <a:bodyPr spcFirstLastPara="1" wrap="square" lIns="91425" tIns="91425" rIns="91425" bIns="91425" anchor="t" anchorCtr="0">
            <a:spAutoFit/>
          </a:bodyPr>
          <a:lstStyle/>
          <a:p>
            <a:pPr marL="133350" lvl="0" algn="just" rtl="0">
              <a:spcBef>
                <a:spcPts val="0"/>
              </a:spcBef>
              <a:spcAft>
                <a:spcPts val="0"/>
              </a:spcAft>
              <a:buClr>
                <a:srgbClr val="3A3A3A"/>
              </a:buClr>
              <a:buSzPts val="1500"/>
            </a:pPr>
            <a:r>
              <a:rPr lang="fr-FR" sz="1500" dirty="0">
                <a:solidFill>
                  <a:srgbClr val="3A3A3A"/>
                </a:solidFill>
                <a:latin typeface="Century Gothic"/>
                <a:ea typeface="Century Gothic"/>
                <a:cs typeface="Century Gothic"/>
                <a:sym typeface="Century Gothic"/>
              </a:rPr>
              <a:t>Lors de la prise de la compétence assainissement en </a:t>
            </a:r>
            <a:r>
              <a:rPr lang="fr-FR" sz="1500" dirty="0">
                <a:solidFill>
                  <a:srgbClr val="3A3A3A"/>
                </a:solidFill>
                <a:highlight>
                  <a:schemeClr val="lt1"/>
                </a:highlight>
                <a:latin typeface="Century Gothic"/>
                <a:ea typeface="Century Gothic"/>
                <a:cs typeface="Century Gothic"/>
                <a:sym typeface="Century Gothic"/>
              </a:rPr>
              <a:t>2019, </a:t>
            </a:r>
            <a:r>
              <a:rPr lang="fr-FR" sz="1500" b="1" dirty="0">
                <a:solidFill>
                  <a:srgbClr val="006F8E"/>
                </a:solidFill>
                <a:latin typeface="Century Gothic"/>
                <a:ea typeface="Century Gothic"/>
                <a:cs typeface="Century Gothic"/>
                <a:sym typeface="Century Gothic"/>
              </a:rPr>
              <a:t>Mathieu</a:t>
            </a:r>
            <a:r>
              <a:rPr lang="fr-FR" sz="1500" dirty="0">
                <a:solidFill>
                  <a:srgbClr val="3A3A3A"/>
                </a:solidFill>
                <a:latin typeface="Century Gothic"/>
                <a:ea typeface="Century Gothic"/>
                <a:cs typeface="Century Gothic"/>
                <a:sym typeface="Century Gothic"/>
              </a:rPr>
              <a:t> a relevé des </a:t>
            </a:r>
            <a:r>
              <a:rPr lang="fr-FR" sz="1500" b="1" dirty="0">
                <a:solidFill>
                  <a:srgbClr val="169FDB"/>
                </a:solidFill>
                <a:latin typeface="Century Gothic"/>
                <a:ea typeface="Century Gothic"/>
                <a:cs typeface="Century Gothic"/>
                <a:sym typeface="Century Gothic"/>
              </a:rPr>
              <a:t>signes de pollution </a:t>
            </a:r>
            <a:r>
              <a:rPr lang="fr-FR" sz="1500" dirty="0">
                <a:solidFill>
                  <a:srgbClr val="3A3A3A"/>
                </a:solidFill>
                <a:latin typeface="Century Gothic"/>
                <a:ea typeface="Century Gothic"/>
                <a:cs typeface="Century Gothic"/>
                <a:sym typeface="Century Gothic"/>
              </a:rPr>
              <a:t>au niveau de la STEP :</a:t>
            </a:r>
            <a:endParaRPr sz="1500" dirty="0">
              <a:solidFill>
                <a:srgbClr val="3A3A3A"/>
              </a:solidFill>
              <a:latin typeface="Century Gothic"/>
              <a:ea typeface="Century Gothic"/>
              <a:cs typeface="Century Gothic"/>
              <a:sym typeface="Century Gothic"/>
            </a:endParaRPr>
          </a:p>
          <a:p>
            <a:pPr marL="914400" lvl="0" indent="-323850" algn="l" rtl="0">
              <a:spcBef>
                <a:spcPts val="1000"/>
              </a:spcBef>
              <a:spcAft>
                <a:spcPts val="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Bassin d’aération et clarificateur souvent </a:t>
            </a:r>
            <a:r>
              <a:rPr lang="fr-FR" sz="1500" b="1" dirty="0">
                <a:solidFill>
                  <a:srgbClr val="169FDB"/>
                </a:solidFill>
                <a:latin typeface="Century Gothic"/>
                <a:ea typeface="Century Gothic"/>
                <a:cs typeface="Century Gothic"/>
                <a:sym typeface="Century Gothic"/>
              </a:rPr>
              <a:t>noirs</a:t>
            </a:r>
            <a:r>
              <a:rPr lang="fr-FR" sz="1500" dirty="0">
                <a:solidFill>
                  <a:srgbClr val="3A3A3A"/>
                </a:solidFill>
                <a:latin typeface="Century Gothic"/>
                <a:ea typeface="Century Gothic"/>
                <a:cs typeface="Century Gothic"/>
                <a:sym typeface="Century Gothic"/>
              </a:rPr>
              <a:t> </a:t>
            </a:r>
            <a:endParaRPr sz="1500" dirty="0">
              <a:solidFill>
                <a:srgbClr val="3A3A3A"/>
              </a:solidFill>
              <a:latin typeface="Century Gothic"/>
              <a:ea typeface="Century Gothic"/>
              <a:cs typeface="Century Gothic"/>
              <a:sym typeface="Century Gothic"/>
            </a:endParaRPr>
          </a:p>
          <a:p>
            <a:pPr marL="0" lvl="0" indent="0" algn="l" rtl="0">
              <a:spcBef>
                <a:spcPts val="0"/>
              </a:spcBef>
              <a:spcAft>
                <a:spcPts val="1000"/>
              </a:spcAft>
              <a:buNone/>
            </a:pPr>
            <a:endParaRPr dirty="0">
              <a:solidFill>
                <a:srgbClr val="3A3A3A"/>
              </a:solidFill>
            </a:endParaRPr>
          </a:p>
        </p:txBody>
      </p:sp>
      <p:sp>
        <p:nvSpPr>
          <p:cNvPr id="462" name="Google Shape;462;g242bdf56f0e_0_81"/>
          <p:cNvSpPr txBox="1"/>
          <p:nvPr/>
        </p:nvSpPr>
        <p:spPr>
          <a:xfrm>
            <a:off x="2140325" y="4319870"/>
            <a:ext cx="6711845" cy="123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500" dirty="0">
                <a:solidFill>
                  <a:srgbClr val="3A3A3A"/>
                </a:solidFill>
                <a:latin typeface="Century Gothic"/>
                <a:ea typeface="Century Gothic"/>
                <a:cs typeface="Century Gothic"/>
                <a:sym typeface="Century Gothic"/>
              </a:rPr>
              <a:t>→ </a:t>
            </a:r>
            <a:r>
              <a:rPr lang="fr-FR" sz="1500" b="1" dirty="0">
                <a:solidFill>
                  <a:srgbClr val="006F8E"/>
                </a:solidFill>
                <a:latin typeface="Century Gothic"/>
                <a:ea typeface="Century Gothic"/>
                <a:cs typeface="Century Gothic"/>
                <a:sym typeface="Century Gothic"/>
              </a:rPr>
              <a:t>Mathieu</a:t>
            </a:r>
            <a:r>
              <a:rPr lang="fr-FR" sz="1500" dirty="0">
                <a:solidFill>
                  <a:srgbClr val="3A3A3A"/>
                </a:solidFill>
                <a:latin typeface="Century Gothic"/>
                <a:ea typeface="Century Gothic"/>
                <a:cs typeface="Century Gothic"/>
                <a:sym typeface="Century Gothic"/>
              </a:rPr>
              <a:t> a donc recherché un établissement susceptible de rejeter des effluents noirs et récurrents parmi ceux implantés sur son territoire :</a:t>
            </a:r>
            <a:endParaRPr sz="1500" dirty="0">
              <a:solidFill>
                <a:srgbClr val="3A3A3A"/>
              </a:solidFill>
              <a:latin typeface="Century Gothic"/>
              <a:ea typeface="Century Gothic"/>
              <a:cs typeface="Century Gothic"/>
              <a:sym typeface="Century Gothic"/>
            </a:endParaRPr>
          </a:p>
          <a:p>
            <a:pPr marL="914400" lvl="0" indent="-323850" algn="l" rtl="0">
              <a:spcBef>
                <a:spcPts val="1000"/>
              </a:spcBef>
              <a:spcAft>
                <a:spcPts val="0"/>
              </a:spcAft>
              <a:buSzPts val="1500"/>
              <a:buFont typeface="Century Gothic"/>
              <a:buChar char="✓"/>
            </a:pPr>
            <a:r>
              <a:rPr lang="fr-FR" sz="1500" dirty="0">
                <a:solidFill>
                  <a:srgbClr val="3A3A3A"/>
                </a:solidFill>
                <a:latin typeface="Century Gothic"/>
                <a:ea typeface="Century Gothic"/>
                <a:cs typeface="Century Gothic"/>
                <a:sym typeface="Century Gothic"/>
              </a:rPr>
              <a:t>Et identifié cette </a:t>
            </a:r>
            <a:r>
              <a:rPr lang="fr-FR" sz="1500" b="1" dirty="0">
                <a:solidFill>
                  <a:srgbClr val="D4BE64"/>
                </a:solidFill>
                <a:latin typeface="Century Gothic"/>
                <a:ea typeface="Century Gothic"/>
                <a:cs typeface="Century Gothic"/>
                <a:sym typeface="Century Gothic"/>
              </a:rPr>
              <a:t>entreprise</a:t>
            </a:r>
            <a:r>
              <a:rPr lang="fr-FR" sz="1500" b="1" dirty="0">
                <a:solidFill>
                  <a:srgbClr val="0096CE"/>
                </a:solidFill>
                <a:latin typeface="Century Gothic"/>
                <a:ea typeface="Century Gothic"/>
                <a:cs typeface="Century Gothic"/>
                <a:sym typeface="Century Gothic"/>
              </a:rPr>
              <a:t> d’impression sur carton </a:t>
            </a:r>
            <a:r>
              <a:rPr lang="fr-FR" sz="1500" dirty="0">
                <a:solidFill>
                  <a:srgbClr val="434343"/>
                </a:solidFill>
                <a:latin typeface="Century Gothic"/>
                <a:ea typeface="Century Gothic"/>
                <a:cs typeface="Century Gothic"/>
                <a:sym typeface="Century Gothic"/>
              </a:rPr>
              <a:t>au niveau de la zone d’activité attenante à la STEU</a:t>
            </a:r>
            <a:endParaRPr sz="1500" dirty="0">
              <a:solidFill>
                <a:srgbClr val="434343"/>
              </a:solidFill>
              <a:latin typeface="Century Gothic"/>
              <a:ea typeface="Century Gothic"/>
              <a:cs typeface="Century Gothic"/>
              <a:sym typeface="Century Gothic"/>
            </a:endParaRPr>
          </a:p>
        </p:txBody>
      </p:sp>
      <p:sp>
        <p:nvSpPr>
          <p:cNvPr id="464" name="Google Shape;464;g242bdf56f0e_0_81"/>
          <p:cNvSpPr txBox="1"/>
          <p:nvPr/>
        </p:nvSpPr>
        <p:spPr>
          <a:xfrm>
            <a:off x="211125" y="2980545"/>
            <a:ext cx="4689600" cy="774541"/>
          </a:xfrm>
          <a:prstGeom prst="rect">
            <a:avLst/>
          </a:prstGeom>
          <a:noFill/>
          <a:ln>
            <a:noFill/>
          </a:ln>
        </p:spPr>
        <p:txBody>
          <a:bodyPr spcFirstLastPara="1" wrap="square" lIns="91425" tIns="91425" rIns="91425" bIns="91425" anchor="t" anchorCtr="0">
            <a:spAutoFit/>
          </a:bodyPr>
          <a:lstStyle/>
          <a:p>
            <a:pPr marL="914400" lvl="0" indent="-323850" algn="l" rtl="0">
              <a:spcBef>
                <a:spcPts val="1000"/>
              </a:spcBef>
              <a:spcAft>
                <a:spcPts val="0"/>
              </a:spcAft>
              <a:buClr>
                <a:srgbClr val="3A3A3A"/>
              </a:buClr>
              <a:buSzPts val="1500"/>
              <a:buFont typeface="Century Gothic"/>
              <a:buChar char="✓"/>
            </a:pPr>
            <a:r>
              <a:rPr lang="fr-FR" sz="1500" b="1" dirty="0">
                <a:solidFill>
                  <a:srgbClr val="169FDB"/>
                </a:solidFill>
                <a:latin typeface="Century Gothic"/>
                <a:ea typeface="Century Gothic"/>
                <a:cs typeface="Century Gothic"/>
                <a:sym typeface="Century Gothic"/>
              </a:rPr>
              <a:t>DCO élevée </a:t>
            </a:r>
            <a:r>
              <a:rPr lang="fr-FR" sz="1500" dirty="0">
                <a:solidFill>
                  <a:srgbClr val="3A3A3A"/>
                </a:solidFill>
                <a:latin typeface="Century Gothic"/>
                <a:ea typeface="Century Gothic"/>
                <a:cs typeface="Century Gothic"/>
                <a:sym typeface="Century Gothic"/>
              </a:rPr>
              <a:t>en entrée (mais analyses globalement conformes)</a:t>
            </a:r>
            <a:endParaRPr dirty="0"/>
          </a:p>
        </p:txBody>
      </p:sp>
      <p:grpSp>
        <p:nvGrpSpPr>
          <p:cNvPr id="3" name="Groupe 2">
            <a:extLst>
              <a:ext uri="{FF2B5EF4-FFF2-40B4-BE49-F238E27FC236}">
                <a16:creationId xmlns:a16="http://schemas.microsoft.com/office/drawing/2014/main" id="{FE0435FB-793B-B6EA-B710-9ABF68354EAD}"/>
              </a:ext>
            </a:extLst>
          </p:cNvPr>
          <p:cNvGrpSpPr/>
          <p:nvPr/>
        </p:nvGrpSpPr>
        <p:grpSpPr>
          <a:xfrm>
            <a:off x="5627600" y="1693020"/>
            <a:ext cx="3422603" cy="2175400"/>
            <a:chOff x="5627600" y="2170100"/>
            <a:chExt cx="3422603" cy="2175400"/>
          </a:xfrm>
        </p:grpSpPr>
        <p:pic>
          <p:nvPicPr>
            <p:cNvPr id="463" name="Google Shape;463;g242bdf56f0e_0_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27600" y="2170100"/>
              <a:ext cx="3318074" cy="2175400"/>
            </a:xfrm>
            <a:prstGeom prst="rect">
              <a:avLst/>
            </a:prstGeom>
            <a:noFill/>
            <a:ln w="9525" cap="flat" cmpd="sng">
              <a:solidFill>
                <a:srgbClr val="02FFB3"/>
              </a:solidFill>
              <a:prstDash val="solid"/>
              <a:round/>
              <a:headEnd type="none" w="sm" len="sm"/>
              <a:tailEnd type="none" w="sm" len="sm"/>
            </a:ln>
          </p:spPr>
        </p:pic>
        <p:sp>
          <p:nvSpPr>
            <p:cNvPr id="2" name="ZoneTexte 1">
              <a:extLst>
                <a:ext uri="{FF2B5EF4-FFF2-40B4-BE49-F238E27FC236}">
                  <a16:creationId xmlns:a16="http://schemas.microsoft.com/office/drawing/2014/main" id="{5EEF8FFE-5401-23EF-1E1E-9C17AFB466E0}"/>
                </a:ext>
              </a:extLst>
            </p:cNvPr>
            <p:cNvSpPr txBox="1"/>
            <p:nvPr/>
          </p:nvSpPr>
          <p:spPr>
            <a:xfrm>
              <a:off x="7807311" y="4160834"/>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pic>
        <p:nvPicPr>
          <p:cNvPr id="5" name="Image 4" descr="Une image contenant clipart, dessin humoristique, illustration, dessin&#10;&#10;Description générée automatiquement">
            <a:extLst>
              <a:ext uri="{FF2B5EF4-FFF2-40B4-BE49-F238E27FC236}">
                <a16:creationId xmlns:a16="http://schemas.microsoft.com/office/drawing/2014/main" id="{20CC6EC5-FB95-14F4-0E2A-F15CA462743F}"/>
              </a:ext>
            </a:extLst>
          </p:cNvPr>
          <p:cNvPicPr>
            <a:picLocks noChangeAspect="1"/>
          </p:cNvPicPr>
          <p:nvPr/>
        </p:nvPicPr>
        <p:blipFill rotWithShape="1">
          <a:blip r:embed="rId4"/>
          <a:srcRect l="19927" t="53513" r="18398" b="5487"/>
          <a:stretch/>
        </p:blipFill>
        <p:spPr>
          <a:xfrm>
            <a:off x="0" y="3868420"/>
            <a:ext cx="2343354" cy="2203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wipe(left)">
                                      <p:cBhvr>
                                        <p:cTn id="7" dur="500"/>
                                        <p:tgtEl>
                                          <p:spTgt spid="46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4"/>
                                        </p:tgtEl>
                                        <p:attrNameLst>
                                          <p:attrName>style.visibility</p:attrName>
                                        </p:attrNameLst>
                                      </p:cBhvr>
                                      <p:to>
                                        <p:strVal val="visible"/>
                                      </p:to>
                                    </p:set>
                                    <p:animEffect transition="in" filter="wipe(left)">
                                      <p:cBhvr>
                                        <p:cTn id="10" dur="500"/>
                                        <p:tgtEl>
                                          <p:spTgt spid="464"/>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62"/>
                                        </p:tgtEl>
                                        <p:attrNameLst>
                                          <p:attrName>style.visibility</p:attrName>
                                        </p:attrNameLst>
                                      </p:cBhvr>
                                      <p:to>
                                        <p:strVal val="visible"/>
                                      </p:to>
                                    </p:set>
                                    <p:animEffect transition="in" filter="wipe(left)">
                                      <p:cBhvr>
                                        <p:cTn id="18" dur="500"/>
                                        <p:tgtEl>
                                          <p:spTgt spid="462"/>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p:bldP spid="462" grpId="0"/>
      <p:bldP spid="4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g244516d9975_0_55"/>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32</a:t>
            </a:fld>
            <a:endParaRPr/>
          </a:p>
        </p:txBody>
      </p:sp>
      <p:sp>
        <p:nvSpPr>
          <p:cNvPr id="470" name="Google Shape;470;g244516d9975_0_55"/>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solidFill>
                  <a:srgbClr val="31327C"/>
                </a:solidFill>
              </a:rPr>
              <a:t>CONTEXTE ET CONSTAT</a:t>
            </a:r>
            <a:endParaRPr dirty="0">
              <a:solidFill>
                <a:srgbClr val="31327C"/>
              </a:solidFill>
            </a:endParaRPr>
          </a:p>
        </p:txBody>
      </p:sp>
      <p:sp>
        <p:nvSpPr>
          <p:cNvPr id="472" name="Google Shape;472;g244516d9975_0_55"/>
          <p:cNvSpPr txBox="1"/>
          <p:nvPr/>
        </p:nvSpPr>
        <p:spPr>
          <a:xfrm>
            <a:off x="368137" y="1562295"/>
            <a:ext cx="6549498" cy="1851759"/>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Suivi depuis une quinzaine d’années avec CSD (par </a:t>
            </a:r>
            <a:r>
              <a:rPr lang="fr-FR" sz="1500" b="1" dirty="0">
                <a:solidFill>
                  <a:srgbClr val="887FBD"/>
                </a:solidFill>
                <a:latin typeface="Century Gothic"/>
                <a:ea typeface="Century Gothic"/>
                <a:cs typeface="Century Gothic"/>
                <a:sym typeface="Century Gothic"/>
              </a:rPr>
              <a:t>SUEZ</a:t>
            </a:r>
            <a:r>
              <a:rPr lang="fr-FR" sz="1500" dirty="0">
                <a:solidFill>
                  <a:schemeClr val="dk1"/>
                </a:solidFill>
                <a:latin typeface="Century Gothic"/>
                <a:ea typeface="Century Gothic"/>
                <a:cs typeface="Century Gothic"/>
                <a:sym typeface="Century Gothic"/>
              </a:rPr>
              <a:t> en Délégation), cette </a:t>
            </a:r>
            <a:r>
              <a:rPr lang="fr-FR" sz="1500" b="1" dirty="0">
                <a:solidFill>
                  <a:srgbClr val="D4BE64"/>
                </a:solidFill>
                <a:latin typeface="Century Gothic"/>
                <a:ea typeface="Century Gothic"/>
                <a:cs typeface="Century Gothic"/>
                <a:sym typeface="Century Gothic"/>
              </a:rPr>
              <a:t>entreprise</a:t>
            </a:r>
            <a:r>
              <a:rPr lang="fr-FR" sz="1500" dirty="0">
                <a:solidFill>
                  <a:schemeClr val="dk1"/>
                </a:solidFill>
                <a:latin typeface="Century Gothic"/>
                <a:ea typeface="Century Gothic"/>
                <a:cs typeface="Century Gothic"/>
                <a:sym typeface="Century Gothic"/>
              </a:rPr>
              <a:t> :  </a:t>
            </a:r>
            <a:endParaRPr sz="1500" dirty="0">
              <a:solidFill>
                <a:schemeClr val="dk1"/>
              </a:solidFill>
              <a:latin typeface="Century Gothic"/>
              <a:ea typeface="Century Gothic"/>
              <a:cs typeface="Century Gothic"/>
              <a:sym typeface="Century Gothic"/>
            </a:endParaRPr>
          </a:p>
          <a:p>
            <a:pPr marL="914400" lvl="1" indent="-323850" algn="just" rtl="0">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A fait </a:t>
            </a:r>
            <a:r>
              <a:rPr lang="fr-FR" sz="1500" b="1" dirty="0">
                <a:solidFill>
                  <a:srgbClr val="169FDB"/>
                </a:solidFill>
                <a:latin typeface="Century Gothic"/>
                <a:ea typeface="Century Gothic"/>
                <a:cs typeface="Century Gothic"/>
                <a:sym typeface="Century Gothic"/>
              </a:rPr>
              <a:t>évoluer ses pratiques</a:t>
            </a:r>
            <a:r>
              <a:rPr lang="fr-FR" sz="1500" dirty="0">
                <a:solidFill>
                  <a:schemeClr val="dk1"/>
                </a:solidFill>
                <a:latin typeface="Century Gothic"/>
                <a:ea typeface="Century Gothic"/>
                <a:cs typeface="Century Gothic"/>
                <a:sym typeface="Century Gothic"/>
              </a:rPr>
              <a:t>,</a:t>
            </a:r>
            <a:endParaRPr sz="1500" dirty="0">
              <a:solidFill>
                <a:schemeClr val="dk1"/>
              </a:solidFill>
              <a:latin typeface="Century Gothic"/>
              <a:ea typeface="Century Gothic"/>
              <a:cs typeface="Century Gothic"/>
              <a:sym typeface="Century Gothic"/>
            </a:endParaRPr>
          </a:p>
          <a:p>
            <a:pPr marL="914400" lvl="1" indent="-323850" algn="just" rtl="0">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Est réceptrice aux </a:t>
            </a:r>
            <a:r>
              <a:rPr lang="fr-FR" sz="1500" b="1" dirty="0">
                <a:solidFill>
                  <a:srgbClr val="169FDB"/>
                </a:solidFill>
                <a:latin typeface="Century Gothic"/>
                <a:ea typeface="Century Gothic"/>
                <a:cs typeface="Century Gothic"/>
                <a:sym typeface="Century Gothic"/>
              </a:rPr>
              <a:t>évolutions réglementaires</a:t>
            </a:r>
            <a:r>
              <a:rPr lang="fr-FR" sz="1500" dirty="0">
                <a:solidFill>
                  <a:schemeClr val="dk1"/>
                </a:solidFill>
                <a:latin typeface="Century Gothic"/>
                <a:ea typeface="Century Gothic"/>
                <a:cs typeface="Century Gothic"/>
                <a:sym typeface="Century Gothic"/>
              </a:rPr>
              <a:t>, </a:t>
            </a:r>
            <a:endParaRPr sz="1500" dirty="0">
              <a:solidFill>
                <a:schemeClr val="dk1"/>
              </a:solidFill>
              <a:latin typeface="Century Gothic"/>
              <a:ea typeface="Century Gothic"/>
              <a:cs typeface="Century Gothic"/>
              <a:sym typeface="Century Gothic"/>
            </a:endParaRPr>
          </a:p>
          <a:p>
            <a:pPr marL="914400" lvl="1" indent="-323850" algn="just" rtl="0">
              <a:spcBef>
                <a:spcPts val="1000"/>
              </a:spcBef>
              <a:spcAft>
                <a:spcPts val="100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Est proactive sur les </a:t>
            </a:r>
            <a:r>
              <a:rPr lang="fr-FR" sz="1500" b="1" dirty="0">
                <a:solidFill>
                  <a:srgbClr val="169FDB"/>
                </a:solidFill>
                <a:latin typeface="Century Gothic"/>
                <a:ea typeface="Century Gothic"/>
                <a:cs typeface="Century Gothic"/>
                <a:sym typeface="Century Gothic"/>
              </a:rPr>
              <a:t>questions environnementales</a:t>
            </a:r>
            <a:r>
              <a:rPr lang="fr-FR" sz="1500"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pic>
        <p:nvPicPr>
          <p:cNvPr id="473" name="Google Shape;473;g244516d9975_0_55"/>
          <p:cNvPicPr preferRelativeResize="0"/>
          <p:nvPr/>
        </p:nvPicPr>
        <p:blipFill rotWithShape="1">
          <a:blip r:embed="rId3" cstate="screen">
            <a:alphaModFix/>
            <a:extLst>
              <a:ext uri="{28A0092B-C50C-407E-A947-70E740481C1C}">
                <a14:useLocalDpi xmlns:a14="http://schemas.microsoft.com/office/drawing/2010/main"/>
              </a:ext>
            </a:extLst>
          </a:blip>
          <a:srcRect l="25887" t="22789" r="14831" b="34121"/>
          <a:stretch/>
        </p:blipFill>
        <p:spPr>
          <a:xfrm>
            <a:off x="7059849" y="1779240"/>
            <a:ext cx="1156376" cy="1082611"/>
          </a:xfrm>
          <a:prstGeom prst="rect">
            <a:avLst/>
          </a:prstGeom>
          <a:noFill/>
          <a:ln>
            <a:noFill/>
          </a:ln>
        </p:spPr>
      </p:pic>
      <p:sp>
        <p:nvSpPr>
          <p:cNvPr id="474" name="Google Shape;474;g244516d9975_0_55"/>
          <p:cNvSpPr txBox="1"/>
          <p:nvPr/>
        </p:nvSpPr>
        <p:spPr>
          <a:xfrm>
            <a:off x="368137" y="3629401"/>
            <a:ext cx="5500884" cy="2646848"/>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Afin de confirmer son diagnostic, </a:t>
            </a:r>
            <a:r>
              <a:rPr lang="fr-FR" sz="1500" b="1" dirty="0">
                <a:solidFill>
                  <a:srgbClr val="006F8E"/>
                </a:solidFill>
                <a:latin typeface="Century Gothic"/>
                <a:ea typeface="Century Gothic"/>
                <a:cs typeface="Century Gothic"/>
                <a:sym typeface="Century Gothic"/>
              </a:rPr>
              <a:t>Mathieu</a:t>
            </a:r>
            <a:r>
              <a:rPr lang="fr-FR" sz="1500" dirty="0">
                <a:solidFill>
                  <a:srgbClr val="3A3A3A"/>
                </a:solidFill>
                <a:latin typeface="Century Gothic"/>
                <a:ea typeface="Century Gothic"/>
                <a:cs typeface="Century Gothic"/>
                <a:sym typeface="Century Gothic"/>
              </a:rPr>
              <a:t> a réalisé quelques recherches et constaté : </a:t>
            </a:r>
            <a:endParaRPr sz="1500" dirty="0">
              <a:solidFill>
                <a:srgbClr val="3A3A3A"/>
              </a:solidFill>
              <a:latin typeface="Century Gothic"/>
              <a:ea typeface="Century Gothic"/>
              <a:cs typeface="Century Gothic"/>
              <a:sym typeface="Century Gothic"/>
            </a:endParaRPr>
          </a:p>
          <a:p>
            <a:pPr marL="914400" lvl="0" indent="-323850" algn="l" rtl="0">
              <a:spcBef>
                <a:spcPts val="1000"/>
              </a:spcBef>
              <a:spcAft>
                <a:spcPts val="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Des </a:t>
            </a:r>
            <a:r>
              <a:rPr lang="fr-FR" sz="1500" b="1" dirty="0">
                <a:solidFill>
                  <a:srgbClr val="169FDB"/>
                </a:solidFill>
                <a:latin typeface="Century Gothic"/>
                <a:ea typeface="Century Gothic"/>
                <a:cs typeface="Century Gothic"/>
                <a:sym typeface="Century Gothic"/>
              </a:rPr>
              <a:t>dépôts </a:t>
            </a:r>
            <a:r>
              <a:rPr lang="fr-FR" sz="1500" dirty="0">
                <a:solidFill>
                  <a:srgbClr val="3A3A3A"/>
                </a:solidFill>
                <a:latin typeface="Century Gothic"/>
                <a:ea typeface="Century Gothic"/>
                <a:cs typeface="Century Gothic"/>
                <a:sym typeface="Century Gothic"/>
              </a:rPr>
              <a:t>type “encres-hydrocarbures” dans les réseaux publics en aval du branchement de l’</a:t>
            </a:r>
            <a:r>
              <a:rPr lang="fr-FR" sz="1500" b="1" dirty="0">
                <a:solidFill>
                  <a:srgbClr val="D4BE64"/>
                </a:solidFill>
                <a:latin typeface="Century Gothic"/>
                <a:ea typeface="Century Gothic"/>
                <a:cs typeface="Century Gothic"/>
                <a:sym typeface="Century Gothic"/>
              </a:rPr>
              <a:t>entreprise</a:t>
            </a:r>
            <a:endParaRPr sz="1500" b="1" dirty="0">
              <a:solidFill>
                <a:srgbClr val="D4BE64"/>
              </a:solidFill>
              <a:latin typeface="Century Gothic"/>
              <a:ea typeface="Century Gothic"/>
              <a:cs typeface="Century Gothic"/>
              <a:sym typeface="Century Gothic"/>
            </a:endParaRPr>
          </a:p>
          <a:p>
            <a:pPr marL="914400" lvl="0" indent="-323850" algn="l" rtl="0">
              <a:spcBef>
                <a:spcPts val="1000"/>
              </a:spcBef>
              <a:spcAft>
                <a:spcPts val="1000"/>
              </a:spcAft>
              <a:buClr>
                <a:srgbClr val="3A3A3A"/>
              </a:buClr>
              <a:buSzPts val="1500"/>
              <a:buFont typeface="Century Gothic"/>
              <a:buChar char="✓"/>
            </a:pPr>
            <a:r>
              <a:rPr lang="fr-FR" sz="1500" dirty="0">
                <a:solidFill>
                  <a:srgbClr val="3A3A3A"/>
                </a:solidFill>
                <a:latin typeface="Century Gothic"/>
                <a:ea typeface="Century Gothic"/>
                <a:cs typeface="Century Gothic"/>
                <a:sym typeface="Century Gothic"/>
              </a:rPr>
              <a:t>Des résultats d’autosurveillance mettant en évidence une </a:t>
            </a:r>
            <a:r>
              <a:rPr lang="fr-FR" sz="1500" b="1" dirty="0">
                <a:solidFill>
                  <a:srgbClr val="169FDB"/>
                </a:solidFill>
                <a:latin typeface="Century Gothic"/>
                <a:ea typeface="Century Gothic"/>
                <a:cs typeface="Century Gothic"/>
                <a:sym typeface="Century Gothic"/>
              </a:rPr>
              <a:t>charge élevée</a:t>
            </a:r>
            <a:r>
              <a:rPr lang="fr-FR" sz="1500" dirty="0">
                <a:solidFill>
                  <a:srgbClr val="3A3A3A"/>
                </a:solidFill>
                <a:latin typeface="Century Gothic"/>
                <a:ea typeface="Century Gothic"/>
                <a:cs typeface="Century Gothic"/>
                <a:sym typeface="Century Gothic"/>
              </a:rPr>
              <a:t> mais variable en </a:t>
            </a:r>
            <a:r>
              <a:rPr lang="fr-FR" sz="1500" b="1" dirty="0">
                <a:solidFill>
                  <a:srgbClr val="169FDB"/>
                </a:solidFill>
                <a:latin typeface="Century Gothic"/>
                <a:ea typeface="Century Gothic"/>
                <a:cs typeface="Century Gothic"/>
                <a:sym typeface="Century Gothic"/>
              </a:rPr>
              <a:t>DCO </a:t>
            </a:r>
            <a:r>
              <a:rPr lang="fr-FR" sz="1500" dirty="0">
                <a:solidFill>
                  <a:schemeClr val="tx1"/>
                </a:solidFill>
                <a:latin typeface="Century Gothic"/>
                <a:ea typeface="Century Gothic"/>
                <a:cs typeface="Century Gothic"/>
                <a:sym typeface="Century Gothic"/>
              </a:rPr>
              <a:t>+</a:t>
            </a:r>
            <a:r>
              <a:rPr lang="fr-FR" sz="1500" b="1" dirty="0">
                <a:solidFill>
                  <a:srgbClr val="169FDB"/>
                </a:solidFill>
                <a:latin typeface="Century Gothic"/>
                <a:ea typeface="Century Gothic"/>
                <a:cs typeface="Century Gothic"/>
                <a:sym typeface="Century Gothic"/>
              </a:rPr>
              <a:t> micropolluants</a:t>
            </a:r>
            <a:r>
              <a:rPr lang="fr-FR" sz="1500" dirty="0">
                <a:solidFill>
                  <a:srgbClr val="3A3A3A"/>
                </a:solidFill>
                <a:latin typeface="Century Gothic"/>
                <a:ea typeface="Century Gothic"/>
                <a:cs typeface="Century Gothic"/>
                <a:sym typeface="Century Gothic"/>
              </a:rPr>
              <a:t> (phénols, traces métaux lourds malgré tout…)</a:t>
            </a:r>
            <a:endParaRPr dirty="0">
              <a:solidFill>
                <a:srgbClr val="3A3A3A"/>
              </a:solidFill>
            </a:endParaRPr>
          </a:p>
        </p:txBody>
      </p:sp>
      <p:grpSp>
        <p:nvGrpSpPr>
          <p:cNvPr id="3" name="Groupe 2">
            <a:extLst>
              <a:ext uri="{FF2B5EF4-FFF2-40B4-BE49-F238E27FC236}">
                <a16:creationId xmlns:a16="http://schemas.microsoft.com/office/drawing/2014/main" id="{4D1D47DF-D1EC-A660-48A1-77132D9926B2}"/>
              </a:ext>
            </a:extLst>
          </p:cNvPr>
          <p:cNvGrpSpPr/>
          <p:nvPr/>
        </p:nvGrpSpPr>
        <p:grpSpPr>
          <a:xfrm>
            <a:off x="6108816" y="3668755"/>
            <a:ext cx="2590684" cy="2259550"/>
            <a:chOff x="6108816" y="3778084"/>
            <a:chExt cx="2590684" cy="2259550"/>
          </a:xfrm>
        </p:grpSpPr>
        <p:pic>
          <p:nvPicPr>
            <p:cNvPr id="475" name="Google Shape;475;g244516d9975_0_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08816" y="3778084"/>
              <a:ext cx="2507780" cy="2259550"/>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EDFC4C1F-4BC1-0C73-6E11-924311CCAA23}"/>
                </a:ext>
              </a:extLst>
            </p:cNvPr>
            <p:cNvSpPr txBox="1"/>
            <p:nvPr/>
          </p:nvSpPr>
          <p:spPr>
            <a:xfrm>
              <a:off x="7456608" y="5852968"/>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2"/>
                                        </p:tgtEl>
                                        <p:attrNameLst>
                                          <p:attrName>style.visibility</p:attrName>
                                        </p:attrNameLst>
                                      </p:cBhvr>
                                      <p:to>
                                        <p:strVal val="visible"/>
                                      </p:to>
                                    </p:set>
                                    <p:animEffect transition="in" filter="fade">
                                      <p:cBhvr>
                                        <p:cTn id="10" dur="500"/>
                                        <p:tgtEl>
                                          <p:spTgt spid="4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4"/>
                                        </p:tgtEl>
                                        <p:attrNameLst>
                                          <p:attrName>style.visibility</p:attrName>
                                        </p:attrNameLst>
                                      </p:cBhvr>
                                      <p:to>
                                        <p:strVal val="visible"/>
                                      </p:to>
                                    </p:set>
                                    <p:animEffect transition="in" filter="fade">
                                      <p:cBhvr>
                                        <p:cTn id="15" dur="500"/>
                                        <p:tgtEl>
                                          <p:spTgt spid="47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p:bldP spid="4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1" name="Google Shape;481;g244516d9975_0_76"/>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33</a:t>
            </a:fld>
            <a:endParaRPr/>
          </a:p>
        </p:txBody>
      </p:sp>
      <p:sp>
        <p:nvSpPr>
          <p:cNvPr id="480" name="Google Shape;480;g244516d9975_0_76"/>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ACTIONS DE LA COLLECTIVITÉ </a:t>
            </a:r>
            <a:endParaRPr sz="2500" b="0" dirty="0">
              <a:solidFill>
                <a:schemeClr val="lt2"/>
              </a:solidFill>
            </a:endParaRPr>
          </a:p>
        </p:txBody>
      </p:sp>
      <p:sp>
        <p:nvSpPr>
          <p:cNvPr id="484" name="Google Shape;484;g244516d9975_0_76"/>
          <p:cNvSpPr txBox="1"/>
          <p:nvPr/>
        </p:nvSpPr>
        <p:spPr>
          <a:xfrm>
            <a:off x="2421816" y="4810040"/>
            <a:ext cx="5654400" cy="1236206"/>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fr-FR" sz="1500" dirty="0">
                <a:solidFill>
                  <a:schemeClr val="dk1"/>
                </a:solidFill>
                <a:latin typeface="Century Gothic"/>
                <a:ea typeface="Century Gothic"/>
                <a:cs typeface="Century Gothic"/>
                <a:sym typeface="Century Gothic"/>
              </a:rPr>
              <a:t>→ L’</a:t>
            </a:r>
            <a:r>
              <a:rPr lang="fr-FR" sz="1500" b="1" dirty="0">
                <a:solidFill>
                  <a:srgbClr val="D4BE64"/>
                </a:solidFill>
                <a:latin typeface="Century Gothic"/>
                <a:ea typeface="Century Gothic"/>
                <a:cs typeface="Century Gothic"/>
                <a:sym typeface="Century Gothic"/>
              </a:rPr>
              <a:t>entreprise</a:t>
            </a:r>
            <a:r>
              <a:rPr lang="fr-FR" sz="1500" dirty="0">
                <a:solidFill>
                  <a:schemeClr val="dk1"/>
                </a:solidFill>
                <a:latin typeface="Century Gothic"/>
                <a:ea typeface="Century Gothic"/>
                <a:cs typeface="Century Gothic"/>
                <a:sym typeface="Century Gothic"/>
              </a:rPr>
              <a:t> a proposé la mise en place d’un </a:t>
            </a:r>
            <a:r>
              <a:rPr lang="fr-FR" sz="1500" b="1" dirty="0">
                <a:solidFill>
                  <a:srgbClr val="169FDB"/>
                </a:solidFill>
                <a:latin typeface="Century Gothic"/>
                <a:ea typeface="Century Gothic"/>
                <a:cs typeface="Century Gothic"/>
                <a:sym typeface="Century Gothic"/>
              </a:rPr>
              <a:t>prétraitement</a:t>
            </a:r>
            <a:r>
              <a:rPr lang="fr-FR" sz="1500" dirty="0">
                <a:solidFill>
                  <a:schemeClr val="dk1"/>
                </a:solidFill>
                <a:latin typeface="Century Gothic"/>
                <a:ea typeface="Century Gothic"/>
                <a:cs typeface="Century Gothic"/>
                <a:sym typeface="Century Gothic"/>
              </a:rPr>
              <a:t> particulièrement coûteux, sans réelle “</a:t>
            </a:r>
            <a:r>
              <a:rPr lang="fr-FR" sz="1500" b="1" dirty="0">
                <a:solidFill>
                  <a:srgbClr val="169FDB"/>
                </a:solidFill>
                <a:latin typeface="Century Gothic"/>
                <a:ea typeface="Century Gothic"/>
                <a:cs typeface="Century Gothic"/>
                <a:sym typeface="Century Gothic"/>
              </a:rPr>
              <a:t>prise de recul</a:t>
            </a:r>
            <a:r>
              <a:rPr lang="fr-FR" sz="1500" dirty="0">
                <a:solidFill>
                  <a:schemeClr val="dk1"/>
                </a:solidFill>
                <a:latin typeface="Century Gothic"/>
                <a:ea typeface="Century Gothic"/>
                <a:cs typeface="Century Gothic"/>
                <a:sym typeface="Century Gothic"/>
              </a:rPr>
              <a:t>”. Il était nécessaire d’aller plus loin que le diagnostic fait en 2019 par </a:t>
            </a:r>
            <a:r>
              <a:rPr lang="fr-FR" sz="1500" b="1" dirty="0">
                <a:solidFill>
                  <a:srgbClr val="006F8E"/>
                </a:solidFill>
                <a:latin typeface="Century Gothic"/>
                <a:ea typeface="Century Gothic"/>
                <a:cs typeface="Century Gothic"/>
                <a:sym typeface="Century Gothic"/>
              </a:rPr>
              <a:t>Mathieu</a:t>
            </a:r>
            <a:r>
              <a:rPr lang="fr-FR" sz="1500" dirty="0">
                <a:solidFill>
                  <a:schemeClr val="dk1"/>
                </a:solidFill>
                <a:latin typeface="Century Gothic"/>
                <a:ea typeface="Century Gothic"/>
                <a:cs typeface="Century Gothic"/>
                <a:sym typeface="Century Gothic"/>
              </a:rPr>
              <a:t> et SUEZ.</a:t>
            </a:r>
            <a:endParaRPr dirty="0"/>
          </a:p>
        </p:txBody>
      </p:sp>
      <p:sp>
        <p:nvSpPr>
          <p:cNvPr id="485" name="Google Shape;485;g244516d9975_0_76"/>
          <p:cNvSpPr txBox="1"/>
          <p:nvPr/>
        </p:nvSpPr>
        <p:spPr>
          <a:xfrm>
            <a:off x="388258" y="1518603"/>
            <a:ext cx="5153700" cy="1236206"/>
          </a:xfrm>
          <a:prstGeom prst="rect">
            <a:avLst/>
          </a:prstGeom>
          <a:noFill/>
          <a:ln>
            <a:noFill/>
          </a:ln>
        </p:spPr>
        <p:txBody>
          <a:bodyPr spcFirstLastPara="1" wrap="square" lIns="91425" tIns="91425" rIns="91425" bIns="91425" anchor="t" anchorCtr="0">
            <a:spAutoFit/>
          </a:bodyPr>
          <a:lstStyle/>
          <a:p>
            <a:pPr marL="133350" lvl="0" algn="just" rtl="0">
              <a:spcBef>
                <a:spcPts val="0"/>
              </a:spcBef>
              <a:spcAft>
                <a:spcPts val="1000"/>
              </a:spcAft>
              <a:buClr>
                <a:schemeClr val="dk1"/>
              </a:buClr>
              <a:buSzPts val="1500"/>
            </a:pPr>
            <a:r>
              <a:rPr lang="fr-FR" sz="1500" b="1" dirty="0">
                <a:solidFill>
                  <a:srgbClr val="006F8E"/>
                </a:solidFill>
                <a:latin typeface="Century Gothic"/>
                <a:ea typeface="Century Gothic"/>
                <a:cs typeface="Century Gothic"/>
                <a:sym typeface="Century Gothic"/>
              </a:rPr>
              <a:t>Mathieu</a:t>
            </a:r>
            <a:r>
              <a:rPr lang="fr-FR" sz="1500" dirty="0">
                <a:solidFill>
                  <a:schemeClr val="dk1"/>
                </a:solidFill>
                <a:latin typeface="Century Gothic"/>
                <a:ea typeface="Century Gothic"/>
                <a:cs typeface="Century Gothic"/>
                <a:sym typeface="Century Gothic"/>
              </a:rPr>
              <a:t> s’est rapproché de l’</a:t>
            </a:r>
            <a:r>
              <a:rPr lang="fr-FR" sz="1500" b="1" dirty="0">
                <a:solidFill>
                  <a:srgbClr val="D4BE64"/>
                </a:solidFill>
                <a:latin typeface="Century Gothic"/>
                <a:ea typeface="Century Gothic"/>
                <a:cs typeface="Century Gothic"/>
                <a:sym typeface="Century Gothic"/>
              </a:rPr>
              <a:t>entreprise</a:t>
            </a:r>
            <a:r>
              <a:rPr lang="fr-FR" sz="1500" dirty="0">
                <a:solidFill>
                  <a:schemeClr val="dk1"/>
                </a:solidFill>
                <a:latin typeface="Century Gothic"/>
                <a:ea typeface="Century Gothic"/>
                <a:cs typeface="Century Gothic"/>
                <a:sym typeface="Century Gothic"/>
              </a:rPr>
              <a:t> pour leur faire part des problématiques rencontrées et leur demander de travailler sur </a:t>
            </a:r>
            <a:r>
              <a:rPr lang="fr-FR" sz="1500" b="1" dirty="0">
                <a:solidFill>
                  <a:srgbClr val="169FDB"/>
                </a:solidFill>
                <a:latin typeface="Century Gothic"/>
                <a:ea typeface="Century Gothic"/>
                <a:cs typeface="Century Gothic"/>
                <a:sym typeface="Century Gothic"/>
              </a:rPr>
              <a:t>des solutions </a:t>
            </a:r>
            <a:r>
              <a:rPr lang="fr-FR" sz="1500" dirty="0">
                <a:solidFill>
                  <a:schemeClr val="dk1"/>
                </a:solidFill>
                <a:latin typeface="Century Gothic"/>
                <a:ea typeface="Century Gothic"/>
                <a:cs typeface="Century Gothic"/>
                <a:sym typeface="Century Gothic"/>
              </a:rPr>
              <a:t>pour améliorer la </a:t>
            </a:r>
            <a:r>
              <a:rPr lang="fr-FR" sz="1500" b="1" dirty="0">
                <a:solidFill>
                  <a:srgbClr val="169FDB"/>
                </a:solidFill>
                <a:latin typeface="Century Gothic"/>
                <a:ea typeface="Century Gothic"/>
                <a:cs typeface="Century Gothic"/>
                <a:sym typeface="Century Gothic"/>
              </a:rPr>
              <a:t>qualité de leurs effluents</a:t>
            </a:r>
            <a:endParaRPr sz="1500" b="1" i="0" u="none" strike="noStrike" cap="none" dirty="0">
              <a:solidFill>
                <a:srgbClr val="169FDB"/>
              </a:solidFill>
              <a:latin typeface="Century Gothic"/>
              <a:ea typeface="Century Gothic"/>
              <a:cs typeface="Century Gothic"/>
              <a:sym typeface="Century Gothic"/>
            </a:endParaRPr>
          </a:p>
        </p:txBody>
      </p:sp>
      <p:grpSp>
        <p:nvGrpSpPr>
          <p:cNvPr id="5" name="Groupe 4">
            <a:extLst>
              <a:ext uri="{FF2B5EF4-FFF2-40B4-BE49-F238E27FC236}">
                <a16:creationId xmlns:a16="http://schemas.microsoft.com/office/drawing/2014/main" id="{B2B16ECD-B491-17A2-3E9D-0C2A2DD57C69}"/>
              </a:ext>
            </a:extLst>
          </p:cNvPr>
          <p:cNvGrpSpPr/>
          <p:nvPr/>
        </p:nvGrpSpPr>
        <p:grpSpPr>
          <a:xfrm>
            <a:off x="5645121" y="1572132"/>
            <a:ext cx="3435170" cy="3099476"/>
            <a:chOff x="5637111" y="1879262"/>
            <a:chExt cx="3435170" cy="3099476"/>
          </a:xfrm>
        </p:grpSpPr>
        <p:pic>
          <p:nvPicPr>
            <p:cNvPr id="3" name="Image 2" descr="Une image contenant clipart, dessin humoristique, illustration, dessin&#10;&#10;Description générée automatiquement">
              <a:extLst>
                <a:ext uri="{FF2B5EF4-FFF2-40B4-BE49-F238E27FC236}">
                  <a16:creationId xmlns:a16="http://schemas.microsoft.com/office/drawing/2014/main" id="{2B95CDC6-BDAF-C10E-6C0F-3D2857A966AC}"/>
                </a:ext>
              </a:extLst>
            </p:cNvPr>
            <p:cNvPicPr>
              <a:picLocks noChangeAspect="1"/>
            </p:cNvPicPr>
            <p:nvPr/>
          </p:nvPicPr>
          <p:blipFill rotWithShape="1">
            <a:blip r:embed="rId3"/>
            <a:srcRect l="15341" t="4555" r="8714" b="46999"/>
            <a:stretch/>
          </p:blipFill>
          <p:spPr>
            <a:xfrm>
              <a:off x="5637111" y="1879262"/>
              <a:ext cx="3435170" cy="3099476"/>
            </a:xfrm>
            <a:prstGeom prst="rect">
              <a:avLst/>
            </a:prstGeom>
          </p:spPr>
        </p:pic>
        <p:sp>
          <p:nvSpPr>
            <p:cNvPr id="4" name="ZoneTexte 3">
              <a:extLst>
                <a:ext uri="{FF2B5EF4-FFF2-40B4-BE49-F238E27FC236}">
                  <a16:creationId xmlns:a16="http://schemas.microsoft.com/office/drawing/2014/main" id="{CA9E1E91-28CD-E6B4-042E-140049F00CE4}"/>
                </a:ext>
              </a:extLst>
            </p:cNvPr>
            <p:cNvSpPr txBox="1"/>
            <p:nvPr/>
          </p:nvSpPr>
          <p:spPr>
            <a:xfrm>
              <a:off x="6605684" y="2017694"/>
              <a:ext cx="1687525" cy="646331"/>
            </a:xfrm>
            <a:prstGeom prst="rect">
              <a:avLst/>
            </a:prstGeom>
            <a:noFill/>
          </p:spPr>
          <p:txBody>
            <a:bodyPr wrap="square" rtlCol="0">
              <a:spAutoFit/>
            </a:bodyPr>
            <a:lstStyle/>
            <a:p>
              <a:pPr algn="ctr"/>
              <a:r>
                <a:rPr lang="fr-FR" sz="900" dirty="0">
                  <a:latin typeface="Abadi" panose="020B0604020104020204" pitchFamily="34" charset="0"/>
                </a:rPr>
                <a:t>Rejets (…) dysfonctionnements (…) pollution milieux (…) solutions ensemble ?</a:t>
              </a:r>
            </a:p>
          </p:txBody>
        </p:sp>
      </p:grpSp>
      <p:grpSp>
        <p:nvGrpSpPr>
          <p:cNvPr id="10" name="Groupe 9">
            <a:extLst>
              <a:ext uri="{FF2B5EF4-FFF2-40B4-BE49-F238E27FC236}">
                <a16:creationId xmlns:a16="http://schemas.microsoft.com/office/drawing/2014/main" id="{35EC8CFA-24EE-6CB1-FEFE-C8176D141CFD}"/>
              </a:ext>
            </a:extLst>
          </p:cNvPr>
          <p:cNvGrpSpPr/>
          <p:nvPr/>
        </p:nvGrpSpPr>
        <p:grpSpPr>
          <a:xfrm>
            <a:off x="-179343" y="2754809"/>
            <a:ext cx="3507328" cy="3162425"/>
            <a:chOff x="-438" y="3159541"/>
            <a:chExt cx="3507328" cy="3162425"/>
          </a:xfrm>
        </p:grpSpPr>
        <p:pic>
          <p:nvPicPr>
            <p:cNvPr id="7" name="Image 6" descr="Une image contenant clipart, illustration, dessin, dessin humoristique&#10;&#10;Description générée automatiquement">
              <a:extLst>
                <a:ext uri="{FF2B5EF4-FFF2-40B4-BE49-F238E27FC236}">
                  <a16:creationId xmlns:a16="http://schemas.microsoft.com/office/drawing/2014/main" id="{1AFA8CFD-B432-0D6D-1797-7385B668E34E}"/>
                </a:ext>
              </a:extLst>
            </p:cNvPr>
            <p:cNvPicPr>
              <a:picLocks noChangeAspect="1"/>
            </p:cNvPicPr>
            <p:nvPr/>
          </p:nvPicPr>
          <p:blipFill rotWithShape="1">
            <a:blip r:embed="rId4"/>
            <a:srcRect l="21137" t="4555" r="12282" b="53001"/>
            <a:stretch/>
          </p:blipFill>
          <p:spPr>
            <a:xfrm>
              <a:off x="-438" y="3159541"/>
              <a:ext cx="3507328" cy="3162425"/>
            </a:xfrm>
            <a:prstGeom prst="rect">
              <a:avLst/>
            </a:prstGeom>
          </p:spPr>
        </p:pic>
        <p:sp>
          <p:nvSpPr>
            <p:cNvPr id="8" name="ZoneTexte 7">
              <a:extLst>
                <a:ext uri="{FF2B5EF4-FFF2-40B4-BE49-F238E27FC236}">
                  <a16:creationId xmlns:a16="http://schemas.microsoft.com/office/drawing/2014/main" id="{E53599DE-7C1F-D044-5684-2615E85EAB9F}"/>
                </a:ext>
              </a:extLst>
            </p:cNvPr>
            <p:cNvSpPr txBox="1"/>
            <p:nvPr/>
          </p:nvSpPr>
          <p:spPr>
            <a:xfrm>
              <a:off x="1375576" y="3553327"/>
              <a:ext cx="1956020" cy="507831"/>
            </a:xfrm>
            <a:prstGeom prst="rect">
              <a:avLst/>
            </a:prstGeom>
            <a:noFill/>
          </p:spPr>
          <p:txBody>
            <a:bodyPr wrap="square" rtlCol="0">
              <a:spAutoFit/>
            </a:bodyPr>
            <a:lstStyle/>
            <a:p>
              <a:pPr algn="ctr"/>
              <a:r>
                <a:rPr lang="fr-FR" sz="900" dirty="0">
                  <a:latin typeface="Abadi" panose="020B0604020104020204" pitchFamily="34" charset="0"/>
                </a:rPr>
                <a:t>Autres entreprises (….) prétraitement (….) 200 000 € (….), solution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wipe(left)">
                                      <p:cBhvr>
                                        <p:cTn id="7" dur="500"/>
                                        <p:tgtEl>
                                          <p:spTgt spid="485"/>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4"/>
                                        </p:tgtEl>
                                        <p:attrNameLst>
                                          <p:attrName>style.visibility</p:attrName>
                                        </p:attrNameLst>
                                      </p:cBhvr>
                                      <p:to>
                                        <p:strVal val="visible"/>
                                      </p:to>
                                    </p:set>
                                    <p:anim calcmode="lin" valueType="num">
                                      <p:cBhvr additive="base">
                                        <p:cTn id="19" dur="500" fill="hold"/>
                                        <p:tgtEl>
                                          <p:spTgt spid="484"/>
                                        </p:tgtEl>
                                        <p:attrNameLst>
                                          <p:attrName>ppt_x</p:attrName>
                                        </p:attrNameLst>
                                      </p:cBhvr>
                                      <p:tavLst>
                                        <p:tav tm="0">
                                          <p:val>
                                            <p:strVal val="#ppt_x"/>
                                          </p:val>
                                        </p:tav>
                                        <p:tav tm="100000">
                                          <p:val>
                                            <p:strVal val="#ppt_x"/>
                                          </p:val>
                                        </p:tav>
                                      </p:tavLst>
                                    </p:anim>
                                    <p:anim calcmode="lin" valueType="num">
                                      <p:cBhvr additive="base">
                                        <p:cTn id="20" dur="500" fill="hold"/>
                                        <p:tgtEl>
                                          <p:spTgt spid="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p:bldP spid="48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44516d9975_0_8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34</a:t>
            </a:fld>
            <a:endParaRPr/>
          </a:p>
        </p:txBody>
      </p:sp>
      <p:sp>
        <p:nvSpPr>
          <p:cNvPr id="493" name="Google Shape;493;g244516d9975_0_88"/>
          <p:cNvSpPr txBox="1">
            <a:spLocks noGrp="1"/>
          </p:cNvSpPr>
          <p:nvPr>
            <p:ph type="body" idx="1"/>
          </p:nvPr>
        </p:nvSpPr>
        <p:spPr>
          <a:xfrm>
            <a:off x="364088" y="1380967"/>
            <a:ext cx="8052799" cy="646500"/>
          </a:xfrm>
          <a:prstGeom prst="rect">
            <a:avLst/>
          </a:prstGeom>
          <a:noFill/>
          <a:ln>
            <a:noFill/>
          </a:ln>
        </p:spPr>
        <p:txBody>
          <a:bodyPr spcFirstLastPara="1" wrap="square" lIns="91425" tIns="45700" rIns="91425" bIns="45700" anchor="t" anchorCtr="0">
            <a:noAutofit/>
          </a:bodyPr>
          <a:lstStyle/>
          <a:p>
            <a:pPr marL="101600" lvl="0" indent="0" algn="l" rtl="0">
              <a:spcBef>
                <a:spcPts val="0"/>
              </a:spcBef>
              <a:spcAft>
                <a:spcPts val="0"/>
              </a:spcAft>
              <a:buSzPts val="2000"/>
            </a:pPr>
            <a:r>
              <a:rPr lang="fr-FR" sz="2000" dirty="0">
                <a:solidFill>
                  <a:srgbClr val="169FDB"/>
                </a:solidFill>
              </a:rPr>
              <a:t>Exemple d’analyse de l’</a:t>
            </a:r>
            <a:r>
              <a:rPr lang="fr-FR" sz="2000" dirty="0">
                <a:solidFill>
                  <a:srgbClr val="D4BE64"/>
                </a:solidFill>
              </a:rPr>
              <a:t>entreprise</a:t>
            </a:r>
            <a:r>
              <a:rPr lang="fr-FR" sz="2000" dirty="0">
                <a:solidFill>
                  <a:srgbClr val="169FDB"/>
                </a:solidFill>
              </a:rPr>
              <a:t> en 2019</a:t>
            </a:r>
          </a:p>
        </p:txBody>
      </p:sp>
      <p:sp>
        <p:nvSpPr>
          <p:cNvPr id="492" name="Google Shape;492;g244516d9975_0_88"/>
          <p:cNvSpPr txBox="1"/>
          <p:nvPr/>
        </p:nvSpPr>
        <p:spPr>
          <a:xfrm>
            <a:off x="985022" y="232831"/>
            <a:ext cx="8261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3000" b="1" dirty="0">
                <a:solidFill>
                  <a:srgbClr val="31327C"/>
                </a:solidFill>
                <a:latin typeface="Century Gothic"/>
                <a:ea typeface="Century Gothic"/>
                <a:cs typeface="Century Gothic"/>
                <a:sym typeface="Century Gothic"/>
              </a:rPr>
              <a:t>ACTIONS DE LA COLLECTIVITÉ</a:t>
            </a:r>
            <a:endParaRPr sz="2500" dirty="0">
              <a:solidFill>
                <a:schemeClr val="lt2"/>
              </a:solidFill>
              <a:latin typeface="Century Gothic"/>
              <a:ea typeface="Century Gothic"/>
              <a:cs typeface="Century Gothic"/>
              <a:sym typeface="Century Gothic"/>
            </a:endParaRPr>
          </a:p>
        </p:txBody>
      </p:sp>
      <p:pic>
        <p:nvPicPr>
          <p:cNvPr id="494" name="Google Shape;494;g244516d9975_0_88"/>
          <p:cNvPicPr preferRelativeResize="0"/>
          <p:nvPr/>
        </p:nvPicPr>
        <p:blipFill rotWithShape="1">
          <a:blip r:embed="rId3">
            <a:alphaModFix/>
          </a:blip>
          <a:srcRect/>
          <a:stretch/>
        </p:blipFill>
        <p:spPr>
          <a:xfrm>
            <a:off x="642963" y="4440224"/>
            <a:ext cx="3929037" cy="2118161"/>
          </a:xfrm>
          <a:prstGeom prst="rect">
            <a:avLst/>
          </a:prstGeom>
          <a:noFill/>
          <a:ln>
            <a:noFill/>
          </a:ln>
        </p:spPr>
      </p:pic>
      <p:grpSp>
        <p:nvGrpSpPr>
          <p:cNvPr id="3" name="Groupe 2">
            <a:extLst>
              <a:ext uri="{FF2B5EF4-FFF2-40B4-BE49-F238E27FC236}">
                <a16:creationId xmlns:a16="http://schemas.microsoft.com/office/drawing/2014/main" id="{FACD6025-61E6-9DA4-B765-0949EE2E9775}"/>
              </a:ext>
            </a:extLst>
          </p:cNvPr>
          <p:cNvGrpSpPr/>
          <p:nvPr/>
        </p:nvGrpSpPr>
        <p:grpSpPr>
          <a:xfrm>
            <a:off x="642963" y="2027467"/>
            <a:ext cx="3006878" cy="2050149"/>
            <a:chOff x="579558" y="2470040"/>
            <a:chExt cx="3006878" cy="2050149"/>
          </a:xfrm>
        </p:grpSpPr>
        <p:pic>
          <p:nvPicPr>
            <p:cNvPr id="491" name="Google Shape;491;g244516d9975_0_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2963" y="2470040"/>
              <a:ext cx="2943473" cy="2050149"/>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A69F9EC6-FECC-BA2B-ADFB-BAFC6FFA5355}"/>
                </a:ext>
              </a:extLst>
            </p:cNvPr>
            <p:cNvSpPr txBox="1"/>
            <p:nvPr/>
          </p:nvSpPr>
          <p:spPr>
            <a:xfrm>
              <a:off x="579558" y="4335523"/>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grpSp>
        <p:nvGrpSpPr>
          <p:cNvPr id="7" name="Groupe 6">
            <a:extLst>
              <a:ext uri="{FF2B5EF4-FFF2-40B4-BE49-F238E27FC236}">
                <a16:creationId xmlns:a16="http://schemas.microsoft.com/office/drawing/2014/main" id="{D5290619-C332-4C38-1B45-82AF77516F4A}"/>
              </a:ext>
            </a:extLst>
          </p:cNvPr>
          <p:cNvGrpSpPr/>
          <p:nvPr/>
        </p:nvGrpSpPr>
        <p:grpSpPr>
          <a:xfrm>
            <a:off x="4685848" y="2362364"/>
            <a:ext cx="4539350" cy="2527805"/>
            <a:chOff x="4453893" y="3340959"/>
            <a:chExt cx="4539350" cy="2527805"/>
          </a:xfrm>
        </p:grpSpPr>
        <p:pic>
          <p:nvPicPr>
            <p:cNvPr id="5" name="Image 4" descr="Une image contenant clipart, dessin, dessin humoristique, illustration&#10;&#10;Description générée automatiquement">
              <a:extLst>
                <a:ext uri="{FF2B5EF4-FFF2-40B4-BE49-F238E27FC236}">
                  <a16:creationId xmlns:a16="http://schemas.microsoft.com/office/drawing/2014/main" id="{D21A7178-A8E1-34D5-38AD-A688BB2E52DD}"/>
                </a:ext>
              </a:extLst>
            </p:cNvPr>
            <p:cNvPicPr>
              <a:picLocks noChangeAspect="1"/>
            </p:cNvPicPr>
            <p:nvPr/>
          </p:nvPicPr>
          <p:blipFill rotWithShape="1">
            <a:blip r:embed="rId5"/>
            <a:srcRect l="6378" t="51246" b="11895"/>
            <a:stretch/>
          </p:blipFill>
          <p:spPr>
            <a:xfrm>
              <a:off x="4453893" y="3340959"/>
              <a:ext cx="4539350" cy="2527805"/>
            </a:xfrm>
            <a:prstGeom prst="rect">
              <a:avLst/>
            </a:prstGeom>
          </p:spPr>
        </p:pic>
        <p:sp>
          <p:nvSpPr>
            <p:cNvPr id="6" name="ZoneTexte 5">
              <a:extLst>
                <a:ext uri="{FF2B5EF4-FFF2-40B4-BE49-F238E27FC236}">
                  <a16:creationId xmlns:a16="http://schemas.microsoft.com/office/drawing/2014/main" id="{916DB3A6-3EB2-73CC-A0D9-9CAFE05298F0}"/>
                </a:ext>
              </a:extLst>
            </p:cNvPr>
            <p:cNvSpPr txBox="1"/>
            <p:nvPr/>
          </p:nvSpPr>
          <p:spPr>
            <a:xfrm>
              <a:off x="7346804" y="3487163"/>
              <a:ext cx="1483134" cy="507831"/>
            </a:xfrm>
            <a:prstGeom prst="rect">
              <a:avLst/>
            </a:prstGeom>
            <a:noFill/>
          </p:spPr>
          <p:txBody>
            <a:bodyPr wrap="square" rtlCol="0">
              <a:spAutoFit/>
            </a:bodyPr>
            <a:lstStyle/>
            <a:p>
              <a:pPr algn="ctr"/>
              <a:r>
                <a:rPr lang="fr-FR" sz="900" dirty="0">
                  <a:latin typeface="Abadi" panose="020B0604020104020204" pitchFamily="34" charset="0"/>
                </a:rPr>
                <a:t>Echéancier de mise en conformité (…) étude pour définir des solutions</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g242bdf56f0e_0_143"/>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35</a:t>
            </a:fld>
            <a:endParaRPr/>
          </a:p>
        </p:txBody>
      </p:sp>
      <p:sp>
        <p:nvSpPr>
          <p:cNvPr id="500" name="Google Shape;500;g242bdf56f0e_0_143"/>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ACTIONS DE LA COLLECTIVITÉ</a:t>
            </a:r>
            <a:endParaRPr sz="2500" b="0" dirty="0">
              <a:solidFill>
                <a:schemeClr val="lt2"/>
              </a:solidFill>
            </a:endParaRPr>
          </a:p>
        </p:txBody>
      </p:sp>
      <p:sp>
        <p:nvSpPr>
          <p:cNvPr id="503" name="Google Shape;503;g242bdf56f0e_0_143"/>
          <p:cNvSpPr txBox="1"/>
          <p:nvPr/>
        </p:nvSpPr>
        <p:spPr>
          <a:xfrm>
            <a:off x="141575" y="3223748"/>
            <a:ext cx="5062500" cy="2185183"/>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Le diagnostic comprenait :	</a:t>
            </a:r>
            <a:endParaRPr sz="1500" dirty="0">
              <a:solidFill>
                <a:schemeClr val="dk1"/>
              </a:solidFill>
              <a:latin typeface="Century Gothic"/>
              <a:ea typeface="Century Gothic"/>
              <a:cs typeface="Century Gothic"/>
              <a:sym typeface="Century Gothic"/>
            </a:endParaRPr>
          </a:p>
          <a:p>
            <a:pPr marL="914400" lvl="1" indent="-323850" algn="l" rtl="0">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Des visites sur site afin de prendre connaissance de la chaîne de production et identifier l’ensemble des effluents générés </a:t>
            </a:r>
            <a:endParaRPr sz="1500" dirty="0">
              <a:solidFill>
                <a:schemeClr val="dk1"/>
              </a:solidFill>
              <a:latin typeface="Century Gothic"/>
              <a:ea typeface="Century Gothic"/>
              <a:cs typeface="Century Gothic"/>
              <a:sym typeface="Century Gothic"/>
            </a:endParaRPr>
          </a:p>
          <a:p>
            <a:pPr marL="914400" lvl="1" indent="-323850" algn="l" rtl="0">
              <a:spcBef>
                <a:spcPts val="1000"/>
              </a:spcBef>
              <a:spcAft>
                <a:spcPts val="100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La réalisation de mesures de débits et d’analyses sur les effluents</a:t>
            </a:r>
            <a:endParaRPr dirty="0"/>
          </a:p>
        </p:txBody>
      </p:sp>
      <p:sp>
        <p:nvSpPr>
          <p:cNvPr id="504" name="Google Shape;504;g242bdf56f0e_0_143"/>
          <p:cNvSpPr/>
          <p:nvPr/>
        </p:nvSpPr>
        <p:spPr>
          <a:xfrm>
            <a:off x="258295" y="5298371"/>
            <a:ext cx="632400" cy="739500"/>
          </a:xfrm>
          <a:prstGeom prst="curvedRightArrow">
            <a:avLst>
              <a:gd name="adj1" fmla="val 25000"/>
              <a:gd name="adj2" fmla="val 50000"/>
              <a:gd name="adj3" fmla="val 25000"/>
            </a:avLst>
          </a:prstGeom>
          <a:solidFill>
            <a:srgbClr val="02FFB2"/>
          </a:solidFill>
          <a:ln w="9525" cap="flat" cmpd="sng">
            <a:solidFill>
              <a:srgbClr val="3A2E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FFB2"/>
              </a:solidFill>
            </a:endParaRPr>
          </a:p>
        </p:txBody>
      </p:sp>
      <p:sp>
        <p:nvSpPr>
          <p:cNvPr id="505" name="Google Shape;505;g242bdf56f0e_0_143"/>
          <p:cNvSpPr txBox="1"/>
          <p:nvPr/>
        </p:nvSpPr>
        <p:spPr>
          <a:xfrm>
            <a:off x="743460" y="5298371"/>
            <a:ext cx="6916445" cy="877133"/>
          </a:xfrm>
          <a:prstGeom prst="rect">
            <a:avLst/>
          </a:prstGeom>
          <a:noFill/>
          <a:ln>
            <a:noFill/>
          </a:ln>
        </p:spPr>
        <p:txBody>
          <a:bodyPr spcFirstLastPara="1" wrap="square" lIns="91425" tIns="91425" rIns="91425" bIns="91425" anchor="t" anchorCtr="0">
            <a:spAutoFit/>
          </a:bodyPr>
          <a:lstStyle/>
          <a:p>
            <a:pPr marL="457200" lvl="0" indent="0" algn="just" rtl="0">
              <a:spcBef>
                <a:spcPts val="0"/>
              </a:spcBef>
              <a:spcAft>
                <a:spcPts val="0"/>
              </a:spcAft>
              <a:buNone/>
            </a:pPr>
            <a:r>
              <a:rPr lang="fr-FR" sz="1500" b="1" dirty="0">
                <a:solidFill>
                  <a:srgbClr val="169FDB"/>
                </a:solidFill>
                <a:latin typeface="Century Gothic"/>
                <a:ea typeface="Century Gothic"/>
                <a:cs typeface="Century Gothic"/>
                <a:sym typeface="Century Gothic"/>
              </a:rPr>
              <a:t>Cette étude a été réalisée par un prestataire spécialisé. L’opération a couté env. 10 000 € dont 50 % financés par l’AE RMC grâce au dépôt d’un dossier de demande d’aides monté par </a:t>
            </a:r>
            <a:r>
              <a:rPr lang="fr-FR" sz="1500" b="1" dirty="0">
                <a:solidFill>
                  <a:srgbClr val="006F8E"/>
                </a:solidFill>
                <a:latin typeface="Century Gothic"/>
                <a:ea typeface="Century Gothic"/>
                <a:cs typeface="Century Gothic"/>
                <a:sym typeface="Century Gothic"/>
              </a:rPr>
              <a:t>Mathieu</a:t>
            </a:r>
            <a:r>
              <a:rPr lang="fr-FR" sz="1500" b="1" dirty="0">
                <a:solidFill>
                  <a:srgbClr val="169FDB"/>
                </a:solidFill>
                <a:latin typeface="Century Gothic"/>
                <a:ea typeface="Century Gothic"/>
                <a:cs typeface="Century Gothic"/>
                <a:sym typeface="Century Gothic"/>
              </a:rPr>
              <a:t>.</a:t>
            </a:r>
            <a:endParaRPr dirty="0"/>
          </a:p>
        </p:txBody>
      </p:sp>
      <p:sp>
        <p:nvSpPr>
          <p:cNvPr id="506" name="Google Shape;506;g242bdf56f0e_0_143"/>
          <p:cNvSpPr txBox="1"/>
          <p:nvPr/>
        </p:nvSpPr>
        <p:spPr>
          <a:xfrm>
            <a:off x="141575" y="1479321"/>
            <a:ext cx="5355000" cy="169787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Mais au regard des faibles volumes en jeu, </a:t>
            </a:r>
            <a:r>
              <a:rPr lang="fr-FR" sz="1500" b="1" dirty="0">
                <a:solidFill>
                  <a:srgbClr val="006F8E"/>
                </a:solidFill>
                <a:latin typeface="Century Gothic"/>
                <a:ea typeface="Century Gothic"/>
                <a:cs typeface="Century Gothic"/>
                <a:sym typeface="Century Gothic"/>
              </a:rPr>
              <a:t>Mathieu</a:t>
            </a:r>
            <a:r>
              <a:rPr lang="fr-FR" sz="1500" dirty="0">
                <a:solidFill>
                  <a:schemeClr val="dk1"/>
                </a:solidFill>
                <a:latin typeface="Century Gothic"/>
                <a:ea typeface="Century Gothic"/>
                <a:cs typeface="Century Gothic"/>
                <a:sym typeface="Century Gothic"/>
              </a:rPr>
              <a:t> a proposé à l’</a:t>
            </a:r>
            <a:r>
              <a:rPr lang="fr-FR" sz="1500" b="1" dirty="0">
                <a:solidFill>
                  <a:srgbClr val="D4BE64"/>
                </a:solidFill>
                <a:latin typeface="Century Gothic"/>
                <a:ea typeface="Century Gothic"/>
                <a:cs typeface="Century Gothic"/>
                <a:sym typeface="Century Gothic"/>
              </a:rPr>
              <a:t>entreprise</a:t>
            </a:r>
            <a:r>
              <a:rPr lang="fr-FR" sz="1500" dirty="0">
                <a:solidFill>
                  <a:schemeClr val="dk1"/>
                </a:solidFill>
                <a:latin typeface="Century Gothic"/>
                <a:ea typeface="Century Gothic"/>
                <a:cs typeface="Century Gothic"/>
                <a:sym typeface="Century Gothic"/>
              </a:rPr>
              <a:t> de réaliser au préalable :</a:t>
            </a:r>
            <a:endParaRPr sz="1500" dirty="0">
              <a:solidFill>
                <a:schemeClr val="dk1"/>
              </a:solidFill>
              <a:latin typeface="Century Gothic"/>
              <a:ea typeface="Century Gothic"/>
              <a:cs typeface="Century Gothic"/>
              <a:sym typeface="Century Gothic"/>
            </a:endParaRPr>
          </a:p>
          <a:p>
            <a:pPr marL="457200" lvl="0" indent="0" algn="l" rtl="0">
              <a:spcBef>
                <a:spcPts val="1000"/>
              </a:spcBef>
              <a:spcAft>
                <a:spcPts val="0"/>
              </a:spcAft>
              <a:buNone/>
            </a:pPr>
            <a:r>
              <a:rPr lang="fr-FR" sz="1500" dirty="0">
                <a:solidFill>
                  <a:schemeClr val="dk1"/>
                </a:solidFill>
                <a:latin typeface="Century Gothic"/>
                <a:ea typeface="Century Gothic"/>
                <a:cs typeface="Century Gothic"/>
                <a:sym typeface="Century Gothic"/>
              </a:rPr>
              <a:t>→ Une </a:t>
            </a:r>
            <a:r>
              <a:rPr lang="fr-FR" sz="1500" b="1" dirty="0">
                <a:solidFill>
                  <a:srgbClr val="169FDB"/>
                </a:solidFill>
                <a:latin typeface="Century Gothic"/>
                <a:ea typeface="Century Gothic"/>
                <a:cs typeface="Century Gothic"/>
                <a:sym typeface="Century Gothic"/>
              </a:rPr>
              <a:t>étude fine des rejets</a:t>
            </a:r>
            <a:r>
              <a:rPr lang="fr-FR" sz="1500" dirty="0">
                <a:solidFill>
                  <a:schemeClr val="dk1"/>
                </a:solidFill>
                <a:latin typeface="Century Gothic"/>
                <a:ea typeface="Century Gothic"/>
                <a:cs typeface="Century Gothic"/>
                <a:sym typeface="Century Gothic"/>
              </a:rPr>
              <a:t> </a:t>
            </a:r>
            <a:r>
              <a:rPr lang="fr-FR" sz="1500" b="1" dirty="0">
                <a:solidFill>
                  <a:srgbClr val="169FDB"/>
                </a:solidFill>
                <a:latin typeface="Century Gothic"/>
                <a:ea typeface="Century Gothic"/>
                <a:cs typeface="Century Gothic"/>
                <a:sym typeface="Century Gothic"/>
              </a:rPr>
              <a:t>sur site</a:t>
            </a:r>
            <a:r>
              <a:rPr lang="fr-FR" sz="1500" dirty="0">
                <a:solidFill>
                  <a:schemeClr val="dk1"/>
                </a:solidFill>
                <a:latin typeface="Century Gothic"/>
                <a:ea typeface="Century Gothic"/>
                <a:cs typeface="Century Gothic"/>
                <a:sym typeface="Century Gothic"/>
              </a:rPr>
              <a:t> (cartographie des rejets par machine) afin de s’assurer de la nécessité d’un tel investissement. </a:t>
            </a:r>
            <a:endParaRPr sz="1500" dirty="0">
              <a:solidFill>
                <a:schemeClr val="dk1"/>
              </a:solidFill>
              <a:latin typeface="Century Gothic"/>
              <a:ea typeface="Century Gothic"/>
              <a:cs typeface="Century Gothic"/>
              <a:sym typeface="Century Gothic"/>
            </a:endParaRPr>
          </a:p>
        </p:txBody>
      </p:sp>
      <p:grpSp>
        <p:nvGrpSpPr>
          <p:cNvPr id="5" name="Groupe 4">
            <a:extLst>
              <a:ext uri="{FF2B5EF4-FFF2-40B4-BE49-F238E27FC236}">
                <a16:creationId xmlns:a16="http://schemas.microsoft.com/office/drawing/2014/main" id="{98EDFC43-9F90-3767-3BE9-149643B155FF}"/>
              </a:ext>
            </a:extLst>
          </p:cNvPr>
          <p:cNvGrpSpPr/>
          <p:nvPr/>
        </p:nvGrpSpPr>
        <p:grpSpPr>
          <a:xfrm>
            <a:off x="5266727" y="1708443"/>
            <a:ext cx="3640853" cy="3138983"/>
            <a:chOff x="2245910" y="2141206"/>
            <a:chExt cx="3640853" cy="3138983"/>
          </a:xfrm>
        </p:grpSpPr>
        <p:pic>
          <p:nvPicPr>
            <p:cNvPr id="3" name="Image 2" descr="Une image contenant clipart, illustration, dessin, dessin humoristique&#10;&#10;Description générée automatiquement">
              <a:extLst>
                <a:ext uri="{FF2B5EF4-FFF2-40B4-BE49-F238E27FC236}">
                  <a16:creationId xmlns:a16="http://schemas.microsoft.com/office/drawing/2014/main" id="{24AD978A-45A7-05A7-09DC-AD231223BA37}"/>
                </a:ext>
              </a:extLst>
            </p:cNvPr>
            <p:cNvPicPr>
              <a:picLocks noChangeAspect="1"/>
            </p:cNvPicPr>
            <p:nvPr/>
          </p:nvPicPr>
          <p:blipFill rotWithShape="1">
            <a:blip r:embed="rId3"/>
            <a:srcRect l="24909" t="52665" b="1565"/>
            <a:stretch/>
          </p:blipFill>
          <p:spPr>
            <a:xfrm>
              <a:off x="2245910" y="2141206"/>
              <a:ext cx="3640853" cy="3138983"/>
            </a:xfrm>
            <a:prstGeom prst="rect">
              <a:avLst/>
            </a:prstGeom>
          </p:spPr>
        </p:pic>
        <p:sp>
          <p:nvSpPr>
            <p:cNvPr id="4" name="ZoneTexte 3">
              <a:extLst>
                <a:ext uri="{FF2B5EF4-FFF2-40B4-BE49-F238E27FC236}">
                  <a16:creationId xmlns:a16="http://schemas.microsoft.com/office/drawing/2014/main" id="{20D03E0E-58EF-FF90-54F3-91E86BBBB066}"/>
                </a:ext>
              </a:extLst>
            </p:cNvPr>
            <p:cNvSpPr txBox="1"/>
            <p:nvPr/>
          </p:nvSpPr>
          <p:spPr>
            <a:xfrm>
              <a:off x="3466968" y="2453314"/>
              <a:ext cx="1483134" cy="646331"/>
            </a:xfrm>
            <a:prstGeom prst="rect">
              <a:avLst/>
            </a:prstGeom>
            <a:noFill/>
          </p:spPr>
          <p:txBody>
            <a:bodyPr wrap="square" rtlCol="0">
              <a:spAutoFit/>
            </a:bodyPr>
            <a:lstStyle/>
            <a:p>
              <a:pPr algn="ctr"/>
              <a:r>
                <a:rPr lang="fr-FR" sz="900" dirty="0">
                  <a:latin typeface="Abadi" panose="020B0604020104020204" pitchFamily="34" charset="0"/>
                </a:rPr>
                <a:t>Etude (….) visite de site (….) analyses (…) solution proportionnée aux enjeux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6"/>
                                        </p:tgtEl>
                                        <p:attrNameLst>
                                          <p:attrName>style.visibility</p:attrName>
                                        </p:attrNameLst>
                                      </p:cBhvr>
                                      <p:to>
                                        <p:strVal val="visible"/>
                                      </p:to>
                                    </p:set>
                                    <p:anim calcmode="lin" valueType="num">
                                      <p:cBhvr additive="base">
                                        <p:cTn id="7" dur="500" fill="hold"/>
                                        <p:tgtEl>
                                          <p:spTgt spid="506"/>
                                        </p:tgtEl>
                                        <p:attrNameLst>
                                          <p:attrName>ppt_x</p:attrName>
                                        </p:attrNameLst>
                                      </p:cBhvr>
                                      <p:tavLst>
                                        <p:tav tm="0">
                                          <p:val>
                                            <p:strVal val="#ppt_x"/>
                                          </p:val>
                                        </p:tav>
                                        <p:tav tm="100000">
                                          <p:val>
                                            <p:strVal val="#ppt_x"/>
                                          </p:val>
                                        </p:tav>
                                      </p:tavLst>
                                    </p:anim>
                                    <p:anim calcmode="lin" valueType="num">
                                      <p:cBhvr additive="base">
                                        <p:cTn id="8" dur="500" fill="hold"/>
                                        <p:tgtEl>
                                          <p:spTgt spid="50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3"/>
                                        </p:tgtEl>
                                        <p:attrNameLst>
                                          <p:attrName>style.visibility</p:attrName>
                                        </p:attrNameLst>
                                      </p:cBhvr>
                                      <p:to>
                                        <p:strVal val="visible"/>
                                      </p:to>
                                    </p:set>
                                    <p:animEffect transition="in" filter="fade">
                                      <p:cBhvr>
                                        <p:cTn id="17" dur="500"/>
                                        <p:tgtEl>
                                          <p:spTgt spid="50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5"/>
                                        </p:tgtEl>
                                        <p:attrNameLst>
                                          <p:attrName>style.visibility</p:attrName>
                                        </p:attrNameLst>
                                      </p:cBhvr>
                                      <p:to>
                                        <p:strVal val="visible"/>
                                      </p:to>
                                    </p:set>
                                    <p:animEffect transition="in" filter="wipe(left)">
                                      <p:cBhvr>
                                        <p:cTn id="22" dur="500"/>
                                        <p:tgtEl>
                                          <p:spTgt spid="50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wipe(left)">
                                      <p:cBhvr>
                                        <p:cTn id="25" dur="500"/>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 grpId="0"/>
      <p:bldP spid="504" grpId="0" animBg="1"/>
      <p:bldP spid="505" grpId="0"/>
      <p:bldP spid="50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2" name="Google Shape;512;g241daa59ea6_0_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36</a:t>
            </a:fld>
            <a:endParaRPr/>
          </a:p>
        </p:txBody>
      </p:sp>
      <p:sp>
        <p:nvSpPr>
          <p:cNvPr id="7" name="Google Shape;500;g242bdf56f0e_0_143">
            <a:extLst>
              <a:ext uri="{FF2B5EF4-FFF2-40B4-BE49-F238E27FC236}">
                <a16:creationId xmlns:a16="http://schemas.microsoft.com/office/drawing/2014/main" id="{310CAE56-BFCC-6DFF-1DD9-B3C40851613D}"/>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ACTIONS DE LA COLLECTIVITÉ</a:t>
            </a:r>
            <a:endParaRPr sz="2500" b="0" dirty="0">
              <a:solidFill>
                <a:schemeClr val="lt2"/>
              </a:solidFill>
            </a:endParaRPr>
          </a:p>
        </p:txBody>
      </p:sp>
      <p:pic>
        <p:nvPicPr>
          <p:cNvPr id="513" name="Google Shape;513;g241daa59ea6_0_9"/>
          <p:cNvPicPr preferRelativeResize="0"/>
          <p:nvPr/>
        </p:nvPicPr>
        <p:blipFill>
          <a:blip r:embed="rId3">
            <a:alphaModFix/>
          </a:blip>
          <a:stretch>
            <a:fillRect/>
          </a:stretch>
        </p:blipFill>
        <p:spPr>
          <a:xfrm>
            <a:off x="417156" y="1872787"/>
            <a:ext cx="7293041" cy="4606308"/>
          </a:xfrm>
          <a:prstGeom prst="rect">
            <a:avLst/>
          </a:prstGeom>
          <a:noFill/>
          <a:ln>
            <a:noFill/>
          </a:ln>
        </p:spPr>
      </p:pic>
      <p:sp>
        <p:nvSpPr>
          <p:cNvPr id="2" name="Google Shape;282;g23e4a2837bf_0_8">
            <a:extLst>
              <a:ext uri="{FF2B5EF4-FFF2-40B4-BE49-F238E27FC236}">
                <a16:creationId xmlns:a16="http://schemas.microsoft.com/office/drawing/2014/main" id="{D228CE77-2814-0BBD-6D3F-61F6091A0C30}"/>
              </a:ext>
            </a:extLst>
          </p:cNvPr>
          <p:cNvSpPr txBox="1">
            <a:spLocks/>
          </p:cNvSpPr>
          <p:nvPr/>
        </p:nvSpPr>
        <p:spPr>
          <a:xfrm>
            <a:off x="339646" y="1373487"/>
            <a:ext cx="4508438"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Echéancier et mise en conformité</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23ce92f1793_0_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37</a:t>
            </a:fld>
            <a:endParaRPr/>
          </a:p>
        </p:txBody>
      </p:sp>
      <p:sp>
        <p:nvSpPr>
          <p:cNvPr id="6" name="Google Shape;500;g242bdf56f0e_0_143">
            <a:extLst>
              <a:ext uri="{FF2B5EF4-FFF2-40B4-BE49-F238E27FC236}">
                <a16:creationId xmlns:a16="http://schemas.microsoft.com/office/drawing/2014/main" id="{E98726EA-2C53-3D0E-4F83-33E820F40B13}"/>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ACTIONS DE L’ENTREPRISE </a:t>
            </a:r>
            <a:endParaRPr sz="2500" b="0" dirty="0">
              <a:solidFill>
                <a:schemeClr val="lt2"/>
              </a:solidFill>
            </a:endParaRPr>
          </a:p>
        </p:txBody>
      </p:sp>
      <p:sp>
        <p:nvSpPr>
          <p:cNvPr id="520" name="Google Shape;520;g23ce92f1793_0_1"/>
          <p:cNvSpPr txBox="1"/>
          <p:nvPr/>
        </p:nvSpPr>
        <p:spPr>
          <a:xfrm>
            <a:off x="159100" y="2973709"/>
            <a:ext cx="4750200" cy="2108239"/>
          </a:xfrm>
          <a:prstGeom prst="rect">
            <a:avLst/>
          </a:prstGeom>
          <a:noFill/>
          <a:ln>
            <a:noFill/>
          </a:ln>
        </p:spPr>
        <p:txBody>
          <a:bodyPr spcFirstLastPara="1" wrap="square" lIns="91425" tIns="91425" rIns="91425" bIns="91425" anchor="t" anchorCtr="0">
            <a:spAutoFit/>
          </a:bodyPr>
          <a:lstStyle/>
          <a:p>
            <a:pPr marL="457200" lvl="0" indent="-323850" algn="just" rtl="0">
              <a:spcBef>
                <a:spcPts val="600"/>
              </a:spcBef>
              <a:spcAft>
                <a:spcPts val="0"/>
              </a:spcAft>
              <a:buClr>
                <a:schemeClr val="dk1"/>
              </a:buClr>
              <a:buSzPts val="1500"/>
              <a:buFont typeface="Century Gothic"/>
              <a:buChar char="-"/>
            </a:pPr>
            <a:r>
              <a:rPr lang="fr-FR" sz="1500" b="1" dirty="0">
                <a:solidFill>
                  <a:srgbClr val="169FDB"/>
                </a:solidFill>
                <a:latin typeface="Century Gothic"/>
                <a:ea typeface="Century Gothic"/>
                <a:cs typeface="Century Gothic"/>
                <a:sym typeface="Century Gothic"/>
              </a:rPr>
              <a:t>Faible volume</a:t>
            </a:r>
            <a:r>
              <a:rPr lang="fr-FR" sz="1500" dirty="0">
                <a:solidFill>
                  <a:schemeClr val="dk1"/>
                </a:solidFill>
                <a:latin typeface="Century Gothic"/>
                <a:ea typeface="Century Gothic"/>
                <a:cs typeface="Century Gothic"/>
                <a:sym typeface="Century Gothic"/>
              </a:rPr>
              <a:t> de rejet non-domestiques journalier (1 m3) mais </a:t>
            </a:r>
            <a:r>
              <a:rPr lang="fr-FR" sz="1500" b="1" dirty="0">
                <a:solidFill>
                  <a:srgbClr val="169FDB"/>
                </a:solidFill>
                <a:latin typeface="Century Gothic"/>
                <a:ea typeface="Century Gothic"/>
                <a:cs typeface="Century Gothic"/>
                <a:sym typeface="Century Gothic"/>
              </a:rPr>
              <a:t>très chargé</a:t>
            </a:r>
            <a:endParaRPr sz="1500" b="1" dirty="0">
              <a:solidFill>
                <a:srgbClr val="169FDB"/>
              </a:solidFill>
              <a:latin typeface="Century Gothic"/>
              <a:ea typeface="Century Gothic"/>
              <a:cs typeface="Century Gothic"/>
              <a:sym typeface="Century Gothic"/>
            </a:endParaRPr>
          </a:p>
          <a:p>
            <a:pPr marL="457200" lvl="0" indent="-323850" algn="just" rtl="0">
              <a:spcBef>
                <a:spcPts val="600"/>
              </a:spcBef>
              <a:spcAft>
                <a:spcPts val="0"/>
              </a:spcAft>
              <a:buClr>
                <a:schemeClr val="dk1"/>
              </a:buClr>
              <a:buSzPts val="1500"/>
              <a:buFont typeface="Century Gothic"/>
              <a:buChar char="-"/>
            </a:pPr>
            <a:r>
              <a:rPr lang="fr-FR" sz="1500" i="0" u="none" strike="noStrike" cap="none" dirty="0">
                <a:solidFill>
                  <a:schemeClr val="dk1"/>
                </a:solidFill>
                <a:latin typeface="Century Gothic"/>
                <a:ea typeface="Century Gothic"/>
                <a:cs typeface="Century Gothic"/>
                <a:sym typeface="Century Gothic"/>
              </a:rPr>
              <a:t>Nombreuses évolutions dans les encres utilisées depuis 10 ans : </a:t>
            </a:r>
            <a:endParaRPr sz="1500" dirty="0">
              <a:solidFill>
                <a:schemeClr val="dk1"/>
              </a:solidFill>
              <a:latin typeface="Century Gothic"/>
              <a:ea typeface="Century Gothic"/>
              <a:cs typeface="Century Gothic"/>
              <a:sym typeface="Century Gothic"/>
            </a:endParaRPr>
          </a:p>
          <a:p>
            <a:pPr marL="914400" lvl="1" indent="-323850" algn="just" rtl="0">
              <a:spcBef>
                <a:spcPts val="6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Au début : B</a:t>
            </a:r>
            <a:r>
              <a:rPr lang="fr-FR" sz="1500" i="0" u="none" strike="noStrike" cap="none" dirty="0">
                <a:solidFill>
                  <a:schemeClr val="dk1"/>
                </a:solidFill>
                <a:latin typeface="Century Gothic"/>
                <a:ea typeface="Century Gothic"/>
                <a:cs typeface="Century Gothic"/>
                <a:sym typeface="Century Gothic"/>
              </a:rPr>
              <a:t>eaucoup de </a:t>
            </a:r>
            <a:r>
              <a:rPr lang="fr-FR" sz="1500" b="1" dirty="0">
                <a:solidFill>
                  <a:srgbClr val="169FDB"/>
                </a:solidFill>
                <a:latin typeface="Century Gothic"/>
                <a:ea typeface="Century Gothic"/>
                <a:cs typeface="Century Gothic"/>
                <a:sym typeface="Century Gothic"/>
              </a:rPr>
              <a:t>METOX</a:t>
            </a:r>
            <a:endParaRPr sz="1500" b="1" dirty="0">
              <a:solidFill>
                <a:srgbClr val="169FDB"/>
              </a:solidFill>
              <a:latin typeface="Century Gothic"/>
              <a:ea typeface="Century Gothic"/>
              <a:cs typeface="Century Gothic"/>
              <a:sym typeface="Century Gothic"/>
            </a:endParaRPr>
          </a:p>
          <a:p>
            <a:pPr marL="914400" lvl="1" indent="-323850" algn="just" rtl="0">
              <a:spcBef>
                <a:spcPts val="6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Aujourd’hui : Augmentation de la </a:t>
            </a:r>
            <a:r>
              <a:rPr lang="fr-FR" sz="1500" b="1" i="0" u="none" strike="noStrike" cap="none" dirty="0">
                <a:solidFill>
                  <a:srgbClr val="169FDB"/>
                </a:solidFill>
                <a:latin typeface="Century Gothic"/>
                <a:ea typeface="Century Gothic"/>
                <a:cs typeface="Century Gothic"/>
                <a:sym typeface="Century Gothic"/>
              </a:rPr>
              <a:t>DCO </a:t>
            </a:r>
            <a:r>
              <a:rPr lang="fr-FR" sz="1500" dirty="0">
                <a:solidFill>
                  <a:schemeClr val="dk1"/>
                </a:solidFill>
                <a:latin typeface="Century Gothic"/>
                <a:ea typeface="Century Gothic"/>
                <a:cs typeface="Century Gothic"/>
                <a:sym typeface="Century Gothic"/>
              </a:rPr>
              <a:t>mais</a:t>
            </a:r>
            <a:r>
              <a:rPr lang="fr-FR" sz="1500" i="0" u="none" strike="noStrike" cap="none" dirty="0">
                <a:solidFill>
                  <a:schemeClr val="dk1"/>
                </a:solidFill>
                <a:latin typeface="Century Gothic"/>
                <a:ea typeface="Century Gothic"/>
                <a:cs typeface="Century Gothic"/>
                <a:sym typeface="Century Gothic"/>
              </a:rPr>
              <a:t> baisse des METOX</a:t>
            </a:r>
            <a:endParaRPr sz="1500" i="0" u="none" strike="noStrike" cap="none" dirty="0">
              <a:solidFill>
                <a:srgbClr val="000000"/>
              </a:solidFill>
              <a:latin typeface="Century Gothic"/>
              <a:ea typeface="Century Gothic"/>
              <a:cs typeface="Century Gothic"/>
              <a:sym typeface="Century Gothic"/>
            </a:endParaRPr>
          </a:p>
        </p:txBody>
      </p:sp>
      <p:sp>
        <p:nvSpPr>
          <p:cNvPr id="524" name="Google Shape;524;g23ce92f1793_0_1"/>
          <p:cNvSpPr txBox="1"/>
          <p:nvPr/>
        </p:nvSpPr>
        <p:spPr>
          <a:xfrm>
            <a:off x="270174" y="2030614"/>
            <a:ext cx="5298000" cy="1005373"/>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1000"/>
              </a:spcAft>
              <a:buNone/>
            </a:pPr>
            <a:r>
              <a:rPr lang="fr-FR" sz="1500" dirty="0">
                <a:solidFill>
                  <a:schemeClr val="dk1"/>
                </a:solidFill>
                <a:latin typeface="Century Gothic"/>
                <a:ea typeface="Century Gothic"/>
                <a:cs typeface="Century Gothic"/>
                <a:sym typeface="Century Gothic"/>
              </a:rPr>
              <a:t>L’</a:t>
            </a:r>
            <a:r>
              <a:rPr lang="fr-FR" sz="1500" b="1" dirty="0">
                <a:solidFill>
                  <a:srgbClr val="D4BE64"/>
                </a:solidFill>
                <a:latin typeface="Century Gothic"/>
                <a:ea typeface="Century Gothic"/>
                <a:cs typeface="Century Gothic"/>
                <a:sym typeface="Century Gothic"/>
              </a:rPr>
              <a:t>entreprise</a:t>
            </a:r>
            <a:r>
              <a:rPr lang="fr-FR" sz="1500" dirty="0">
                <a:solidFill>
                  <a:schemeClr val="dk1"/>
                </a:solidFill>
                <a:latin typeface="Century Gothic"/>
                <a:ea typeface="Century Gothic"/>
                <a:cs typeface="Century Gothic"/>
                <a:sym typeface="Century Gothic"/>
              </a:rPr>
              <a:t> a donc fait réaliser cette </a:t>
            </a:r>
            <a:r>
              <a:rPr lang="fr-FR" sz="1500" b="1" dirty="0">
                <a:solidFill>
                  <a:srgbClr val="7030A0"/>
                </a:solidFill>
                <a:latin typeface="Century Gothic"/>
                <a:ea typeface="Century Gothic"/>
                <a:cs typeface="Century Gothic"/>
                <a:sym typeface="Century Gothic"/>
              </a:rPr>
              <a:t>étude</a:t>
            </a:r>
            <a:r>
              <a:rPr lang="fr-FR" sz="1500" dirty="0">
                <a:solidFill>
                  <a:schemeClr val="dk1"/>
                </a:solidFill>
                <a:latin typeface="Century Gothic"/>
                <a:ea typeface="Century Gothic"/>
                <a:cs typeface="Century Gothic"/>
                <a:sym typeface="Century Gothic"/>
              </a:rPr>
              <a:t> sur un an en 2020 (étude/cartographie des effluents en fonction des cycles des machines):</a:t>
            </a:r>
            <a:endParaRPr dirty="0"/>
          </a:p>
        </p:txBody>
      </p:sp>
      <p:sp>
        <p:nvSpPr>
          <p:cNvPr id="525" name="Google Shape;525;g23ce92f1793_0_1"/>
          <p:cNvSpPr txBox="1"/>
          <p:nvPr/>
        </p:nvSpPr>
        <p:spPr>
          <a:xfrm>
            <a:off x="159100" y="4969306"/>
            <a:ext cx="5004600" cy="1221000"/>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Enjeux sur la </a:t>
            </a:r>
            <a:r>
              <a:rPr lang="fr-FR" sz="1500" b="1" dirty="0">
                <a:solidFill>
                  <a:srgbClr val="169FDB"/>
                </a:solidFill>
                <a:latin typeface="Century Gothic"/>
                <a:ea typeface="Century Gothic"/>
                <a:cs typeface="Century Gothic"/>
                <a:sym typeface="Century Gothic"/>
              </a:rPr>
              <a:t>vidange des machines </a:t>
            </a:r>
            <a:r>
              <a:rPr lang="fr-FR" sz="1500" dirty="0">
                <a:solidFill>
                  <a:schemeClr val="dk1"/>
                </a:solidFill>
                <a:latin typeface="Century Gothic"/>
                <a:ea typeface="Century Gothic"/>
                <a:cs typeface="Century Gothic"/>
                <a:sym typeface="Century Gothic"/>
              </a:rPr>
              <a:t>(encres) et nettoyage des circuits internes : amélioration des pratiques ?</a:t>
            </a:r>
            <a:endParaRPr sz="1500" dirty="0">
              <a:solidFill>
                <a:schemeClr val="dk1"/>
              </a:solidFill>
              <a:latin typeface="Century Gothic"/>
              <a:ea typeface="Century Gothic"/>
              <a:cs typeface="Century Gothic"/>
              <a:sym typeface="Century Gothic"/>
            </a:endParaRPr>
          </a:p>
          <a:p>
            <a:pPr marL="0" lvl="0" indent="0" algn="just" rtl="0">
              <a:spcBef>
                <a:spcPts val="1000"/>
              </a:spcBef>
              <a:spcAft>
                <a:spcPts val="0"/>
              </a:spcAft>
              <a:buNone/>
            </a:pPr>
            <a:endParaRPr dirty="0"/>
          </a:p>
        </p:txBody>
      </p:sp>
      <p:sp>
        <p:nvSpPr>
          <p:cNvPr id="2" name="Google Shape;282;g23e4a2837bf_0_8">
            <a:extLst>
              <a:ext uri="{FF2B5EF4-FFF2-40B4-BE49-F238E27FC236}">
                <a16:creationId xmlns:a16="http://schemas.microsoft.com/office/drawing/2014/main" id="{9100EE71-95D7-E3A3-9EC0-CD687FA7E4CC}"/>
              </a:ext>
            </a:extLst>
          </p:cNvPr>
          <p:cNvSpPr txBox="1">
            <a:spLocks/>
          </p:cNvSpPr>
          <p:nvPr/>
        </p:nvSpPr>
        <p:spPr>
          <a:xfrm>
            <a:off x="384786" y="1343130"/>
            <a:ext cx="376913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Conclusions de l’étude 2020</a:t>
            </a:r>
          </a:p>
        </p:txBody>
      </p:sp>
      <p:grpSp>
        <p:nvGrpSpPr>
          <p:cNvPr id="8" name="Groupe 7">
            <a:extLst>
              <a:ext uri="{FF2B5EF4-FFF2-40B4-BE49-F238E27FC236}">
                <a16:creationId xmlns:a16="http://schemas.microsoft.com/office/drawing/2014/main" id="{E012143B-38AB-D124-A071-F57C1DDB6391}"/>
              </a:ext>
            </a:extLst>
          </p:cNvPr>
          <p:cNvGrpSpPr/>
          <p:nvPr/>
        </p:nvGrpSpPr>
        <p:grpSpPr>
          <a:xfrm>
            <a:off x="5134961" y="1278194"/>
            <a:ext cx="3921131" cy="4692569"/>
            <a:chOff x="5134961" y="1278194"/>
            <a:chExt cx="3921131" cy="4692569"/>
          </a:xfrm>
        </p:grpSpPr>
        <p:pic>
          <p:nvPicPr>
            <p:cNvPr id="4" name="Image 3" descr="Une image contenant clipart, illustration, Dessin animé, dessin&#10;&#10;Description générée automatiquement">
              <a:extLst>
                <a:ext uri="{FF2B5EF4-FFF2-40B4-BE49-F238E27FC236}">
                  <a16:creationId xmlns:a16="http://schemas.microsoft.com/office/drawing/2014/main" id="{1D40ABAD-A8C5-436D-9C7F-CEEF2A3C4930}"/>
                </a:ext>
              </a:extLst>
            </p:cNvPr>
            <p:cNvPicPr>
              <a:picLocks noChangeAspect="1"/>
            </p:cNvPicPr>
            <p:nvPr/>
          </p:nvPicPr>
          <p:blipFill rotWithShape="1">
            <a:blip r:embed="rId3"/>
            <a:srcRect l="5695" t="9899" r="3590" b="13348"/>
            <a:stretch/>
          </p:blipFill>
          <p:spPr>
            <a:xfrm>
              <a:off x="5134961" y="1278194"/>
              <a:ext cx="3921131" cy="4692569"/>
            </a:xfrm>
            <a:prstGeom prst="rect">
              <a:avLst/>
            </a:prstGeom>
          </p:spPr>
        </p:pic>
        <p:sp>
          <p:nvSpPr>
            <p:cNvPr id="5" name="ZoneTexte 4">
              <a:extLst>
                <a:ext uri="{FF2B5EF4-FFF2-40B4-BE49-F238E27FC236}">
                  <a16:creationId xmlns:a16="http://schemas.microsoft.com/office/drawing/2014/main" id="{7D4AF32D-CBAA-5DD0-B3C6-DE4FBA32ABFD}"/>
                </a:ext>
              </a:extLst>
            </p:cNvPr>
            <p:cNvSpPr txBox="1"/>
            <p:nvPr/>
          </p:nvSpPr>
          <p:spPr>
            <a:xfrm>
              <a:off x="6679235" y="1509125"/>
              <a:ext cx="1590631" cy="507831"/>
            </a:xfrm>
            <a:prstGeom prst="rect">
              <a:avLst/>
            </a:prstGeom>
            <a:noFill/>
          </p:spPr>
          <p:txBody>
            <a:bodyPr wrap="square" rtlCol="0">
              <a:spAutoFit/>
            </a:bodyPr>
            <a:lstStyle/>
            <a:p>
              <a:pPr algn="ctr"/>
              <a:r>
                <a:rPr lang="fr-FR" sz="900" dirty="0">
                  <a:latin typeface="Abadi" panose="020B0604020104020204" pitchFamily="34" charset="0"/>
                </a:rPr>
                <a:t>(….) faibles volumes (….) très chargés (….) présence d’un prétraitement.</a:t>
              </a:r>
            </a:p>
          </p:txBody>
        </p:sp>
        <p:sp>
          <p:nvSpPr>
            <p:cNvPr id="7" name="ZoneTexte 6">
              <a:extLst>
                <a:ext uri="{FF2B5EF4-FFF2-40B4-BE49-F238E27FC236}">
                  <a16:creationId xmlns:a16="http://schemas.microsoft.com/office/drawing/2014/main" id="{6FD16AD6-C020-96F4-E959-8CDBDA7B9377}"/>
                </a:ext>
              </a:extLst>
            </p:cNvPr>
            <p:cNvSpPr txBox="1"/>
            <p:nvPr/>
          </p:nvSpPr>
          <p:spPr>
            <a:xfrm>
              <a:off x="7522445" y="3702498"/>
              <a:ext cx="1337206" cy="646331"/>
            </a:xfrm>
            <a:prstGeom prst="rect">
              <a:avLst/>
            </a:prstGeom>
            <a:noFill/>
          </p:spPr>
          <p:txBody>
            <a:bodyPr wrap="square" rtlCol="0">
              <a:spAutoFit/>
            </a:bodyPr>
            <a:lstStyle/>
            <a:p>
              <a:pPr algn="ctr"/>
              <a:r>
                <a:rPr lang="fr-FR" sz="900" dirty="0">
                  <a:latin typeface="Abadi" panose="020B0604020104020204" pitchFamily="34" charset="0"/>
                </a:rPr>
                <a:t>(…) beaucoup de METOX (…), aujourd’hui DCO élevée (…) enjeux vidange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5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20"/>
                                        </p:tgtEl>
                                        <p:attrNameLst>
                                          <p:attrName>style.visibility</p:attrName>
                                        </p:attrNameLst>
                                      </p:cBhvr>
                                      <p:to>
                                        <p:strVal val="visible"/>
                                      </p:to>
                                    </p:set>
                                    <p:animEffect transition="in" filter="fade">
                                      <p:cBhvr>
                                        <p:cTn id="12" dur="500"/>
                                        <p:tgtEl>
                                          <p:spTgt spid="520"/>
                                        </p:tgtEl>
                                      </p:cBhvr>
                                    </p:animEffect>
                                    <p:anim calcmode="lin" valueType="num">
                                      <p:cBhvr>
                                        <p:cTn id="13" dur="500" fill="hold"/>
                                        <p:tgtEl>
                                          <p:spTgt spid="520"/>
                                        </p:tgtEl>
                                        <p:attrNameLst>
                                          <p:attrName>ppt_x</p:attrName>
                                        </p:attrNameLst>
                                      </p:cBhvr>
                                      <p:tavLst>
                                        <p:tav tm="0">
                                          <p:val>
                                            <p:strVal val="#ppt_x"/>
                                          </p:val>
                                        </p:tav>
                                        <p:tav tm="100000">
                                          <p:val>
                                            <p:strVal val="#ppt_x"/>
                                          </p:val>
                                        </p:tav>
                                      </p:tavLst>
                                    </p:anim>
                                    <p:anim calcmode="lin" valueType="num">
                                      <p:cBhvr>
                                        <p:cTn id="14" dur="500" fill="hold"/>
                                        <p:tgtEl>
                                          <p:spTgt spid="5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5"/>
                                        </p:tgtEl>
                                        <p:attrNameLst>
                                          <p:attrName>style.visibility</p:attrName>
                                        </p:attrNameLst>
                                      </p:cBhvr>
                                      <p:to>
                                        <p:strVal val="visible"/>
                                      </p:to>
                                    </p:set>
                                    <p:animEffect transition="in" filter="fade">
                                      <p:cBhvr>
                                        <p:cTn id="17" dur="500"/>
                                        <p:tgtEl>
                                          <p:spTgt spid="525"/>
                                        </p:tgtEl>
                                      </p:cBhvr>
                                    </p:animEffect>
                                    <p:anim calcmode="lin" valueType="num">
                                      <p:cBhvr>
                                        <p:cTn id="18" dur="500" fill="hold"/>
                                        <p:tgtEl>
                                          <p:spTgt spid="525"/>
                                        </p:tgtEl>
                                        <p:attrNameLst>
                                          <p:attrName>ppt_x</p:attrName>
                                        </p:attrNameLst>
                                      </p:cBhvr>
                                      <p:tavLst>
                                        <p:tav tm="0">
                                          <p:val>
                                            <p:strVal val="#ppt_x"/>
                                          </p:val>
                                        </p:tav>
                                        <p:tav tm="100000">
                                          <p:val>
                                            <p:strVal val="#ppt_x"/>
                                          </p:val>
                                        </p:tav>
                                      </p:tavLst>
                                    </p:anim>
                                    <p:anim calcmode="lin" valueType="num">
                                      <p:cBhvr>
                                        <p:cTn id="19" dur="500" fill="hold"/>
                                        <p:tgtEl>
                                          <p:spTgt spid="5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0"/>
      <p:bldP spid="524" grpId="0"/>
      <p:bldP spid="5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23ce92f1793_0_13"/>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38</a:t>
            </a:fld>
            <a:endParaRPr/>
          </a:p>
        </p:txBody>
      </p:sp>
      <p:sp>
        <p:nvSpPr>
          <p:cNvPr id="5" name="Google Shape;500;g242bdf56f0e_0_143">
            <a:extLst>
              <a:ext uri="{FF2B5EF4-FFF2-40B4-BE49-F238E27FC236}">
                <a16:creationId xmlns:a16="http://schemas.microsoft.com/office/drawing/2014/main" id="{4291D29A-25DE-BA66-BF82-CAA6CCCBA3FF}"/>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ACTIONS DE L’ENTREPRISE</a:t>
            </a:r>
            <a:endParaRPr sz="2500" b="0" dirty="0">
              <a:solidFill>
                <a:schemeClr val="lt2"/>
              </a:solidFill>
            </a:endParaRPr>
          </a:p>
        </p:txBody>
      </p:sp>
      <p:sp>
        <p:nvSpPr>
          <p:cNvPr id="531" name="Google Shape;531;g23ce92f1793_0_13"/>
          <p:cNvSpPr txBox="1"/>
          <p:nvPr/>
        </p:nvSpPr>
        <p:spPr>
          <a:xfrm>
            <a:off x="-293676" y="1627292"/>
            <a:ext cx="6061200" cy="2374979"/>
          </a:xfrm>
          <a:prstGeom prst="rect">
            <a:avLst/>
          </a:prstGeom>
          <a:noFill/>
          <a:ln>
            <a:noFill/>
          </a:ln>
        </p:spPr>
        <p:txBody>
          <a:bodyPr spcFirstLastPara="1" wrap="square" lIns="91425" tIns="91425" rIns="91425" bIns="91425" anchor="t" anchorCtr="0">
            <a:spAutoFit/>
          </a:bodyPr>
          <a:lstStyle/>
          <a:p>
            <a:pPr marL="457200" marR="0" lvl="0" indent="0" algn="just" rtl="0">
              <a:lnSpc>
                <a:spcPct val="100000"/>
              </a:lnSpc>
              <a:spcBef>
                <a:spcPts val="0"/>
              </a:spcBef>
              <a:spcAft>
                <a:spcPts val="0"/>
              </a:spcAft>
              <a:buNone/>
            </a:pPr>
            <a:endParaRPr sz="1500" dirty="0">
              <a:latin typeface="Century Gothic"/>
              <a:ea typeface="Century Gothic"/>
              <a:cs typeface="Century Gothic"/>
              <a:sym typeface="Century Gothic"/>
            </a:endParaRPr>
          </a:p>
          <a:p>
            <a:pPr marL="914400" marR="0" lvl="1" indent="-323850" algn="just" rtl="0">
              <a:lnSpc>
                <a:spcPct val="100000"/>
              </a:lnSpc>
              <a:spcBef>
                <a:spcPts val="1000"/>
              </a:spcBef>
              <a:spcAft>
                <a:spcPts val="0"/>
              </a:spcAft>
              <a:buSzPts val="1500"/>
              <a:buFont typeface="Century Gothic"/>
              <a:buChar char="✓"/>
            </a:pPr>
            <a:r>
              <a:rPr lang="fr-FR" sz="1500" dirty="0">
                <a:latin typeface="Century Gothic"/>
                <a:ea typeface="Century Gothic"/>
                <a:cs typeface="Century Gothic"/>
                <a:sym typeface="Century Gothic"/>
              </a:rPr>
              <a:t>Conclusions de l’étude :</a:t>
            </a:r>
            <a:r>
              <a:rPr lang="fr-FR" sz="1500" i="0" u="none" strike="noStrike" cap="none" dirty="0">
                <a:solidFill>
                  <a:srgbClr val="000000"/>
                </a:solidFill>
                <a:latin typeface="Century Gothic"/>
                <a:ea typeface="Century Gothic"/>
                <a:cs typeface="Century Gothic"/>
                <a:sym typeface="Century Gothic"/>
              </a:rPr>
              <a:t> </a:t>
            </a:r>
            <a:r>
              <a:rPr lang="fr-FR" sz="1500" b="1" i="0" u="none" strike="noStrike" cap="none" dirty="0">
                <a:solidFill>
                  <a:srgbClr val="169FDB"/>
                </a:solidFill>
                <a:latin typeface="Century Gothic"/>
                <a:ea typeface="Century Gothic"/>
                <a:cs typeface="Century Gothic"/>
                <a:sym typeface="Century Gothic"/>
              </a:rPr>
              <a:t>6 premiers litres </a:t>
            </a:r>
            <a:r>
              <a:rPr lang="fr-FR" sz="1500" i="0" u="none" strike="noStrike" cap="none" dirty="0">
                <a:solidFill>
                  <a:srgbClr val="000000"/>
                </a:solidFill>
                <a:latin typeface="Century Gothic"/>
                <a:ea typeface="Century Gothic"/>
                <a:cs typeface="Century Gothic"/>
                <a:sym typeface="Century Gothic"/>
              </a:rPr>
              <a:t>de vidanges des machines </a:t>
            </a:r>
            <a:r>
              <a:rPr lang="fr-FR" sz="1500" dirty="0">
                <a:latin typeface="Century Gothic"/>
                <a:ea typeface="Century Gothic"/>
                <a:cs typeface="Century Gothic"/>
                <a:sym typeface="Century Gothic"/>
              </a:rPr>
              <a:t>e</a:t>
            </a:r>
            <a:r>
              <a:rPr lang="fr-FR" sz="1500" i="0" u="none" strike="noStrike" cap="none" dirty="0">
                <a:solidFill>
                  <a:srgbClr val="000000"/>
                </a:solidFill>
                <a:latin typeface="Century Gothic"/>
                <a:ea typeface="Century Gothic"/>
                <a:cs typeface="Century Gothic"/>
                <a:sym typeface="Century Gothic"/>
              </a:rPr>
              <a:t>xtrêmement </a:t>
            </a:r>
            <a:r>
              <a:rPr lang="fr-FR" sz="1500" b="1" i="0" u="none" strike="noStrike" cap="none" dirty="0">
                <a:solidFill>
                  <a:srgbClr val="169FDB"/>
                </a:solidFill>
                <a:latin typeface="Century Gothic"/>
                <a:ea typeface="Century Gothic"/>
                <a:cs typeface="Century Gothic"/>
                <a:sym typeface="Century Gothic"/>
              </a:rPr>
              <a:t>chargés en DCO </a:t>
            </a:r>
            <a:r>
              <a:rPr lang="fr-FR" sz="1500" i="0" u="none" strike="noStrike" cap="none" dirty="0">
                <a:solidFill>
                  <a:srgbClr val="000000"/>
                </a:solidFill>
                <a:latin typeface="Century Gothic"/>
                <a:ea typeface="Century Gothic"/>
                <a:cs typeface="Century Gothic"/>
                <a:sym typeface="Century Gothic"/>
              </a:rPr>
              <a:t>(514 000 mg/l) </a:t>
            </a:r>
            <a:r>
              <a:rPr lang="fr-FR" sz="1500" dirty="0">
                <a:latin typeface="Century Gothic"/>
                <a:ea typeface="Century Gothic"/>
                <a:cs typeface="Century Gothic"/>
                <a:sym typeface="Century Gothic"/>
              </a:rPr>
              <a:t>et traces de</a:t>
            </a:r>
            <a:r>
              <a:rPr lang="fr-FR" sz="1500" i="0" u="none" strike="noStrike" cap="none" dirty="0">
                <a:solidFill>
                  <a:srgbClr val="000000"/>
                </a:solidFill>
                <a:latin typeface="Century Gothic"/>
                <a:ea typeface="Century Gothic"/>
                <a:cs typeface="Century Gothic"/>
                <a:sym typeface="Century Gothic"/>
              </a:rPr>
              <a:t> </a:t>
            </a:r>
            <a:r>
              <a:rPr lang="fr-FR" sz="1500" b="1" i="0" u="none" strike="noStrike" cap="none" dirty="0">
                <a:solidFill>
                  <a:srgbClr val="169FDB"/>
                </a:solidFill>
                <a:latin typeface="Century Gothic"/>
                <a:ea typeface="Century Gothic"/>
                <a:cs typeface="Century Gothic"/>
                <a:sym typeface="Century Gothic"/>
              </a:rPr>
              <a:t>micropolluants</a:t>
            </a:r>
            <a:r>
              <a:rPr lang="fr-FR" sz="1500" i="0" u="none" strike="noStrike" cap="none" dirty="0">
                <a:solidFill>
                  <a:srgbClr val="000000"/>
                </a:solidFill>
                <a:latin typeface="Century Gothic"/>
                <a:ea typeface="Century Gothic"/>
                <a:cs typeface="Century Gothic"/>
                <a:sym typeface="Century Gothic"/>
              </a:rPr>
              <a:t> (métaux lourds)</a:t>
            </a:r>
            <a:endParaRPr sz="1500" i="0" u="none" strike="noStrike" cap="none" dirty="0">
              <a:solidFill>
                <a:srgbClr val="000000"/>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Clr>
                <a:srgbClr val="000000"/>
              </a:buClr>
              <a:buSzPts val="1600"/>
              <a:buFont typeface="Arial"/>
              <a:buNone/>
            </a:pPr>
            <a:endParaRPr sz="1500" i="0" u="none" strike="noStrike" cap="none" dirty="0">
              <a:solidFill>
                <a:srgbClr val="000000"/>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Clr>
                <a:srgbClr val="000000"/>
              </a:buClr>
              <a:buSzPts val="1600"/>
              <a:buFont typeface="Arial"/>
              <a:buNone/>
            </a:pPr>
            <a:endParaRPr sz="1500" i="0" u="none" strike="noStrike" cap="none" dirty="0">
              <a:solidFill>
                <a:srgbClr val="000000"/>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Clr>
                <a:srgbClr val="000000"/>
              </a:buClr>
              <a:buSzPts val="1600"/>
              <a:buFont typeface="Arial"/>
              <a:buNone/>
            </a:pPr>
            <a:endParaRPr sz="1500" i="0" u="none" strike="noStrike" cap="none" dirty="0">
              <a:solidFill>
                <a:srgbClr val="000000"/>
              </a:solidFill>
              <a:latin typeface="Century Gothic"/>
              <a:ea typeface="Century Gothic"/>
              <a:cs typeface="Century Gothic"/>
              <a:sym typeface="Century Gothic"/>
            </a:endParaRPr>
          </a:p>
          <a:p>
            <a:pPr marL="457200" marR="0" lvl="0" indent="0" algn="just" rtl="0">
              <a:lnSpc>
                <a:spcPct val="100000"/>
              </a:lnSpc>
              <a:spcBef>
                <a:spcPts val="0"/>
              </a:spcBef>
              <a:spcAft>
                <a:spcPts val="0"/>
              </a:spcAft>
              <a:buClr>
                <a:srgbClr val="000000"/>
              </a:buClr>
              <a:buSzPts val="1600"/>
              <a:buFont typeface="Arial"/>
              <a:buNone/>
            </a:pPr>
            <a:endParaRPr sz="150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32" name="Google Shape;532;g23ce92f1793_0_13"/>
          <p:cNvPicPr preferRelativeResize="0">
            <a:picLocks noChangeAspect="1"/>
          </p:cNvPicPr>
          <p:nvPr/>
        </p:nvPicPr>
        <p:blipFill rotWithShape="1">
          <a:blip r:embed="rId3">
            <a:alphaModFix/>
          </a:blip>
          <a:srcRect/>
          <a:stretch/>
        </p:blipFill>
        <p:spPr>
          <a:xfrm>
            <a:off x="277725" y="3429000"/>
            <a:ext cx="8075815" cy="2663687"/>
          </a:xfrm>
          <a:prstGeom prst="rect">
            <a:avLst/>
          </a:prstGeom>
          <a:noFill/>
          <a:ln>
            <a:noFill/>
          </a:ln>
        </p:spPr>
      </p:pic>
      <p:sp>
        <p:nvSpPr>
          <p:cNvPr id="4" name="Google Shape;282;g23e4a2837bf_0_8">
            <a:extLst>
              <a:ext uri="{FF2B5EF4-FFF2-40B4-BE49-F238E27FC236}">
                <a16:creationId xmlns:a16="http://schemas.microsoft.com/office/drawing/2014/main" id="{6E76DA99-0D1D-2579-7E9D-90FA0261AF54}"/>
              </a:ext>
            </a:extLst>
          </p:cNvPr>
          <p:cNvSpPr txBox="1">
            <a:spLocks/>
          </p:cNvSpPr>
          <p:nvPr/>
        </p:nvSpPr>
        <p:spPr>
          <a:xfrm>
            <a:off x="483411" y="1377643"/>
            <a:ext cx="376913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Conclusions de l’étude 2020</a:t>
            </a:r>
          </a:p>
        </p:txBody>
      </p:sp>
      <p:pic>
        <p:nvPicPr>
          <p:cNvPr id="3" name="Image 2" descr="Une image contenant clipart, illustration, dessin, dessin humoristique&#10;&#10;Description générée automatiquement">
            <a:extLst>
              <a:ext uri="{FF2B5EF4-FFF2-40B4-BE49-F238E27FC236}">
                <a16:creationId xmlns:a16="http://schemas.microsoft.com/office/drawing/2014/main" id="{035ED201-AAEE-6ABC-DE76-228664B826EB}"/>
              </a:ext>
            </a:extLst>
          </p:cNvPr>
          <p:cNvPicPr>
            <a:picLocks noChangeAspect="1"/>
          </p:cNvPicPr>
          <p:nvPr/>
        </p:nvPicPr>
        <p:blipFill rotWithShape="1">
          <a:blip r:embed="rId4"/>
          <a:srcRect l="20311" t="6469" r="19286" b="59456"/>
          <a:stretch/>
        </p:blipFill>
        <p:spPr>
          <a:xfrm>
            <a:off x="6407077" y="1630873"/>
            <a:ext cx="2253512" cy="1798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500"/>
                                        <p:tgtEl>
                                          <p:spTgt spid="53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1" name="Google Shape;541;g244516d9975_0_10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39</a:t>
            </a:fld>
            <a:endParaRPr/>
          </a:p>
        </p:txBody>
      </p:sp>
      <p:sp>
        <p:nvSpPr>
          <p:cNvPr id="540" name="Google Shape;540;g244516d9975_0_10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None/>
            </a:pPr>
            <a:r>
              <a:rPr lang="fr-FR" dirty="0">
                <a:solidFill>
                  <a:srgbClr val="31327C"/>
                </a:solidFill>
              </a:rPr>
              <a:t>CONSENSUS AVEC l’ENTREPRISE</a:t>
            </a:r>
            <a:endParaRPr dirty="0">
              <a:solidFill>
                <a:srgbClr val="31327C"/>
              </a:solidFill>
            </a:endParaRPr>
          </a:p>
        </p:txBody>
      </p:sp>
      <p:sp>
        <p:nvSpPr>
          <p:cNvPr id="542" name="Google Shape;542;g244516d9975_0_100"/>
          <p:cNvSpPr txBox="1"/>
          <p:nvPr/>
        </p:nvSpPr>
        <p:spPr>
          <a:xfrm>
            <a:off x="351025" y="1447292"/>
            <a:ext cx="8041170" cy="2769959"/>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rgbClr val="000000"/>
              </a:buClr>
              <a:buSzPts val="1500"/>
              <a:buFont typeface="Century Gothic"/>
              <a:buChar char="-"/>
            </a:pPr>
            <a:r>
              <a:rPr lang="fr-FR" sz="1500" i="0" u="none" strike="noStrike" cap="none" dirty="0">
                <a:solidFill>
                  <a:srgbClr val="000000"/>
                </a:solidFill>
                <a:latin typeface="Century Gothic"/>
                <a:ea typeface="Century Gothic"/>
                <a:cs typeface="Century Gothic"/>
                <a:sym typeface="Century Gothic"/>
              </a:rPr>
              <a:t>A défaut d’installer un autre prétraitement, un </a:t>
            </a:r>
            <a:r>
              <a:rPr lang="fr-FR" sz="1500" b="1" i="0" u="none" strike="noStrike" cap="none" dirty="0">
                <a:solidFill>
                  <a:srgbClr val="169FDB"/>
                </a:solidFill>
                <a:latin typeface="Century Gothic"/>
                <a:ea typeface="Century Gothic"/>
                <a:cs typeface="Century Gothic"/>
                <a:sym typeface="Century Gothic"/>
              </a:rPr>
              <a:t>acco</a:t>
            </a:r>
            <a:r>
              <a:rPr lang="fr-FR" sz="1500" b="1" dirty="0">
                <a:solidFill>
                  <a:srgbClr val="169FDB"/>
                </a:solidFill>
                <a:latin typeface="Century Gothic"/>
                <a:ea typeface="Century Gothic"/>
                <a:cs typeface="Century Gothic"/>
                <a:sym typeface="Century Gothic"/>
              </a:rPr>
              <a:t>rd</a:t>
            </a:r>
            <a:r>
              <a:rPr lang="fr-FR" sz="1500" dirty="0">
                <a:latin typeface="Century Gothic"/>
                <a:ea typeface="Century Gothic"/>
                <a:cs typeface="Century Gothic"/>
                <a:sym typeface="Century Gothic"/>
              </a:rPr>
              <a:t> a été trouvé et </a:t>
            </a:r>
            <a:r>
              <a:rPr lang="fr-FR" sz="1500" i="0" u="none" strike="noStrike" cap="none" dirty="0">
                <a:solidFill>
                  <a:srgbClr val="000000"/>
                </a:solidFill>
                <a:latin typeface="Century Gothic"/>
                <a:ea typeface="Century Gothic"/>
                <a:cs typeface="Century Gothic"/>
                <a:sym typeface="Century Gothic"/>
              </a:rPr>
              <a:t>il a été </a:t>
            </a:r>
            <a:r>
              <a:rPr lang="fr-FR" sz="1500" dirty="0">
                <a:latin typeface="Century Gothic"/>
                <a:ea typeface="Century Gothic"/>
                <a:cs typeface="Century Gothic"/>
                <a:sym typeface="Century Gothic"/>
              </a:rPr>
              <a:t>convenu avec l’</a:t>
            </a:r>
            <a:r>
              <a:rPr lang="fr-FR" sz="1500" b="1" dirty="0">
                <a:solidFill>
                  <a:srgbClr val="D4BE64"/>
                </a:solidFill>
                <a:latin typeface="Century Gothic"/>
                <a:ea typeface="Century Gothic"/>
                <a:cs typeface="Century Gothic"/>
                <a:sym typeface="Century Gothic"/>
              </a:rPr>
              <a:t>entreprise</a:t>
            </a:r>
            <a:r>
              <a:rPr lang="fr-FR" sz="1500" i="0" u="none" strike="noStrike" cap="none" dirty="0">
                <a:solidFill>
                  <a:srgbClr val="000000"/>
                </a:solidFill>
                <a:latin typeface="Century Gothic"/>
                <a:ea typeface="Century Gothic"/>
                <a:cs typeface="Century Gothic"/>
                <a:sym typeface="Century Gothic"/>
              </a:rPr>
              <a:t> de :</a:t>
            </a:r>
            <a:endParaRPr sz="1500" i="0" u="none" strike="noStrike" cap="none" dirty="0">
              <a:solidFill>
                <a:srgbClr val="000000"/>
              </a:solidFill>
              <a:latin typeface="Century Gothic"/>
              <a:ea typeface="Century Gothic"/>
              <a:cs typeface="Century Gothic"/>
              <a:sym typeface="Century Gothic"/>
            </a:endParaRPr>
          </a:p>
          <a:p>
            <a:pPr marL="914400" marR="0" lvl="1" indent="-323850" algn="just" rtl="0">
              <a:lnSpc>
                <a:spcPct val="100000"/>
              </a:lnSpc>
              <a:spcBef>
                <a:spcPts val="1000"/>
              </a:spcBef>
              <a:spcAft>
                <a:spcPts val="0"/>
              </a:spcAft>
              <a:buClr>
                <a:srgbClr val="000000"/>
              </a:buClr>
              <a:buSzPts val="1500"/>
              <a:buFont typeface="Century Gothic"/>
              <a:buChar char="✓"/>
            </a:pPr>
            <a:r>
              <a:rPr lang="fr-FR" sz="1500" b="1" i="0" u="none" strike="noStrike" cap="none" dirty="0">
                <a:solidFill>
                  <a:srgbClr val="169FDB"/>
                </a:solidFill>
                <a:latin typeface="Century Gothic"/>
                <a:ea typeface="Century Gothic"/>
                <a:cs typeface="Century Gothic"/>
                <a:sym typeface="Century Gothic"/>
              </a:rPr>
              <a:t>Récupérer les vidanges </a:t>
            </a:r>
            <a:r>
              <a:rPr lang="fr-FR" sz="1500" i="0" u="none" strike="noStrike" cap="none" dirty="0">
                <a:solidFill>
                  <a:srgbClr val="000000"/>
                </a:solidFill>
                <a:latin typeface="Century Gothic"/>
                <a:ea typeface="Century Gothic"/>
                <a:cs typeface="Century Gothic"/>
                <a:sym typeface="Century Gothic"/>
              </a:rPr>
              <a:t>des machines composées d'encre pure pour les réutiliser dans d’autres cycles,</a:t>
            </a:r>
            <a:endParaRPr sz="1500" i="0" u="none" strike="noStrike" cap="none" dirty="0">
              <a:solidFill>
                <a:srgbClr val="000000"/>
              </a:solidFill>
              <a:latin typeface="Century Gothic"/>
              <a:ea typeface="Century Gothic"/>
              <a:cs typeface="Century Gothic"/>
              <a:sym typeface="Century Gothic"/>
            </a:endParaRPr>
          </a:p>
          <a:p>
            <a:pPr marL="914400" marR="0" lvl="1" indent="-323850" algn="just" rtl="0">
              <a:lnSpc>
                <a:spcPct val="100000"/>
              </a:lnSpc>
              <a:spcBef>
                <a:spcPts val="1000"/>
              </a:spcBef>
              <a:spcAft>
                <a:spcPts val="0"/>
              </a:spcAft>
              <a:buClr>
                <a:srgbClr val="000000"/>
              </a:buClr>
              <a:buSzPts val="1500"/>
              <a:buFont typeface="Century Gothic"/>
              <a:buChar char="✓"/>
            </a:pPr>
            <a:r>
              <a:rPr lang="fr-FR" sz="1500" b="1" dirty="0">
                <a:solidFill>
                  <a:srgbClr val="169FDB"/>
                </a:solidFill>
                <a:latin typeface="Century Gothic"/>
                <a:ea typeface="Century Gothic"/>
                <a:cs typeface="Century Gothic"/>
                <a:sym typeface="Century Gothic"/>
              </a:rPr>
              <a:t>Éliminer</a:t>
            </a:r>
            <a:r>
              <a:rPr lang="fr-FR" sz="1500" b="1" i="0" u="none" strike="noStrike" cap="none" dirty="0">
                <a:solidFill>
                  <a:srgbClr val="169FDB"/>
                </a:solidFill>
                <a:latin typeface="Century Gothic"/>
                <a:ea typeface="Century Gothic"/>
                <a:cs typeface="Century Gothic"/>
                <a:sym typeface="Century Gothic"/>
              </a:rPr>
              <a:t> les eaux </a:t>
            </a:r>
            <a:r>
              <a:rPr lang="fr-FR" sz="1500" i="0" u="none" strike="noStrike" cap="none" dirty="0">
                <a:solidFill>
                  <a:srgbClr val="000000"/>
                </a:solidFill>
                <a:latin typeface="Century Gothic"/>
                <a:ea typeface="Century Gothic"/>
                <a:cs typeface="Century Gothic"/>
                <a:sym typeface="Century Gothic"/>
              </a:rPr>
              <a:t>du premier lavage via une filière déchet liquide adaptée.</a:t>
            </a:r>
            <a:endParaRPr sz="1500" i="0" u="none" strike="noStrike" cap="none" dirty="0">
              <a:solidFill>
                <a:srgbClr val="000000"/>
              </a:solidFill>
              <a:latin typeface="Century Gothic"/>
              <a:ea typeface="Century Gothic"/>
              <a:cs typeface="Century Gothic"/>
              <a:sym typeface="Century Gothic"/>
            </a:endParaRPr>
          </a:p>
          <a:p>
            <a:pPr marL="914400" marR="0" lvl="1" indent="-323850" algn="just" rtl="0">
              <a:lnSpc>
                <a:spcPct val="100000"/>
              </a:lnSpc>
              <a:spcBef>
                <a:spcPts val="1000"/>
              </a:spcBef>
              <a:spcAft>
                <a:spcPts val="0"/>
              </a:spcAft>
              <a:buSzPts val="1500"/>
              <a:buFont typeface="Century Gothic"/>
              <a:buChar char="✓"/>
            </a:pPr>
            <a:r>
              <a:rPr lang="fr-FR" sz="1500" b="1" dirty="0">
                <a:solidFill>
                  <a:srgbClr val="169FDB"/>
                </a:solidFill>
                <a:latin typeface="Century Gothic"/>
                <a:ea typeface="Century Gothic"/>
                <a:cs typeface="Century Gothic"/>
                <a:sym typeface="Century Gothic"/>
              </a:rPr>
              <a:t>Conserver les prétraitements</a:t>
            </a:r>
            <a:r>
              <a:rPr lang="fr-FR" sz="1500" dirty="0">
                <a:latin typeface="Century Gothic"/>
                <a:ea typeface="Century Gothic"/>
                <a:cs typeface="Century Gothic"/>
                <a:sym typeface="Century Gothic"/>
              </a:rPr>
              <a:t> déjà en place</a:t>
            </a:r>
            <a:endParaRPr sz="1500" dirty="0">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100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 name="Groupe 2">
            <a:extLst>
              <a:ext uri="{FF2B5EF4-FFF2-40B4-BE49-F238E27FC236}">
                <a16:creationId xmlns:a16="http://schemas.microsoft.com/office/drawing/2014/main" id="{64A778F6-609F-740A-2D7B-A923E5810F27}"/>
              </a:ext>
            </a:extLst>
          </p:cNvPr>
          <p:cNvGrpSpPr/>
          <p:nvPr/>
        </p:nvGrpSpPr>
        <p:grpSpPr>
          <a:xfrm>
            <a:off x="818173" y="3707802"/>
            <a:ext cx="4118529" cy="2594625"/>
            <a:chOff x="818173" y="3916521"/>
            <a:chExt cx="4118529" cy="2594625"/>
          </a:xfrm>
        </p:grpSpPr>
        <p:pic>
          <p:nvPicPr>
            <p:cNvPr id="543" name="Google Shape;543;g244516d9975_0_1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8173" y="3916521"/>
              <a:ext cx="4010649" cy="2594625"/>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C4DCF9B2-FCAF-EFC3-7BDA-B41E8FAF97C9}"/>
                </a:ext>
              </a:extLst>
            </p:cNvPr>
            <p:cNvSpPr txBox="1"/>
            <p:nvPr/>
          </p:nvSpPr>
          <p:spPr>
            <a:xfrm>
              <a:off x="3693810" y="6326480"/>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CC du Pays de l’Arbresle</a:t>
              </a:r>
              <a:endParaRPr lang="fr-FR" sz="600" dirty="0">
                <a:solidFill>
                  <a:schemeClr val="bg1"/>
                </a:solidFill>
              </a:endParaRPr>
            </a:p>
          </p:txBody>
        </p:sp>
      </p:grpSp>
      <p:grpSp>
        <p:nvGrpSpPr>
          <p:cNvPr id="9" name="Groupe 8">
            <a:extLst>
              <a:ext uri="{FF2B5EF4-FFF2-40B4-BE49-F238E27FC236}">
                <a16:creationId xmlns:a16="http://schemas.microsoft.com/office/drawing/2014/main" id="{F4AD93A5-CDAF-C9B2-B4D5-50DD0625F278}"/>
              </a:ext>
            </a:extLst>
          </p:cNvPr>
          <p:cNvGrpSpPr/>
          <p:nvPr/>
        </p:nvGrpSpPr>
        <p:grpSpPr>
          <a:xfrm>
            <a:off x="5540396" y="3419505"/>
            <a:ext cx="2905739" cy="2669427"/>
            <a:chOff x="5486456" y="3749386"/>
            <a:chExt cx="2905739" cy="2669427"/>
          </a:xfrm>
        </p:grpSpPr>
        <p:pic>
          <p:nvPicPr>
            <p:cNvPr id="5" name="Image 4" descr="Une image contenant clipart, illustration, mammifère, dessin&#10;&#10;Description générée automatiquement">
              <a:extLst>
                <a:ext uri="{FF2B5EF4-FFF2-40B4-BE49-F238E27FC236}">
                  <a16:creationId xmlns:a16="http://schemas.microsoft.com/office/drawing/2014/main" id="{0E7FC118-2E0D-2588-F8A1-5CF934DB4949}"/>
                </a:ext>
              </a:extLst>
            </p:cNvPr>
            <p:cNvPicPr>
              <a:picLocks noChangeAspect="1"/>
            </p:cNvPicPr>
            <p:nvPr/>
          </p:nvPicPr>
          <p:blipFill rotWithShape="1">
            <a:blip r:embed="rId4"/>
            <a:srcRect l="44398" t="1948" r="3319" b="64116"/>
            <a:stretch/>
          </p:blipFill>
          <p:spPr>
            <a:xfrm>
              <a:off x="5486456" y="3749386"/>
              <a:ext cx="2905739" cy="2669427"/>
            </a:xfrm>
            <a:prstGeom prst="rect">
              <a:avLst/>
            </a:prstGeom>
          </p:spPr>
        </p:pic>
        <p:sp>
          <p:nvSpPr>
            <p:cNvPr id="8" name="Ellipse 7">
              <a:extLst>
                <a:ext uri="{FF2B5EF4-FFF2-40B4-BE49-F238E27FC236}">
                  <a16:creationId xmlns:a16="http://schemas.microsoft.com/office/drawing/2014/main" id="{BCBFDC8C-22CE-11F1-932D-549A38CAD27C}"/>
                </a:ext>
              </a:extLst>
            </p:cNvPr>
            <p:cNvSpPr/>
            <p:nvPr/>
          </p:nvSpPr>
          <p:spPr>
            <a:xfrm>
              <a:off x="6728792" y="3749386"/>
              <a:ext cx="526774" cy="603954"/>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
                                        </p:tgtEl>
                                        <p:attrNameLst>
                                          <p:attrName>style.visibility</p:attrName>
                                        </p:attrNameLst>
                                      </p:cBhvr>
                                      <p:to>
                                        <p:strVal val="visible"/>
                                      </p:to>
                                    </p:set>
                                    <p:anim calcmode="lin" valueType="num">
                                      <p:cBhvr additive="base">
                                        <p:cTn id="7" dur="500" fill="hold"/>
                                        <p:tgtEl>
                                          <p:spTgt spid="542"/>
                                        </p:tgtEl>
                                        <p:attrNameLst>
                                          <p:attrName>ppt_x</p:attrName>
                                        </p:attrNameLst>
                                      </p:cBhvr>
                                      <p:tavLst>
                                        <p:tav tm="0">
                                          <p:val>
                                            <p:strVal val="#ppt_x"/>
                                          </p:val>
                                        </p:tav>
                                        <p:tav tm="100000">
                                          <p:val>
                                            <p:strVal val="#ppt_x"/>
                                          </p:val>
                                        </p:tav>
                                      </p:tavLst>
                                    </p:anim>
                                    <p:anim calcmode="lin" valueType="num">
                                      <p:cBhvr additive="base">
                                        <p:cTn id="8" dur="500" fill="hold"/>
                                        <p:tgtEl>
                                          <p:spTgt spid="5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g242bdf576bb_3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indent="0">
              <a:spcBef>
                <a:spcPts val="0"/>
              </a:spcBef>
            </a:pPr>
            <a:r>
              <a:rPr lang="fr-FR" sz="3000" b="1" kern="1200" dirty="0">
                <a:solidFill>
                  <a:srgbClr val="31327C"/>
                </a:solidFill>
                <a:latin typeface="Century Gothic"/>
                <a:sym typeface="Century Gothic"/>
              </a:rPr>
              <a:t>PRÉALABLE</a:t>
            </a:r>
            <a:endParaRPr lang="fr-FR" sz="3000" b="1" dirty="0">
              <a:latin typeface="Century Gothic" panose="020B0502020202020204" pitchFamily="34" charset="0"/>
            </a:endParaRPr>
          </a:p>
        </p:txBody>
      </p:sp>
      <p:sp>
        <p:nvSpPr>
          <p:cNvPr id="3" name="Google Shape;144;g23aa8d1171c_0_0">
            <a:extLst>
              <a:ext uri="{FF2B5EF4-FFF2-40B4-BE49-F238E27FC236}">
                <a16:creationId xmlns:a16="http://schemas.microsoft.com/office/drawing/2014/main" id="{FD59D7A8-4BAB-E0AD-1FB7-AAEB83BB594F}"/>
              </a:ext>
            </a:extLst>
          </p:cNvPr>
          <p:cNvSpPr txBox="1">
            <a:spLocks noGrp="1"/>
          </p:cNvSpPr>
          <p:nvPr>
            <p:ph type="body" idx="2"/>
          </p:nvPr>
        </p:nvSpPr>
        <p:spPr>
          <a:xfrm>
            <a:off x="197535" y="1664355"/>
            <a:ext cx="6332121" cy="1933651"/>
          </a:xfrm>
          <a:prstGeom prst="rect">
            <a:avLst/>
          </a:prstGeom>
          <a:noFill/>
          <a:ln>
            <a:noFill/>
          </a:ln>
        </p:spPr>
        <p:txBody>
          <a:bodyPr spcFirstLastPara="1" wrap="square" lIns="91425" tIns="45700" rIns="91425" bIns="45700" anchor="t" anchorCtr="0">
            <a:noAutofit/>
          </a:bodyPr>
          <a:lstStyle/>
          <a:p>
            <a:pPr marL="171450" lvl="0" indent="-171450" algn="just" rtl="0">
              <a:lnSpc>
                <a:spcPct val="100000"/>
              </a:lnSpc>
              <a:spcBef>
                <a:spcPts val="750"/>
              </a:spcBef>
              <a:spcAft>
                <a:spcPts val="0"/>
              </a:spcAft>
              <a:buFont typeface="Century Gothic" panose="020B0502020202020204" pitchFamily="34" charset="0"/>
              <a:buChar char="-"/>
            </a:pPr>
            <a:endParaRPr lang="fr-FR" sz="300" dirty="0"/>
          </a:p>
          <a:p>
            <a:pPr marL="0" lvl="0" indent="0" algn="just">
              <a:spcBef>
                <a:spcPts val="0"/>
              </a:spcBef>
            </a:pPr>
            <a:r>
              <a:rPr lang="fr-FR" sz="1500" b="0" dirty="0">
                <a:solidFill>
                  <a:schemeClr val="tx1"/>
                </a:solidFill>
                <a:latin typeface="Century Gothic" panose="020B0502020202020204" pitchFamily="34" charset="0"/>
              </a:rPr>
              <a:t>Depuis 35 ans, le Graie :</a:t>
            </a:r>
          </a:p>
          <a:p>
            <a:pPr marL="285750" lvl="0" indent="-288000" algn="just">
              <a:spcBef>
                <a:spcPts val="600"/>
              </a:spcBef>
              <a:buFont typeface="Century Gothic" panose="020B0502020202020204" pitchFamily="34" charset="0"/>
              <a:buChar char="-"/>
            </a:pPr>
            <a:r>
              <a:rPr lang="fr-FR" sz="1500" b="0" dirty="0">
                <a:solidFill>
                  <a:schemeClr val="tx1"/>
                </a:solidFill>
                <a:latin typeface="Century Gothic" panose="020B0502020202020204" pitchFamily="34" charset="0"/>
              </a:rPr>
              <a:t>Anime la communauté des acteurs de l’eau et de la ville,</a:t>
            </a:r>
          </a:p>
          <a:p>
            <a:pPr marL="285750" indent="-288000" algn="just">
              <a:spcBef>
                <a:spcPts val="600"/>
              </a:spcBef>
              <a:buFont typeface="Century Gothic" panose="020B0502020202020204" pitchFamily="34" charset="0"/>
              <a:buChar char="-"/>
            </a:pPr>
            <a:r>
              <a:rPr lang="fr-FR" sz="1500" b="0" dirty="0">
                <a:solidFill>
                  <a:schemeClr val="tx1"/>
                </a:solidFill>
                <a:latin typeface="Century Gothic" panose="020B0502020202020204" pitchFamily="34" charset="0"/>
              </a:rPr>
              <a:t>L’alimente en connaissances </a:t>
            </a:r>
            <a:r>
              <a:rPr lang="fr-FR" sz="1500" b="0" dirty="0" err="1">
                <a:solidFill>
                  <a:schemeClr val="tx1"/>
                </a:solidFill>
                <a:latin typeface="Century Gothic" panose="020B0502020202020204" pitchFamily="34" charset="0"/>
              </a:rPr>
              <a:t>scientiﬁques</a:t>
            </a:r>
            <a:r>
              <a:rPr lang="fr-FR" sz="1500" b="0" dirty="0">
                <a:solidFill>
                  <a:schemeClr val="tx1"/>
                </a:solidFill>
                <a:latin typeface="Century Gothic" panose="020B0502020202020204" pitchFamily="34" charset="0"/>
              </a:rPr>
              <a:t> et retours d’expériences, </a:t>
            </a:r>
          </a:p>
          <a:p>
            <a:pPr marL="285750" indent="-288000" algn="just">
              <a:spcBef>
                <a:spcPts val="600"/>
              </a:spcBef>
              <a:buFont typeface="Century Gothic" panose="020B0502020202020204" pitchFamily="34" charset="0"/>
              <a:buChar char="-"/>
            </a:pPr>
            <a:r>
              <a:rPr lang="fr-FR" sz="1500" b="0" dirty="0">
                <a:solidFill>
                  <a:prstClr val="black"/>
                </a:solidFill>
                <a:latin typeface="Century Gothic" panose="020B0502020202020204" pitchFamily="34" charset="0"/>
              </a:rPr>
              <a:t>L’éclaire sur la réglementation, les solutions techniques et les enjeux partagés. </a:t>
            </a:r>
            <a:r>
              <a:rPr lang="fr-FR" sz="1500" b="0" dirty="0">
                <a:solidFill>
                  <a:schemeClr val="tx1"/>
                </a:solidFill>
                <a:latin typeface="Century Gothic" panose="020B0502020202020204" pitchFamily="34" charset="0"/>
              </a:rPr>
              <a:t> </a:t>
            </a:r>
          </a:p>
          <a:p>
            <a:pPr marL="285750" lvl="0" indent="-285750" algn="just">
              <a:spcBef>
                <a:spcPts val="0"/>
              </a:spcBef>
              <a:buFont typeface="Century Gothic" panose="020B0502020202020204" pitchFamily="34" charset="0"/>
              <a:buChar char="-"/>
            </a:pPr>
            <a:endParaRPr lang="fr-FR" sz="1500" b="0" dirty="0">
              <a:solidFill>
                <a:schemeClr val="tx1"/>
              </a:solidFill>
              <a:latin typeface="Century Gothic" panose="020B0502020202020204" pitchFamily="34" charset="0"/>
            </a:endParaRPr>
          </a:p>
        </p:txBody>
      </p:sp>
      <p:grpSp>
        <p:nvGrpSpPr>
          <p:cNvPr id="2" name="Groupe 1">
            <a:extLst>
              <a:ext uri="{FF2B5EF4-FFF2-40B4-BE49-F238E27FC236}">
                <a16:creationId xmlns:a16="http://schemas.microsoft.com/office/drawing/2014/main" id="{D6BE06B3-D9C8-397E-64E8-1252709E05C7}"/>
              </a:ext>
            </a:extLst>
          </p:cNvPr>
          <p:cNvGrpSpPr/>
          <p:nvPr/>
        </p:nvGrpSpPr>
        <p:grpSpPr>
          <a:xfrm>
            <a:off x="6622635" y="1128242"/>
            <a:ext cx="2427733" cy="2240837"/>
            <a:chOff x="1930735" y="2363638"/>
            <a:chExt cx="3560004" cy="3073129"/>
          </a:xfrm>
        </p:grpSpPr>
        <p:grpSp>
          <p:nvGrpSpPr>
            <p:cNvPr id="4" name="Groupe 3">
              <a:extLst>
                <a:ext uri="{FF2B5EF4-FFF2-40B4-BE49-F238E27FC236}">
                  <a16:creationId xmlns:a16="http://schemas.microsoft.com/office/drawing/2014/main" id="{C16D0110-43F8-DFE7-813E-DA808EFBB280}"/>
                </a:ext>
              </a:extLst>
            </p:cNvPr>
            <p:cNvGrpSpPr/>
            <p:nvPr/>
          </p:nvGrpSpPr>
          <p:grpSpPr>
            <a:xfrm>
              <a:off x="2041556" y="2363638"/>
              <a:ext cx="3449183" cy="3073129"/>
              <a:chOff x="3418446" y="2551258"/>
              <a:chExt cx="4180454" cy="3528478"/>
            </a:xfrm>
          </p:grpSpPr>
          <p:pic>
            <p:nvPicPr>
              <p:cNvPr id="7" name="Image 5">
                <a:extLst>
                  <a:ext uri="{FF2B5EF4-FFF2-40B4-BE49-F238E27FC236}">
                    <a16:creationId xmlns:a16="http://schemas.microsoft.com/office/drawing/2014/main" id="{269D7124-B6E4-3F9F-8B2F-92092DF4BC82}"/>
                  </a:ext>
                </a:extLst>
              </p:cNvPr>
              <p:cNvPicPr>
                <a:picLocks noChangeAspect="1"/>
              </p:cNvPicPr>
              <p:nvPr/>
            </p:nvPicPr>
            <p:blipFill>
              <a:blip r:embed="rId3" cstate="print">
                <a:extLst>
                  <a:ext uri="{28A0092B-C50C-407E-A947-70E740481C1C}">
                    <a14:useLocalDpi xmlns:a14="http://schemas.microsoft.com/office/drawing/2010/main" val="0"/>
                  </a:ext>
                </a:extLst>
              </a:blip>
              <a:srcRect l="2075" r="5914"/>
              <a:stretch>
                <a:fillRect/>
              </a:stretch>
            </p:blipFill>
            <p:spPr bwMode="auto">
              <a:xfrm>
                <a:off x="6604582" y="2551258"/>
                <a:ext cx="973354" cy="156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6">
                <a:extLst>
                  <a:ext uri="{FF2B5EF4-FFF2-40B4-BE49-F238E27FC236}">
                    <a16:creationId xmlns:a16="http://schemas.microsoft.com/office/drawing/2014/main" id="{E837AA88-7CA3-4BA4-E1EA-EAC4B2B591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500" y="2781644"/>
                <a:ext cx="950141" cy="12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7">
                <a:extLst>
                  <a:ext uri="{FF2B5EF4-FFF2-40B4-BE49-F238E27FC236}">
                    <a16:creationId xmlns:a16="http://schemas.microsoft.com/office/drawing/2014/main" id="{E9A22032-81F1-7474-A256-1515C687EC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446" y="2701873"/>
                <a:ext cx="900113" cy="128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1E611FEE-D1F8-59B2-E191-C2E3ED20B7AF}"/>
                  </a:ext>
                </a:extLst>
              </p:cNvPr>
              <p:cNvSpPr txBox="1"/>
              <p:nvPr/>
            </p:nvSpPr>
            <p:spPr>
              <a:xfrm>
                <a:off x="6580138" y="4266140"/>
                <a:ext cx="1018762" cy="1813596"/>
              </a:xfrm>
              <a:prstGeom prst="rect">
                <a:avLst/>
              </a:prstGeom>
              <a:noFill/>
            </p:spPr>
            <p:txBody>
              <a:bodyPr vert="vert270" wrap="square" anchor="ctr">
                <a:spAutoFit/>
              </a:bodyPr>
              <a:lstStyle/>
              <a:p>
                <a:pPr algn="r" defTabSz="685800">
                  <a:spcBef>
                    <a:spcPts val="6000"/>
                  </a:spcBef>
                  <a:defRPr/>
                </a:pPr>
                <a:r>
                  <a:rPr lang="fr-FR" sz="1100" dirty="0">
                    <a:solidFill>
                      <a:srgbClr val="00B0F0"/>
                    </a:solidFill>
                    <a:latin typeface="Segoe UI Black" panose="020B0A02040204020203" pitchFamily="34" charset="0"/>
                    <a:ea typeface="Segoe UI Black" panose="020B0A02040204020203" pitchFamily="34" charset="0"/>
                  </a:rPr>
                  <a:t>MILIEUX AQUATIQUES</a:t>
                </a:r>
              </a:p>
            </p:txBody>
          </p:sp>
        </p:grpSp>
        <p:sp>
          <p:nvSpPr>
            <p:cNvPr id="5" name="ZoneTexte 4">
              <a:extLst>
                <a:ext uri="{FF2B5EF4-FFF2-40B4-BE49-F238E27FC236}">
                  <a16:creationId xmlns:a16="http://schemas.microsoft.com/office/drawing/2014/main" id="{DCFBB5C6-5B07-FAF3-131A-CD81BA33FA29}"/>
                </a:ext>
              </a:extLst>
            </p:cNvPr>
            <p:cNvSpPr txBox="1"/>
            <p:nvPr/>
          </p:nvSpPr>
          <p:spPr>
            <a:xfrm>
              <a:off x="3265617" y="3857217"/>
              <a:ext cx="840554" cy="1048695"/>
            </a:xfrm>
            <a:prstGeom prst="rect">
              <a:avLst/>
            </a:prstGeom>
            <a:noFill/>
          </p:spPr>
          <p:txBody>
            <a:bodyPr vert="vert270" wrap="square" anchor="ctr">
              <a:spAutoFit/>
            </a:bodyPr>
            <a:lstStyle/>
            <a:p>
              <a:pPr algn="r" defTabSz="685800">
                <a:spcBef>
                  <a:spcPts val="7200"/>
                </a:spcBef>
                <a:defRPr/>
              </a:pPr>
              <a:r>
                <a:rPr lang="fr-FR" sz="1100" dirty="0">
                  <a:solidFill>
                    <a:srgbClr val="00B0F0"/>
                  </a:solidFill>
                  <a:latin typeface="Segoe UI Black" panose="020B0A02040204020203" pitchFamily="34" charset="0"/>
                  <a:ea typeface="Segoe UI Black" panose="020B0A02040204020203" pitchFamily="34" charset="0"/>
                </a:rPr>
                <a:t>EAU ET</a:t>
              </a:r>
              <a:br>
                <a:rPr lang="fr-FR" sz="1100" dirty="0">
                  <a:solidFill>
                    <a:srgbClr val="00B0F0"/>
                  </a:solidFill>
                  <a:latin typeface="Segoe UI Black" panose="020B0A02040204020203" pitchFamily="34" charset="0"/>
                  <a:ea typeface="Segoe UI Black" panose="020B0A02040204020203" pitchFamily="34" charset="0"/>
                </a:rPr>
              </a:br>
              <a:r>
                <a:rPr lang="fr-FR" sz="1100" dirty="0">
                  <a:solidFill>
                    <a:srgbClr val="00B0F0"/>
                  </a:solidFill>
                  <a:latin typeface="Segoe UI Black" panose="020B0A02040204020203" pitchFamily="34" charset="0"/>
                  <a:ea typeface="Segoe UI Black" panose="020B0A02040204020203" pitchFamily="34" charset="0"/>
                </a:rPr>
                <a:t>SANTÉ</a:t>
              </a:r>
            </a:p>
          </p:txBody>
        </p:sp>
        <p:sp>
          <p:nvSpPr>
            <p:cNvPr id="6" name="ZoneTexte 5">
              <a:extLst>
                <a:ext uri="{FF2B5EF4-FFF2-40B4-BE49-F238E27FC236}">
                  <a16:creationId xmlns:a16="http://schemas.microsoft.com/office/drawing/2014/main" id="{4D323D22-231C-69DB-D922-2473E8A40B04}"/>
                </a:ext>
              </a:extLst>
            </p:cNvPr>
            <p:cNvSpPr txBox="1"/>
            <p:nvPr/>
          </p:nvSpPr>
          <p:spPr>
            <a:xfrm>
              <a:off x="1930735" y="3877751"/>
              <a:ext cx="840554" cy="1271106"/>
            </a:xfrm>
            <a:prstGeom prst="rect">
              <a:avLst/>
            </a:prstGeom>
            <a:noFill/>
          </p:spPr>
          <p:txBody>
            <a:bodyPr vert="vert270" wrap="square" anchor="ctr">
              <a:spAutoFit/>
            </a:bodyPr>
            <a:lstStyle/>
            <a:p>
              <a:pPr algn="r" defTabSz="685800">
                <a:spcBef>
                  <a:spcPts val="7200"/>
                </a:spcBef>
                <a:defRPr/>
              </a:pPr>
              <a:r>
                <a:rPr lang="fr-FR" sz="1100" dirty="0">
                  <a:solidFill>
                    <a:srgbClr val="00B0F0"/>
                  </a:solidFill>
                  <a:latin typeface="Segoe UI Black" panose="020B0A02040204020203" pitchFamily="34" charset="0"/>
                  <a:ea typeface="Segoe UI Black" panose="020B0A02040204020203" pitchFamily="34" charset="0"/>
                </a:rPr>
                <a:t>EAU DANS </a:t>
              </a:r>
              <a:br>
                <a:rPr lang="fr-FR" sz="1100" dirty="0">
                  <a:solidFill>
                    <a:srgbClr val="00B0F0"/>
                  </a:solidFill>
                  <a:latin typeface="Segoe UI Black" panose="020B0A02040204020203" pitchFamily="34" charset="0"/>
                  <a:ea typeface="Segoe UI Black" panose="020B0A02040204020203" pitchFamily="34" charset="0"/>
                </a:rPr>
              </a:br>
              <a:r>
                <a:rPr lang="fr-FR" sz="1100" dirty="0">
                  <a:solidFill>
                    <a:srgbClr val="00B0F0"/>
                  </a:solidFill>
                  <a:latin typeface="Segoe UI Black" panose="020B0A02040204020203" pitchFamily="34" charset="0"/>
                  <a:ea typeface="Segoe UI Black" panose="020B0A02040204020203" pitchFamily="34" charset="0"/>
                </a:rPr>
                <a:t>LA VILLE</a:t>
              </a:r>
            </a:p>
          </p:txBody>
        </p:sp>
      </p:grpSp>
      <p:sp>
        <p:nvSpPr>
          <p:cNvPr id="12" name="ZoneTexte 11">
            <a:extLst>
              <a:ext uri="{FF2B5EF4-FFF2-40B4-BE49-F238E27FC236}">
                <a16:creationId xmlns:a16="http://schemas.microsoft.com/office/drawing/2014/main" id="{652A3A74-2822-90E7-B5EC-81E2824B46EA}"/>
              </a:ext>
            </a:extLst>
          </p:cNvPr>
          <p:cNvSpPr txBox="1"/>
          <p:nvPr/>
        </p:nvSpPr>
        <p:spPr>
          <a:xfrm>
            <a:off x="211631" y="4378291"/>
            <a:ext cx="8720738" cy="2015936"/>
          </a:xfrm>
          <a:prstGeom prst="rect">
            <a:avLst/>
          </a:prstGeom>
          <a:noFill/>
        </p:spPr>
        <p:txBody>
          <a:bodyPr wrap="square">
            <a:spAutoFit/>
          </a:bodyPr>
          <a:lstStyle/>
          <a:p>
            <a:pPr marL="0" lvl="0" indent="0">
              <a:spcBef>
                <a:spcPts val="600"/>
              </a:spcBef>
            </a:pPr>
            <a:r>
              <a:rPr lang="fr-FR" sz="1500" b="0" dirty="0">
                <a:solidFill>
                  <a:schemeClr val="tx1"/>
                </a:solidFill>
                <a:latin typeface="Century Gothic" panose="020B0502020202020204" pitchFamily="34" charset="0"/>
              </a:rPr>
              <a:t>L’organisation régulière de réunions de travail permet : </a:t>
            </a:r>
          </a:p>
          <a:p>
            <a:pPr marL="285750" marR="0" lvl="0" indent="-288000" algn="just" defTabSz="914400" rtl="0" eaLnBrk="1" fontAlgn="auto" latinLnBrk="0" hangingPunct="1">
              <a:lnSpc>
                <a:spcPct val="100000"/>
              </a:lnSpc>
              <a:spcBef>
                <a:spcPts val="600"/>
              </a:spcBef>
              <a:spcAft>
                <a:spcPts val="0"/>
              </a:spcAft>
              <a:buClr>
                <a:srgbClr val="31327C"/>
              </a:buClr>
              <a:buSzPts val="1700"/>
              <a:buFont typeface="Century Gothic" panose="020B0502020202020204" pitchFamily="34" charset="0"/>
              <a:buChar char="-"/>
              <a:tabLst/>
              <a:defRPr/>
            </a:pPr>
            <a:r>
              <a:rPr lang="fr-FR" sz="1500" b="1" dirty="0">
                <a:solidFill>
                  <a:srgbClr val="169FDB"/>
                </a:solidFill>
                <a:latin typeface="Century Gothic" panose="020B0502020202020204" pitchFamily="34" charset="0"/>
              </a:rPr>
              <a:t>L'accueil et l'accompagnement</a:t>
            </a:r>
            <a:r>
              <a:rPr lang="fr-FR" sz="1500" b="0" dirty="0">
                <a:solidFill>
                  <a:schemeClr val="tx1"/>
                </a:solidFill>
                <a:latin typeface="Century Gothic" panose="020B0502020202020204" pitchFamily="34" charset="0"/>
              </a:rPr>
              <a:t> des nouveaux Chargés de mission dans le domaine,</a:t>
            </a:r>
          </a:p>
          <a:p>
            <a:pPr marL="285750" marR="0" lvl="0" indent="-288000" algn="just" defTabSz="914400" rtl="0" eaLnBrk="1" fontAlgn="auto" latinLnBrk="0" hangingPunct="1">
              <a:lnSpc>
                <a:spcPct val="100000"/>
              </a:lnSpc>
              <a:spcBef>
                <a:spcPts val="600"/>
              </a:spcBef>
              <a:spcAft>
                <a:spcPts val="0"/>
              </a:spcAft>
              <a:buClr>
                <a:srgbClr val="31327C"/>
              </a:buClr>
              <a:buSzPts val="1700"/>
              <a:buFont typeface="Century Gothic" panose="020B0502020202020204" pitchFamily="34" charset="0"/>
              <a:buChar char="-"/>
              <a:tabLst/>
              <a:defRPr/>
            </a:pPr>
            <a:r>
              <a:rPr lang="fr-FR" sz="1500" b="1" dirty="0">
                <a:solidFill>
                  <a:srgbClr val="169FDB"/>
                </a:solidFill>
                <a:latin typeface="Century Gothic" panose="020B0502020202020204" pitchFamily="34" charset="0"/>
              </a:rPr>
              <a:t>La production et la diffusion de notes et guides techniques </a:t>
            </a:r>
            <a:r>
              <a:rPr lang="fr-FR" sz="1500" b="0" dirty="0">
                <a:solidFill>
                  <a:schemeClr val="tx1"/>
                </a:solidFill>
                <a:latin typeface="Century Gothic" panose="020B0502020202020204" pitchFamily="34" charset="0"/>
              </a:rPr>
              <a:t>sur différents sujets en lien avec la thématique, à destination des professionnels de l'assainissement </a:t>
            </a:r>
          </a:p>
          <a:p>
            <a:pPr marL="285750" marR="0" lvl="0" indent="-288000" algn="just" defTabSz="914400" rtl="0" eaLnBrk="1" fontAlgn="auto" latinLnBrk="0" hangingPunct="1">
              <a:lnSpc>
                <a:spcPct val="100000"/>
              </a:lnSpc>
              <a:spcBef>
                <a:spcPts val="600"/>
              </a:spcBef>
              <a:spcAft>
                <a:spcPts val="0"/>
              </a:spcAft>
              <a:buClr>
                <a:srgbClr val="31327C"/>
              </a:buClr>
              <a:buSzPts val="1700"/>
              <a:buFont typeface="Century Gothic" panose="020B0502020202020204" pitchFamily="34" charset="0"/>
              <a:buChar char="-"/>
              <a:tabLst/>
              <a:defRPr/>
            </a:pPr>
            <a:r>
              <a:rPr lang="fr-FR" sz="1500" b="0" dirty="0">
                <a:solidFill>
                  <a:schemeClr val="tx1"/>
                </a:solidFill>
                <a:latin typeface="Century Gothic" panose="020B0502020202020204" pitchFamily="34" charset="0"/>
              </a:rPr>
              <a:t>La mise en commun de nombreux documents au sein du "</a:t>
            </a:r>
            <a:r>
              <a:rPr lang="fr-FR" sz="1500" b="1" dirty="0">
                <a:solidFill>
                  <a:srgbClr val="169FDB"/>
                </a:solidFill>
                <a:latin typeface="Century Gothic" panose="020B0502020202020204" pitchFamily="34" charset="0"/>
              </a:rPr>
              <a:t>Centre de ressources END</a:t>
            </a:r>
            <a:r>
              <a:rPr lang="fr-FR" sz="1500" b="0" dirty="0">
                <a:solidFill>
                  <a:schemeClr val="tx1"/>
                </a:solidFill>
                <a:latin typeface="Century Gothic" panose="020B0502020202020204" pitchFamily="34" charset="0"/>
              </a:rPr>
              <a:t>" sur le site internet du Graie</a:t>
            </a:r>
          </a:p>
          <a:p>
            <a:pPr marL="285750" marR="0" lvl="0" indent="-288000" algn="just" defTabSz="914400" rtl="0" eaLnBrk="1" fontAlgn="auto" latinLnBrk="0" hangingPunct="1">
              <a:lnSpc>
                <a:spcPct val="100000"/>
              </a:lnSpc>
              <a:spcBef>
                <a:spcPts val="600"/>
              </a:spcBef>
              <a:spcAft>
                <a:spcPts val="0"/>
              </a:spcAft>
              <a:buClr>
                <a:srgbClr val="31327C"/>
              </a:buClr>
              <a:buSzPts val="1700"/>
              <a:buFont typeface="Century Gothic" panose="020B0502020202020204" pitchFamily="34" charset="0"/>
              <a:buChar char="-"/>
              <a:tabLst/>
              <a:defRPr/>
            </a:pPr>
            <a:r>
              <a:rPr lang="fr-FR" sz="1500" dirty="0">
                <a:solidFill>
                  <a:schemeClr val="tx1"/>
                </a:solidFill>
                <a:latin typeface="Century Gothic" panose="020B0502020202020204" pitchFamily="34" charset="0"/>
              </a:rPr>
              <a:t>L'organisation d'une </a:t>
            </a:r>
            <a:r>
              <a:rPr lang="fr-FR" sz="1500" b="1" dirty="0">
                <a:solidFill>
                  <a:srgbClr val="169FDB"/>
                </a:solidFill>
                <a:latin typeface="Century Gothic" panose="020B0502020202020204" pitchFamily="34" charset="0"/>
              </a:rPr>
              <a:t>rencontre nationale annuelle</a:t>
            </a:r>
            <a:endParaRPr lang="fr-FR" sz="1500" b="1" dirty="0">
              <a:solidFill>
                <a:srgbClr val="169FDB"/>
              </a:solidFill>
              <a:sym typeface="Century Gothic"/>
            </a:endParaRPr>
          </a:p>
        </p:txBody>
      </p:sp>
      <p:sp>
        <p:nvSpPr>
          <p:cNvPr id="22" name="Google Shape;144;g23aa8d1171c_0_0">
            <a:extLst>
              <a:ext uri="{FF2B5EF4-FFF2-40B4-BE49-F238E27FC236}">
                <a16:creationId xmlns:a16="http://schemas.microsoft.com/office/drawing/2014/main" id="{22349C97-53B8-6AB9-B391-85524D257956}"/>
              </a:ext>
            </a:extLst>
          </p:cNvPr>
          <p:cNvSpPr txBox="1">
            <a:spLocks/>
          </p:cNvSpPr>
          <p:nvPr/>
        </p:nvSpPr>
        <p:spPr>
          <a:xfrm>
            <a:off x="630697" y="6298683"/>
            <a:ext cx="7379447" cy="1310072"/>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0" indent="0" algn="just">
              <a:spcBef>
                <a:spcPts val="600"/>
              </a:spcBef>
              <a:buSzPts val="2000"/>
            </a:pPr>
            <a:r>
              <a:rPr lang="fr-FR" sz="1100" b="0" dirty="0">
                <a:solidFill>
                  <a:srgbClr val="3A2D87"/>
                </a:solidFill>
              </a:rPr>
              <a:t>Pour en savoir plus, rendez-vous sur le </a:t>
            </a:r>
            <a:r>
              <a:rPr lang="fr-FR" sz="1100" dirty="0">
                <a:solidFill>
                  <a:srgbClr val="3A2D87"/>
                </a:solidFill>
                <a:hlinkClick r:id="rId6"/>
              </a:rPr>
              <a:t>site du Graie </a:t>
            </a:r>
            <a:r>
              <a:rPr lang="fr-FR" sz="1100" b="0" dirty="0">
                <a:solidFill>
                  <a:srgbClr val="3A2D87"/>
                </a:solidFill>
              </a:rPr>
              <a:t>ou accéder à la </a:t>
            </a:r>
            <a:r>
              <a:rPr lang="fr-FR" sz="1100" dirty="0">
                <a:solidFill>
                  <a:srgbClr val="3A2D87"/>
                </a:solidFill>
                <a:hlinkClick r:id="rId7"/>
              </a:rPr>
              <a:t>note de présentation</a:t>
            </a:r>
            <a:r>
              <a:rPr lang="fr-FR" sz="1100" dirty="0">
                <a:solidFill>
                  <a:srgbClr val="3A2D87"/>
                </a:solidFill>
              </a:rPr>
              <a:t> </a:t>
            </a:r>
            <a:r>
              <a:rPr lang="fr-FR" sz="1100" b="0" dirty="0">
                <a:solidFill>
                  <a:srgbClr val="3A2D87"/>
                </a:solidFill>
              </a:rPr>
              <a:t>du réseau « Gestion des effluents non domestiques ».</a:t>
            </a:r>
          </a:p>
        </p:txBody>
      </p:sp>
      <p:sp>
        <p:nvSpPr>
          <p:cNvPr id="15" name="ZoneTexte 14">
            <a:extLst>
              <a:ext uri="{FF2B5EF4-FFF2-40B4-BE49-F238E27FC236}">
                <a16:creationId xmlns:a16="http://schemas.microsoft.com/office/drawing/2014/main" id="{E7A45D54-B294-D085-8F8B-0D419986946F}"/>
              </a:ext>
            </a:extLst>
          </p:cNvPr>
          <p:cNvSpPr txBox="1"/>
          <p:nvPr/>
        </p:nvSpPr>
        <p:spPr>
          <a:xfrm>
            <a:off x="437668" y="1355032"/>
            <a:ext cx="4636604"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
                <a:srgbClr val="31327C"/>
              </a:buClr>
              <a:buSzPts val="2000"/>
              <a:buFont typeface="Arial"/>
              <a:buNone/>
              <a:tabLst/>
              <a:defRPr/>
            </a:pPr>
            <a:r>
              <a:rPr kumimoji="0" lang="fr-FR" sz="2000" b="1" i="0" u="none" strike="noStrike" kern="1200" cap="none" spc="0" normalizeH="0" baseline="0" noProof="0" dirty="0">
                <a:ln>
                  <a:noFill/>
                </a:ln>
                <a:solidFill>
                  <a:srgbClr val="169FDB"/>
                </a:solidFill>
                <a:effectLst/>
                <a:uLnTx/>
                <a:uFillTx/>
                <a:latin typeface="Century Gothic"/>
                <a:sym typeface="Century Gothic"/>
              </a:rPr>
              <a:t>Présentation du Graie </a:t>
            </a:r>
          </a:p>
        </p:txBody>
      </p:sp>
      <p:sp>
        <p:nvSpPr>
          <p:cNvPr id="19" name="ZoneTexte 18">
            <a:extLst>
              <a:ext uri="{FF2B5EF4-FFF2-40B4-BE49-F238E27FC236}">
                <a16:creationId xmlns:a16="http://schemas.microsoft.com/office/drawing/2014/main" id="{3ACDAF93-EC19-9933-A44A-3920EBC46BE4}"/>
              </a:ext>
            </a:extLst>
          </p:cNvPr>
          <p:cNvSpPr txBox="1"/>
          <p:nvPr/>
        </p:nvSpPr>
        <p:spPr>
          <a:xfrm>
            <a:off x="630697" y="3543395"/>
            <a:ext cx="8052799" cy="78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500" b="0" i="0" u="none" strike="noStrike" kern="0" cap="none" spc="0" normalizeH="0" baseline="0" noProof="0" dirty="0">
                <a:ln>
                  <a:noFill/>
                </a:ln>
                <a:solidFill>
                  <a:prstClr val="black"/>
                </a:solidFill>
                <a:effectLst/>
                <a:uLnTx/>
                <a:uFillTx/>
                <a:latin typeface="Century Gothic" panose="020B0502020202020204" pitchFamily="34" charset="0"/>
                <a:cs typeface="Arial"/>
                <a:sym typeface="Century Gothic"/>
              </a:rPr>
              <a:t>Le GRAIE pilote en particulier, </a:t>
            </a:r>
            <a:r>
              <a:rPr kumimoji="0" lang="fr-FR" sz="1500" b="1" i="0" u="none" strike="noStrike" kern="0" cap="none" spc="0" normalizeH="0" baseline="0" noProof="0" dirty="0">
                <a:ln>
                  <a:noFill/>
                </a:ln>
                <a:solidFill>
                  <a:srgbClr val="169FDB"/>
                </a:solidFill>
                <a:effectLst/>
                <a:uLnTx/>
                <a:uFillTx/>
                <a:latin typeface="Century Gothic" panose="020B0502020202020204" pitchFamily="34" charset="0"/>
                <a:cs typeface="Arial"/>
                <a:sym typeface="Century Gothic"/>
              </a:rPr>
              <a:t>un groupe de travail « Effluents Non Domestiques »</a:t>
            </a:r>
            <a:r>
              <a:rPr kumimoji="0" lang="fr-FR" sz="1500" b="1" i="0" u="none" strike="noStrike" kern="0" cap="none" spc="0" normalizeH="0" baseline="0" noProof="0" dirty="0">
                <a:ln>
                  <a:noFill/>
                </a:ln>
                <a:solidFill>
                  <a:prstClr val="black"/>
                </a:solidFill>
                <a:effectLst/>
                <a:uLnTx/>
                <a:uFillTx/>
                <a:latin typeface="Century Gothic" panose="020B0502020202020204" pitchFamily="34" charset="0"/>
                <a:cs typeface="Arial"/>
                <a:sym typeface="Century Gothic"/>
              </a:rPr>
              <a:t>, </a:t>
            </a:r>
            <a:r>
              <a:rPr kumimoji="0" lang="fr-FR" sz="1500" b="0" i="0" u="none" strike="noStrike" kern="0" cap="none" spc="0" normalizeH="0" baseline="0" noProof="0" dirty="0">
                <a:ln>
                  <a:noFill/>
                </a:ln>
                <a:solidFill>
                  <a:prstClr val="black"/>
                </a:solidFill>
                <a:effectLst/>
                <a:uLnTx/>
                <a:uFillTx/>
                <a:latin typeface="Century Gothic" panose="020B0502020202020204" pitchFamily="34" charset="0"/>
                <a:cs typeface="Arial"/>
                <a:sym typeface="Century Gothic"/>
              </a:rPr>
              <a:t>au sein duquel des exploitants de réseaux d’assainissement de la région Auvergne Rhône Alpes échangent et partagent leurs difficultés et </a:t>
            </a:r>
            <a:r>
              <a:rPr kumimoji="0" lang="fr-FR" sz="1500" b="0" i="0" u="none" strike="noStrike" kern="0" cap="none" spc="0" normalizeH="0" baseline="0" noProof="0" dirty="0" err="1">
                <a:ln>
                  <a:noFill/>
                </a:ln>
                <a:solidFill>
                  <a:prstClr val="black"/>
                </a:solidFill>
                <a:effectLst/>
                <a:uLnTx/>
                <a:uFillTx/>
                <a:latin typeface="Century Gothic" panose="020B0502020202020204" pitchFamily="34" charset="0"/>
                <a:cs typeface="Arial"/>
                <a:sym typeface="Century Gothic"/>
              </a:rPr>
              <a:t>REXs</a:t>
            </a:r>
            <a:r>
              <a:rPr kumimoji="0" lang="fr-FR" sz="1500" b="0" i="0" u="none" strike="noStrike" kern="0" cap="none" spc="0" normalizeH="0" baseline="0" noProof="0" dirty="0">
                <a:ln>
                  <a:noFill/>
                </a:ln>
                <a:solidFill>
                  <a:prstClr val="black"/>
                </a:solidFill>
                <a:effectLst/>
                <a:uLnTx/>
                <a:uFillTx/>
                <a:latin typeface="Century Gothic" panose="020B0502020202020204" pitchFamily="34" charset="0"/>
                <a:cs typeface="Arial"/>
                <a:sym typeface="Arial"/>
              </a:rPr>
              <a:t> sur le sujet. </a:t>
            </a:r>
          </a:p>
        </p:txBody>
      </p:sp>
    </p:spTree>
    <p:extLst>
      <p:ext uri="{BB962C8B-B14F-4D97-AF65-F5344CB8AC3E}">
        <p14:creationId xmlns:p14="http://schemas.microsoft.com/office/powerpoint/2010/main" val="9173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g241ab482b44_0_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40</a:t>
            </a:fld>
            <a:endParaRPr/>
          </a:p>
        </p:txBody>
      </p:sp>
      <p:sp>
        <p:nvSpPr>
          <p:cNvPr id="549" name="Google Shape;549;g241ab482b44_0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a:t>DÉNOUEMENT</a:t>
            </a:r>
            <a:endParaRPr>
              <a:solidFill>
                <a:srgbClr val="B7B7B7"/>
              </a:solidFill>
            </a:endParaRPr>
          </a:p>
        </p:txBody>
      </p:sp>
      <p:sp>
        <p:nvSpPr>
          <p:cNvPr id="551" name="Google Shape;551;g241ab482b44_0_0"/>
          <p:cNvSpPr txBox="1"/>
          <p:nvPr/>
        </p:nvSpPr>
        <p:spPr>
          <a:xfrm>
            <a:off x="300887" y="1491777"/>
            <a:ext cx="8181900" cy="2877681"/>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rgbClr val="000000"/>
              </a:buClr>
              <a:buSzPts val="1500"/>
              <a:buFont typeface="Century Gothic"/>
              <a:buChar char="-"/>
            </a:pPr>
            <a:r>
              <a:rPr lang="fr-FR" sz="1500" dirty="0">
                <a:latin typeface="Century Gothic"/>
                <a:ea typeface="Century Gothic"/>
                <a:cs typeface="Century Gothic"/>
                <a:sym typeface="Century Gothic"/>
              </a:rPr>
              <a:t>Suite à la mise en place de ces solutions : </a:t>
            </a:r>
            <a:endParaRPr sz="1500" dirty="0">
              <a:latin typeface="Century Gothic"/>
              <a:ea typeface="Century Gothic"/>
              <a:cs typeface="Century Gothic"/>
              <a:sym typeface="Century Gothic"/>
            </a:endParaRPr>
          </a:p>
          <a:p>
            <a:pPr marL="914400" marR="0" lvl="1" indent="-323850" algn="just" rtl="0">
              <a:lnSpc>
                <a:spcPct val="100000"/>
              </a:lnSpc>
              <a:spcBef>
                <a:spcPts val="600"/>
              </a:spcBef>
              <a:spcAft>
                <a:spcPts val="0"/>
              </a:spcAft>
              <a:buClr>
                <a:srgbClr val="000000"/>
              </a:buClr>
              <a:buSzPts val="1500"/>
              <a:buFont typeface="Century Gothic"/>
              <a:buChar char="○"/>
            </a:pPr>
            <a:r>
              <a:rPr lang="fr-FR" sz="1500" b="1" dirty="0">
                <a:solidFill>
                  <a:srgbClr val="169FDB"/>
                </a:solidFill>
                <a:latin typeface="Century Gothic"/>
                <a:ea typeface="Century Gothic"/>
                <a:cs typeface="Century Gothic"/>
                <a:sym typeface="Century Gothic"/>
              </a:rPr>
              <a:t>Amélioration </a:t>
            </a:r>
            <a:r>
              <a:rPr lang="fr-FR" sz="1500" dirty="0">
                <a:latin typeface="Century Gothic"/>
                <a:ea typeface="Century Gothic"/>
                <a:cs typeface="Century Gothic"/>
                <a:sym typeface="Century Gothic"/>
              </a:rPr>
              <a:t>de la qualité des rejets, </a:t>
            </a:r>
            <a:endParaRPr sz="1500" dirty="0">
              <a:latin typeface="Century Gothic"/>
              <a:ea typeface="Century Gothic"/>
              <a:cs typeface="Century Gothic"/>
              <a:sym typeface="Century Gothic"/>
            </a:endParaRPr>
          </a:p>
          <a:p>
            <a:pPr marL="914400" marR="0" lvl="1" indent="-323850" algn="just" rtl="0">
              <a:lnSpc>
                <a:spcPct val="100000"/>
              </a:lnSpc>
              <a:spcBef>
                <a:spcPts val="600"/>
              </a:spcBef>
              <a:spcAft>
                <a:spcPts val="0"/>
              </a:spcAft>
              <a:buClr>
                <a:srgbClr val="000000"/>
              </a:buClr>
              <a:buSzPts val="1500"/>
              <a:buFont typeface="Century Gothic"/>
              <a:buChar char="○"/>
            </a:pPr>
            <a:r>
              <a:rPr lang="fr-FR" sz="1500" b="1" dirty="0">
                <a:solidFill>
                  <a:srgbClr val="169FDB"/>
                </a:solidFill>
                <a:latin typeface="Century Gothic"/>
                <a:ea typeface="Century Gothic"/>
                <a:cs typeface="Century Gothic"/>
                <a:sym typeface="Century Gothic"/>
              </a:rPr>
              <a:t>Peu de micropolluants </a:t>
            </a:r>
            <a:r>
              <a:rPr lang="fr-FR" sz="1500" dirty="0">
                <a:latin typeface="Century Gothic"/>
                <a:ea typeface="Century Gothic"/>
                <a:cs typeface="Century Gothic"/>
                <a:sym typeface="Century Gothic"/>
              </a:rPr>
              <a:t>relevés au niveau des analyses.</a:t>
            </a:r>
            <a:endParaRPr sz="1500" dirty="0">
              <a:latin typeface="Century Gothic"/>
              <a:ea typeface="Century Gothic"/>
              <a:cs typeface="Century Gothic"/>
              <a:sym typeface="Century Gothic"/>
            </a:endParaRPr>
          </a:p>
          <a:p>
            <a:pPr marL="914400" marR="0" lvl="0" indent="0" algn="just" rtl="0">
              <a:lnSpc>
                <a:spcPct val="100000"/>
              </a:lnSpc>
              <a:spcBef>
                <a:spcPts val="0"/>
              </a:spcBef>
              <a:spcAft>
                <a:spcPts val="0"/>
              </a:spcAft>
              <a:buNone/>
            </a:pPr>
            <a:endParaRPr lang="fr-FR" sz="1500" dirty="0">
              <a:latin typeface="Century Gothic"/>
              <a:ea typeface="Century Gothic"/>
              <a:cs typeface="Century Gothic"/>
              <a:sym typeface="Century Gothic"/>
            </a:endParaRPr>
          </a:p>
          <a:p>
            <a:pPr marL="914400" marR="0" lvl="0" indent="0" algn="just" rtl="0">
              <a:lnSpc>
                <a:spcPct val="100000"/>
              </a:lnSpc>
              <a:spcBef>
                <a:spcPts val="0"/>
              </a:spcBef>
              <a:spcAft>
                <a:spcPts val="0"/>
              </a:spcAft>
              <a:buNone/>
            </a:pPr>
            <a:endParaRPr sz="1500" dirty="0">
              <a:latin typeface="Century Gothic"/>
              <a:ea typeface="Century Gothic"/>
              <a:cs typeface="Century Gothic"/>
              <a:sym typeface="Century Gothic"/>
            </a:endParaRPr>
          </a:p>
          <a:p>
            <a:pPr marL="457200" marR="0" lvl="0" indent="0" algn="ctr" rtl="0">
              <a:lnSpc>
                <a:spcPct val="100000"/>
              </a:lnSpc>
              <a:spcBef>
                <a:spcPts val="1000"/>
              </a:spcBef>
              <a:spcAft>
                <a:spcPts val="0"/>
              </a:spcAft>
              <a:buNone/>
            </a:pPr>
            <a:r>
              <a:rPr lang="fr-FR" sz="1800" b="1" dirty="0">
                <a:solidFill>
                  <a:srgbClr val="169FDB"/>
                </a:solidFill>
                <a:latin typeface="Century Gothic"/>
                <a:ea typeface="Century Gothic"/>
                <a:cs typeface="Century Gothic"/>
                <a:sym typeface="Century Gothic"/>
              </a:rPr>
              <a:t>→ Parfois une bonne étude vaut mieux que des travaux onéreux sans réflexion préalable.</a:t>
            </a:r>
            <a:endParaRPr sz="1800" b="1" dirty="0">
              <a:solidFill>
                <a:srgbClr val="169FDB"/>
              </a:solidFill>
              <a:latin typeface="Century Gothic"/>
              <a:ea typeface="Century Gothic"/>
              <a:cs typeface="Century Gothic"/>
              <a:sym typeface="Century Gothic"/>
            </a:endParaRPr>
          </a:p>
          <a:p>
            <a:pPr marL="457200" marR="0" lvl="0" indent="0" algn="l" rtl="0">
              <a:lnSpc>
                <a:spcPct val="100000"/>
              </a:lnSpc>
              <a:spcBef>
                <a:spcPts val="1000"/>
              </a:spcBef>
              <a:spcAft>
                <a:spcPts val="0"/>
              </a:spcAft>
              <a:buNone/>
            </a:pPr>
            <a:endParaRPr lang="fr-FR" sz="1500" b="1" dirty="0">
              <a:solidFill>
                <a:srgbClr val="169FDB"/>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Image 2" descr="Une image contenant clipart, dessin humoristique, illustration, dessin&#10;&#10;Description générée automatiquement">
            <a:extLst>
              <a:ext uri="{FF2B5EF4-FFF2-40B4-BE49-F238E27FC236}">
                <a16:creationId xmlns:a16="http://schemas.microsoft.com/office/drawing/2014/main" id="{DA928142-9808-5EA3-063A-DD053688723B}"/>
              </a:ext>
            </a:extLst>
          </p:cNvPr>
          <p:cNvPicPr>
            <a:picLocks noChangeAspect="1"/>
          </p:cNvPicPr>
          <p:nvPr/>
        </p:nvPicPr>
        <p:blipFill rotWithShape="1">
          <a:blip r:embed="rId3"/>
          <a:srcRect t="58048" r="43277"/>
          <a:stretch/>
        </p:blipFill>
        <p:spPr>
          <a:xfrm>
            <a:off x="4264380" y="-159936"/>
            <a:ext cx="2378566" cy="2488172"/>
          </a:xfrm>
          <a:prstGeom prst="rect">
            <a:avLst/>
          </a:prstGeom>
        </p:spPr>
      </p:pic>
      <p:pic>
        <p:nvPicPr>
          <p:cNvPr id="4" name="Image 3" descr="Une image contenant clipart, dessin humoristique, illustration, dessin&#10;&#10;Description générée automatiquement">
            <a:extLst>
              <a:ext uri="{FF2B5EF4-FFF2-40B4-BE49-F238E27FC236}">
                <a16:creationId xmlns:a16="http://schemas.microsoft.com/office/drawing/2014/main" id="{FA5AA30A-8255-5342-E58A-425738C0D2B1}"/>
              </a:ext>
            </a:extLst>
          </p:cNvPr>
          <p:cNvPicPr>
            <a:picLocks noChangeAspect="1"/>
          </p:cNvPicPr>
          <p:nvPr/>
        </p:nvPicPr>
        <p:blipFill rotWithShape="1">
          <a:blip r:embed="rId3"/>
          <a:srcRect l="56304" t="58048"/>
          <a:stretch/>
        </p:blipFill>
        <p:spPr>
          <a:xfrm>
            <a:off x="6807467" y="394590"/>
            <a:ext cx="1919354" cy="2606407"/>
          </a:xfrm>
          <a:prstGeom prst="rect">
            <a:avLst/>
          </a:prstGeom>
        </p:spPr>
      </p:pic>
      <p:sp>
        <p:nvSpPr>
          <p:cNvPr id="6" name="ZoneTexte 5">
            <a:extLst>
              <a:ext uri="{FF2B5EF4-FFF2-40B4-BE49-F238E27FC236}">
                <a16:creationId xmlns:a16="http://schemas.microsoft.com/office/drawing/2014/main" id="{A86ED4C2-3D16-BEEB-36AF-EEE96D7A609C}"/>
              </a:ext>
            </a:extLst>
          </p:cNvPr>
          <p:cNvSpPr txBox="1"/>
          <p:nvPr/>
        </p:nvSpPr>
        <p:spPr>
          <a:xfrm>
            <a:off x="300887" y="3930209"/>
            <a:ext cx="8425934" cy="1605568"/>
          </a:xfrm>
          <a:prstGeom prst="rect">
            <a:avLst/>
          </a:prstGeom>
          <a:noFill/>
        </p:spPr>
        <p:txBody>
          <a:bodyPr wrap="square">
            <a:spAutoFit/>
          </a:bodyPr>
          <a:lstStyle/>
          <a:p>
            <a:pPr marL="457200" marR="0" lvl="0" indent="-323850" defTabSz="914400" rtl="0" eaLnBrk="1" fontAlgn="auto" latinLnBrk="0" hangingPunct="1">
              <a:lnSpc>
                <a:spcPct val="100000"/>
              </a:lnSpc>
              <a:spcBef>
                <a:spcPts val="0"/>
              </a:spcBef>
              <a:spcAft>
                <a:spcPts val="0"/>
              </a:spcAft>
              <a:buClr>
                <a:srgbClr val="000000"/>
              </a:buClr>
              <a:buSzPts val="1500"/>
              <a:buFont typeface="Century Gothic"/>
              <a:buChar char="-"/>
              <a:tabLst/>
              <a:defRPr/>
            </a:pPr>
            <a:r>
              <a:rPr kumimoji="0" lang="fr-FR" sz="1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Si l’étude avait montré que le changement de pratiques ne suffisait pas à répondre à la réglementation : mise en place probable d’une </a:t>
            </a:r>
            <a:r>
              <a:rPr kumimoji="0" lang="fr-FR" sz="1500" b="1" i="0" u="none" strike="noStrike" kern="0" cap="none" spc="0" normalizeH="0" baseline="0" noProof="0" dirty="0">
                <a:ln>
                  <a:noFill/>
                </a:ln>
                <a:solidFill>
                  <a:srgbClr val="169FDB"/>
                </a:solidFill>
                <a:effectLst/>
                <a:uLnTx/>
                <a:uFillTx/>
                <a:latin typeface="Century Gothic"/>
                <a:ea typeface="Century Gothic"/>
                <a:cs typeface="Century Gothic"/>
                <a:sym typeface="Century Gothic"/>
              </a:rPr>
              <a:t>microstation physico-chimique </a:t>
            </a:r>
            <a:r>
              <a:rPr kumimoji="0" lang="fr-FR" sz="1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(env. 200 k€).</a:t>
            </a:r>
          </a:p>
          <a:p>
            <a:pPr marL="133350" marR="0" lvl="0" indent="0" defTabSz="914400" rtl="0" eaLnBrk="1" fontAlgn="auto" latinLnBrk="0" hangingPunct="1">
              <a:lnSpc>
                <a:spcPct val="100000"/>
              </a:lnSpc>
              <a:spcBef>
                <a:spcPts val="0"/>
              </a:spcBef>
              <a:spcAft>
                <a:spcPts val="0"/>
              </a:spcAft>
              <a:buClr>
                <a:srgbClr val="000000"/>
              </a:buClr>
              <a:buSzPts val="1500"/>
              <a:buFont typeface="Arial"/>
              <a:buNone/>
              <a:tabLst/>
              <a:defRPr/>
            </a:pPr>
            <a:endParaRPr kumimoji="0" lang="fr-FR" sz="1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457200" marR="0" lvl="0" indent="-323850" defTabSz="914400" rtl="0" eaLnBrk="1" fontAlgn="auto" latinLnBrk="0" hangingPunct="1">
              <a:lnSpc>
                <a:spcPct val="100000"/>
              </a:lnSpc>
              <a:spcBef>
                <a:spcPts val="1000"/>
              </a:spcBef>
              <a:spcAft>
                <a:spcPts val="0"/>
              </a:spcAft>
              <a:buClr>
                <a:srgbClr val="000000"/>
              </a:buClr>
              <a:buSzPts val="1500"/>
              <a:buFont typeface="Arial"/>
              <a:buChar char="-"/>
              <a:tabLst/>
              <a:defRPr/>
            </a:pPr>
            <a:r>
              <a:rPr kumimoji="0" lang="fr-FR" sz="1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Film retour d’expérience : </a:t>
            </a:r>
            <a:r>
              <a:rPr kumimoji="0" lang="fr-FR" sz="1500" b="0" i="0" u="sng" strike="noStrike" kern="0" cap="none" spc="0" normalizeH="0" baseline="0" noProof="0" dirty="0">
                <a:ln>
                  <a:noFill/>
                </a:ln>
                <a:solidFill>
                  <a:srgbClr val="0563C1"/>
                </a:solidFill>
                <a:effectLst/>
                <a:uLnTx/>
                <a:uFillTx/>
                <a:latin typeface="Century Gothic"/>
                <a:ea typeface="Century Gothic"/>
                <a:cs typeface="Century Gothic"/>
                <a:sym typeface="Century Gothic"/>
                <a:hlinkClick r:id="rId4"/>
              </a:rPr>
              <a:t>https://www.youtube.com/watch?v=t3HW8ZSM-yYhttps://www.youtube.com/watch?v=t3HW8ZSM-yY</a:t>
            </a:r>
            <a:endParaRPr kumimoji="0" lang="fr-FR" sz="1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1">
                                            <p:txEl>
                                              <p:pRg st="0" end="0"/>
                                            </p:txEl>
                                          </p:spTgt>
                                        </p:tgtEl>
                                        <p:attrNameLst>
                                          <p:attrName>style.visibility</p:attrName>
                                        </p:attrNameLst>
                                      </p:cBhvr>
                                      <p:to>
                                        <p:strVal val="visible"/>
                                      </p:to>
                                    </p:set>
                                    <p:animEffect transition="in" filter="wipe(left)">
                                      <p:cBhvr>
                                        <p:cTn id="7" dur="500"/>
                                        <p:tgtEl>
                                          <p:spTgt spid="5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1">
                                            <p:txEl>
                                              <p:pRg st="1" end="1"/>
                                            </p:txEl>
                                          </p:spTgt>
                                        </p:tgtEl>
                                        <p:attrNameLst>
                                          <p:attrName>style.visibility</p:attrName>
                                        </p:attrNameLst>
                                      </p:cBhvr>
                                      <p:to>
                                        <p:strVal val="visible"/>
                                      </p:to>
                                    </p:set>
                                    <p:animEffect transition="in" filter="wipe(left)">
                                      <p:cBhvr>
                                        <p:cTn id="10" dur="500"/>
                                        <p:tgtEl>
                                          <p:spTgt spid="5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51">
                                            <p:txEl>
                                              <p:pRg st="2" end="2"/>
                                            </p:txEl>
                                          </p:spTgt>
                                        </p:tgtEl>
                                        <p:attrNameLst>
                                          <p:attrName>style.visibility</p:attrName>
                                        </p:attrNameLst>
                                      </p:cBhvr>
                                      <p:to>
                                        <p:strVal val="visible"/>
                                      </p:to>
                                    </p:set>
                                    <p:animEffect transition="in" filter="wipe(left)">
                                      <p:cBhvr>
                                        <p:cTn id="13" dur="500"/>
                                        <p:tgtEl>
                                          <p:spTgt spid="5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51">
                                            <p:txEl>
                                              <p:pRg st="5" end="5"/>
                                            </p:txEl>
                                          </p:spTgt>
                                        </p:tgtEl>
                                        <p:attrNameLst>
                                          <p:attrName>style.visibility</p:attrName>
                                        </p:attrNameLst>
                                      </p:cBhvr>
                                      <p:to>
                                        <p:strVal val="visible"/>
                                      </p:to>
                                    </p:set>
                                    <p:animEffect transition="in" filter="wipe(left)">
                                      <p:cBhvr>
                                        <p:cTn id="18" dur="500"/>
                                        <p:tgtEl>
                                          <p:spTgt spid="55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F5938849-84FE-04B5-7729-4EC10245993E}"/>
              </a:ext>
            </a:extLst>
          </p:cNvPr>
          <p:cNvGrpSpPr/>
          <p:nvPr/>
        </p:nvGrpSpPr>
        <p:grpSpPr>
          <a:xfrm>
            <a:off x="2243357" y="3711879"/>
            <a:ext cx="3522961" cy="338514"/>
            <a:chOff x="2243357" y="3711879"/>
            <a:chExt cx="3522961" cy="338514"/>
          </a:xfrm>
        </p:grpSpPr>
        <p:sp>
          <p:nvSpPr>
            <p:cNvPr id="5" name="Rectangle 4">
              <a:extLst>
                <a:ext uri="{FF2B5EF4-FFF2-40B4-BE49-F238E27FC236}">
                  <a16:creationId xmlns:a16="http://schemas.microsoft.com/office/drawing/2014/main" id="{1A95B575-60EB-3FC7-A952-C1621E52060F}"/>
                </a:ext>
              </a:extLst>
            </p:cNvPr>
            <p:cNvSpPr/>
            <p:nvPr/>
          </p:nvSpPr>
          <p:spPr>
            <a:xfrm>
              <a:off x="2392257" y="3711879"/>
              <a:ext cx="3374061" cy="338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C0C0C0"/>
                </a:highlight>
              </a:endParaRPr>
            </a:p>
          </p:txBody>
        </p:sp>
        <p:sp>
          <p:nvSpPr>
            <p:cNvPr id="7" name="Google Shape;117;p1">
              <a:extLst>
                <a:ext uri="{FF2B5EF4-FFF2-40B4-BE49-F238E27FC236}">
                  <a16:creationId xmlns:a16="http://schemas.microsoft.com/office/drawing/2014/main" id="{38E184DF-253B-CA5C-BFBD-BBBFDCD422D6}"/>
                </a:ext>
              </a:extLst>
            </p:cNvPr>
            <p:cNvSpPr txBox="1"/>
            <p:nvPr/>
          </p:nvSpPr>
          <p:spPr>
            <a:xfrm>
              <a:off x="2243357" y="3717840"/>
              <a:ext cx="3170615" cy="317453"/>
            </a:xfrm>
            <a:prstGeom prst="rect">
              <a:avLst/>
            </a:prstGeom>
            <a:noFill/>
            <a:ln>
              <a:noFill/>
            </a:ln>
          </p:spPr>
          <p:txBody>
            <a:bodyPr spcFirstLastPara="1" wrap="square" lIns="91425" tIns="45700" rIns="91425" bIns="45700" anchor="t" anchorCtr="0">
              <a:noAutofit/>
            </a:bodyPr>
            <a:lstStyle/>
            <a:p>
              <a:pPr marL="138113" marR="0" lvl="0" indent="0" rtl="0">
                <a:lnSpc>
                  <a:spcPct val="100000"/>
                </a:lnSpc>
                <a:spcBef>
                  <a:spcPts val="0"/>
                </a:spcBef>
                <a:spcAft>
                  <a:spcPts val="0"/>
                </a:spcAft>
                <a:buClr>
                  <a:srgbClr val="31327C"/>
                </a:buClr>
                <a:buSzPts val="2000"/>
                <a:buFont typeface="Arial"/>
                <a:buNone/>
              </a:pPr>
              <a:r>
                <a:rPr lang="fr-FR" sz="1500" b="1" i="0" u="none" strike="noStrike" cap="none" dirty="0">
                  <a:solidFill>
                    <a:srgbClr val="006F8E"/>
                  </a:solidFill>
                  <a:latin typeface="Century Gothic"/>
                  <a:ea typeface="Century Gothic"/>
                  <a:cs typeface="Century Gothic"/>
                  <a:sym typeface="Century Gothic"/>
                </a:rPr>
                <a:t>Emilie</a:t>
              </a:r>
              <a:r>
                <a:rPr lang="fr-FR" sz="1500" b="1" i="0" u="none" strike="noStrike" cap="none" dirty="0">
                  <a:solidFill>
                    <a:srgbClr val="31327C"/>
                  </a:solidFill>
                  <a:latin typeface="Century Gothic"/>
                  <a:ea typeface="Century Gothic"/>
                  <a:cs typeface="Century Gothic"/>
                  <a:sym typeface="Century Gothic"/>
                </a:rPr>
                <a:t>, Valence Romans Agglo </a:t>
              </a:r>
              <a:endParaRPr lang="fr-FR" sz="900" b="0" i="0" u="none" strike="noStrike" cap="none" dirty="0">
                <a:solidFill>
                  <a:srgbClr val="000000"/>
                </a:solidFill>
                <a:latin typeface="Arial"/>
                <a:ea typeface="Arial"/>
                <a:cs typeface="Arial"/>
                <a:sym typeface="Arial"/>
              </a:endParaRPr>
            </a:p>
          </p:txBody>
        </p:sp>
      </p:grpSp>
      <p:grpSp>
        <p:nvGrpSpPr>
          <p:cNvPr id="4" name="Groupe 3">
            <a:extLst>
              <a:ext uri="{FF2B5EF4-FFF2-40B4-BE49-F238E27FC236}">
                <a16:creationId xmlns:a16="http://schemas.microsoft.com/office/drawing/2014/main" id="{E15A3EE5-BB9F-E0B5-A7AA-FA59147C6371}"/>
              </a:ext>
            </a:extLst>
          </p:cNvPr>
          <p:cNvGrpSpPr/>
          <p:nvPr/>
        </p:nvGrpSpPr>
        <p:grpSpPr>
          <a:xfrm>
            <a:off x="2392255" y="3424431"/>
            <a:ext cx="5394461" cy="338514"/>
            <a:chOff x="2392256" y="3424431"/>
            <a:chExt cx="5331506" cy="338514"/>
          </a:xfrm>
        </p:grpSpPr>
        <p:sp>
          <p:nvSpPr>
            <p:cNvPr id="6" name="Rectangle 5">
              <a:extLst>
                <a:ext uri="{FF2B5EF4-FFF2-40B4-BE49-F238E27FC236}">
                  <a16:creationId xmlns:a16="http://schemas.microsoft.com/office/drawing/2014/main" id="{023A82AD-2B28-79EF-8CDC-B08EF2C7D27B}"/>
                </a:ext>
              </a:extLst>
            </p:cNvPr>
            <p:cNvSpPr/>
            <p:nvPr/>
          </p:nvSpPr>
          <p:spPr>
            <a:xfrm>
              <a:off x="2392257" y="3424431"/>
              <a:ext cx="5331505" cy="317453"/>
            </a:xfrm>
            <a:prstGeom prst="rect">
              <a:avLst/>
            </a:prstGeom>
            <a:solidFill>
              <a:srgbClr val="02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119;p1">
              <a:extLst>
                <a:ext uri="{FF2B5EF4-FFF2-40B4-BE49-F238E27FC236}">
                  <a16:creationId xmlns:a16="http://schemas.microsoft.com/office/drawing/2014/main" id="{20ADFC4E-CD9A-71BF-EC54-98FD376ACAFE}"/>
                </a:ext>
              </a:extLst>
            </p:cNvPr>
            <p:cNvSpPr txBox="1"/>
            <p:nvPr/>
          </p:nvSpPr>
          <p:spPr>
            <a:xfrm>
              <a:off x="2392256" y="3424431"/>
              <a:ext cx="530896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600" b="1" i="0" u="none" strike="noStrike" cap="none" dirty="0">
                  <a:solidFill>
                    <a:srgbClr val="31327C"/>
                  </a:solidFill>
                  <a:latin typeface="Century Gothic"/>
                  <a:ea typeface="Century Gothic"/>
                  <a:cs typeface="Century Gothic"/>
                  <a:sym typeface="Century Gothic"/>
                </a:rPr>
                <a:t>Pollution à l’H2S par une </a:t>
              </a:r>
              <a:r>
                <a:rPr lang="fr-FR" sz="1600" b="1" i="0" u="none" strike="noStrike" cap="none" dirty="0">
                  <a:solidFill>
                    <a:srgbClr val="D4BE64"/>
                  </a:solidFill>
                  <a:latin typeface="Century Gothic"/>
                  <a:ea typeface="Century Gothic"/>
                  <a:cs typeface="Century Gothic"/>
                  <a:sym typeface="Century Gothic"/>
                </a:rPr>
                <a:t>entreprise</a:t>
              </a:r>
              <a:r>
                <a:rPr lang="fr-FR" sz="1600" b="1" i="0" u="none" strike="noStrike" cap="none" dirty="0">
                  <a:solidFill>
                    <a:srgbClr val="31327C"/>
                  </a:solidFill>
                  <a:latin typeface="Century Gothic"/>
                  <a:ea typeface="Century Gothic"/>
                  <a:cs typeface="Century Gothic"/>
                  <a:sym typeface="Century Gothic"/>
                </a:rPr>
                <a:t> agro-alimentaire </a:t>
              </a:r>
              <a:endParaRPr lang="fr-FR" sz="1600" b="1" i="0" u="none" strike="noStrike" cap="none" dirty="0">
                <a:solidFill>
                  <a:schemeClr val="dk1"/>
                </a:solidFill>
                <a:latin typeface="Calibri"/>
                <a:ea typeface="Calibri"/>
                <a:cs typeface="Calibri"/>
                <a:sym typeface="Calibri"/>
              </a:endParaRPr>
            </a:p>
          </p:txBody>
        </p:sp>
      </p:grpSp>
      <p:sp>
        <p:nvSpPr>
          <p:cNvPr id="13" name="Google Shape;119;p1">
            <a:extLst>
              <a:ext uri="{FF2B5EF4-FFF2-40B4-BE49-F238E27FC236}">
                <a16:creationId xmlns:a16="http://schemas.microsoft.com/office/drawing/2014/main" id="{04F7E7B4-A061-ADFC-4173-F36160BAB9AB}"/>
              </a:ext>
            </a:extLst>
          </p:cNvPr>
          <p:cNvSpPr txBox="1"/>
          <p:nvPr/>
        </p:nvSpPr>
        <p:spPr>
          <a:xfrm>
            <a:off x="2392257" y="3090486"/>
            <a:ext cx="2785659" cy="338514"/>
          </a:xfrm>
          <a:prstGeom prst="rect">
            <a:avLst/>
          </a:prstGeom>
          <a:solidFill>
            <a:srgbClr val="3A2E8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600" b="1" i="0" u="none" strike="noStrike" cap="none" dirty="0">
                <a:solidFill>
                  <a:schemeClr val="bg1"/>
                </a:solidFill>
                <a:latin typeface="Century Gothic"/>
                <a:ea typeface="Century Gothic"/>
                <a:cs typeface="Century Gothic"/>
                <a:sym typeface="Century Gothic"/>
              </a:rPr>
              <a:t>RETOUR D’EXPÉRIENCE N°2</a:t>
            </a:r>
            <a:endParaRPr lang="fr-FR" sz="1600" b="1" i="0" u="none" strike="noStrike" cap="none" dirty="0">
              <a:solidFill>
                <a:schemeClr val="bg1"/>
              </a:solidFill>
              <a:latin typeface="Calibri"/>
              <a:ea typeface="Calibri"/>
              <a:cs typeface="Calibri"/>
              <a:sym typeface="Calibri"/>
            </a:endParaRPr>
          </a:p>
        </p:txBody>
      </p:sp>
      <p:pic>
        <p:nvPicPr>
          <p:cNvPr id="1026" name="Picture 2" descr="Valence Romans Agglo — Wikipédia">
            <a:extLst>
              <a:ext uri="{FF2B5EF4-FFF2-40B4-BE49-F238E27FC236}">
                <a16:creationId xmlns:a16="http://schemas.microsoft.com/office/drawing/2014/main" id="{3EB94682-335D-0D29-DC43-9B18D563F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2599" y="127729"/>
            <a:ext cx="1459806" cy="138998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clipart, dessin, dessin humoristique, illustration&#10;&#10;Description générée automatiquement">
            <a:extLst>
              <a:ext uri="{FF2B5EF4-FFF2-40B4-BE49-F238E27FC236}">
                <a16:creationId xmlns:a16="http://schemas.microsoft.com/office/drawing/2014/main" id="{FE04FBB4-A61C-F391-1F01-EE22F497BA2D}"/>
              </a:ext>
            </a:extLst>
          </p:cNvPr>
          <p:cNvPicPr>
            <a:picLocks noChangeAspect="1"/>
          </p:cNvPicPr>
          <p:nvPr/>
        </p:nvPicPr>
        <p:blipFill rotWithShape="1">
          <a:blip r:embed="rId3"/>
          <a:srcRect l="50000" t="5310" r="5105" b="51858"/>
          <a:stretch/>
        </p:blipFill>
        <p:spPr>
          <a:xfrm>
            <a:off x="5609958" y="3792863"/>
            <a:ext cx="2176759" cy="2937408"/>
          </a:xfrm>
          <a:prstGeom prst="rect">
            <a:avLst/>
          </a:prstGeom>
        </p:spPr>
      </p:pic>
      <p:pic>
        <p:nvPicPr>
          <p:cNvPr id="3" name="Image 2" descr="Une image contenant clipart, illustration, dessin, Dessin animé&#10;&#10;Description générée automatiquement">
            <a:extLst>
              <a:ext uri="{FF2B5EF4-FFF2-40B4-BE49-F238E27FC236}">
                <a16:creationId xmlns:a16="http://schemas.microsoft.com/office/drawing/2014/main" id="{D13BA7F3-3CC6-92BE-626D-506E949E92CB}"/>
              </a:ext>
            </a:extLst>
          </p:cNvPr>
          <p:cNvPicPr>
            <a:picLocks noChangeAspect="1"/>
          </p:cNvPicPr>
          <p:nvPr/>
        </p:nvPicPr>
        <p:blipFill rotWithShape="1">
          <a:blip r:embed="rId4"/>
          <a:srcRect l="6274" t="6490" r="55105" b="62950"/>
          <a:stretch/>
        </p:blipFill>
        <p:spPr>
          <a:xfrm flipH="1">
            <a:off x="7422599" y="2211824"/>
            <a:ext cx="1872569" cy="2095838"/>
          </a:xfrm>
          <a:prstGeom prst="rect">
            <a:avLst/>
          </a:prstGeom>
        </p:spPr>
      </p:pic>
      <p:sp>
        <p:nvSpPr>
          <p:cNvPr id="10" name="Espace réservé du numéro de diapositive 9">
            <a:extLst>
              <a:ext uri="{FF2B5EF4-FFF2-40B4-BE49-F238E27FC236}">
                <a16:creationId xmlns:a16="http://schemas.microsoft.com/office/drawing/2014/main" id="{AC6EAB46-8D0B-B1D9-A608-3D65493591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41</a:t>
            </a:fld>
            <a:endParaRPr lang="fr-FR"/>
          </a:p>
        </p:txBody>
      </p:sp>
    </p:spTree>
    <p:extLst>
      <p:ext uri="{BB962C8B-B14F-4D97-AF65-F5344CB8AC3E}">
        <p14:creationId xmlns:p14="http://schemas.microsoft.com/office/powerpoint/2010/main" val="100682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8" name="Google Shape;568;g245a484206a_0_133"/>
          <p:cNvSpPr txBox="1">
            <a:spLocks noGrp="1"/>
          </p:cNvSpPr>
          <p:nvPr>
            <p:ph type="sldNum" idx="12"/>
          </p:nvPr>
        </p:nvSpPr>
        <p:spPr>
          <a:xfrm>
            <a:off x="7362706" y="6385578"/>
            <a:ext cx="5508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42</a:t>
            </a:fld>
            <a:endParaRPr/>
          </a:p>
        </p:txBody>
      </p:sp>
      <p:sp>
        <p:nvSpPr>
          <p:cNvPr id="569" name="Google Shape;569;g245a484206a_0_133"/>
          <p:cNvSpPr txBox="1"/>
          <p:nvPr/>
        </p:nvSpPr>
        <p:spPr>
          <a:xfrm>
            <a:off x="201700" y="1919901"/>
            <a:ext cx="6218978" cy="774541"/>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10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Gaz </a:t>
            </a:r>
            <a:r>
              <a:rPr lang="fr-FR" sz="1500" b="1" i="0" u="none" strike="noStrike" cap="none" dirty="0">
                <a:solidFill>
                  <a:srgbClr val="0096CE"/>
                </a:solidFill>
                <a:latin typeface="Century Gothic"/>
                <a:ea typeface="Century Gothic"/>
                <a:cs typeface="Century Gothic"/>
                <a:sym typeface="Century Gothic"/>
              </a:rPr>
              <a:t>toxique</a:t>
            </a:r>
            <a:r>
              <a:rPr lang="fr-FR" sz="1500" b="0" i="0" u="none" strike="noStrike" cap="none" dirty="0">
                <a:solidFill>
                  <a:srgbClr val="3A3A3A"/>
                </a:solidFill>
                <a:latin typeface="Century Gothic"/>
                <a:ea typeface="Century Gothic"/>
                <a:cs typeface="Century Gothic"/>
                <a:sym typeface="Century Gothic"/>
              </a:rPr>
              <a:t> ayant une odeur d’œuf pourri à faible concentration et </a:t>
            </a:r>
            <a:r>
              <a:rPr lang="fr-FR" sz="1500" b="1" i="0" u="none" strike="noStrike" cap="none" dirty="0">
                <a:solidFill>
                  <a:srgbClr val="0096CE"/>
                </a:solidFill>
                <a:latin typeface="Century Gothic"/>
                <a:ea typeface="Century Gothic"/>
                <a:cs typeface="Century Gothic"/>
                <a:sym typeface="Century Gothic"/>
              </a:rPr>
              <a:t>inodore</a:t>
            </a:r>
            <a:r>
              <a:rPr lang="fr-FR" sz="1500" b="0" i="0" u="none" strike="noStrike" cap="none" dirty="0">
                <a:solidFill>
                  <a:srgbClr val="3A3A3A"/>
                </a:solidFill>
                <a:latin typeface="Century Gothic"/>
                <a:ea typeface="Century Gothic"/>
                <a:cs typeface="Century Gothic"/>
                <a:sym typeface="Century Gothic"/>
              </a:rPr>
              <a:t> à forte concentration. </a:t>
            </a:r>
            <a:endParaRPr sz="1500" b="0" i="0" u="none" strike="noStrike" cap="none" dirty="0">
              <a:solidFill>
                <a:srgbClr val="3A3A3A"/>
              </a:solidFill>
              <a:latin typeface="Century Gothic"/>
              <a:ea typeface="Century Gothic"/>
              <a:cs typeface="Century Gothic"/>
              <a:sym typeface="Century Gothic"/>
            </a:endParaRPr>
          </a:p>
        </p:txBody>
      </p:sp>
      <p:sp>
        <p:nvSpPr>
          <p:cNvPr id="570" name="Google Shape;570;g245a484206a_0_133"/>
          <p:cNvSpPr txBox="1"/>
          <p:nvPr/>
        </p:nvSpPr>
        <p:spPr>
          <a:xfrm>
            <a:off x="3991533" y="2729589"/>
            <a:ext cx="4838400" cy="800189"/>
          </a:xfrm>
          <a:prstGeom prst="rect">
            <a:avLst/>
          </a:prstGeom>
          <a:noFill/>
          <a:ln>
            <a:noFill/>
          </a:ln>
        </p:spPr>
        <p:txBody>
          <a:bodyPr spcFirstLastPara="1" wrap="square" lIns="91425" tIns="91425" rIns="91425" bIns="91425" anchor="t" anchorCtr="0">
            <a:spAutoFit/>
          </a:bodyPr>
          <a:lstStyle/>
          <a:p>
            <a:pPr marL="914400" marR="0" lvl="1" indent="-323850" algn="just"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Milieu </a:t>
            </a:r>
            <a:r>
              <a:rPr lang="fr-FR" sz="1500" b="1" i="0" u="none" strike="noStrike" cap="none" dirty="0">
                <a:solidFill>
                  <a:srgbClr val="169FDB"/>
                </a:solidFill>
                <a:latin typeface="Century Gothic"/>
                <a:ea typeface="Century Gothic"/>
                <a:cs typeface="Century Gothic"/>
                <a:sym typeface="Century Gothic"/>
              </a:rPr>
              <a:t>anaérobie</a:t>
            </a:r>
            <a:r>
              <a:rPr lang="fr-FR" sz="1500" b="0" i="0" u="none" strike="noStrike" cap="none" dirty="0">
                <a:solidFill>
                  <a:srgbClr val="3A3A3A"/>
                </a:solidFill>
                <a:latin typeface="Century Gothic"/>
                <a:ea typeface="Century Gothic"/>
                <a:cs typeface="Century Gothic"/>
                <a:sym typeface="Century Gothic"/>
              </a:rPr>
              <a:t> (dépourvu d’oxygène)</a:t>
            </a:r>
            <a:endParaRPr sz="1500" b="0" i="0" u="none" strike="noStrike" cap="none" dirty="0">
              <a:solidFill>
                <a:srgbClr val="3A3A3A"/>
              </a:solidFill>
              <a:latin typeface="Century Gothic"/>
              <a:ea typeface="Century Gothic"/>
              <a:cs typeface="Century Gothic"/>
              <a:sym typeface="Century Gothic"/>
            </a:endParaRPr>
          </a:p>
          <a:p>
            <a:pPr marL="914400" marR="0" lvl="1" indent="-323850" algn="just"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Présence de </a:t>
            </a:r>
            <a:r>
              <a:rPr lang="fr-FR" sz="1500" b="1" i="0" u="none" strike="noStrike" cap="none" dirty="0">
                <a:solidFill>
                  <a:srgbClr val="169FDB"/>
                </a:solidFill>
                <a:latin typeface="Century Gothic"/>
                <a:ea typeface="Century Gothic"/>
                <a:cs typeface="Century Gothic"/>
                <a:sym typeface="Century Gothic"/>
              </a:rPr>
              <a:t>sulfates</a:t>
            </a:r>
            <a:endParaRPr sz="1400" b="1" i="0" u="none" strike="noStrike" cap="none" dirty="0">
              <a:solidFill>
                <a:srgbClr val="169FDB"/>
              </a:solidFill>
              <a:latin typeface="Arial"/>
              <a:ea typeface="Arial"/>
              <a:cs typeface="Arial"/>
              <a:sym typeface="Arial"/>
            </a:endParaRPr>
          </a:p>
        </p:txBody>
      </p:sp>
      <p:sp>
        <p:nvSpPr>
          <p:cNvPr id="571" name="Google Shape;571;g245a484206a_0_133"/>
          <p:cNvSpPr txBox="1"/>
          <p:nvPr/>
        </p:nvSpPr>
        <p:spPr>
          <a:xfrm>
            <a:off x="3991533" y="3942824"/>
            <a:ext cx="4838400" cy="1415742"/>
          </a:xfrm>
          <a:prstGeom prst="rect">
            <a:avLst/>
          </a:prstGeom>
          <a:noFill/>
          <a:ln>
            <a:noFill/>
          </a:ln>
        </p:spPr>
        <p:txBody>
          <a:bodyPr spcFirstLastPara="1" wrap="square" lIns="91425" tIns="91425" rIns="91425" bIns="91425" anchor="t" anchorCtr="0">
            <a:spAutoFit/>
          </a:bodyPr>
          <a:lstStyle/>
          <a:p>
            <a:pPr marL="914400" marR="0" lvl="1" indent="-323850" algn="just"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Température élevée (30°C)</a:t>
            </a:r>
            <a:endParaRPr sz="1500" b="0" i="0" u="none" strike="noStrike" cap="none" dirty="0">
              <a:solidFill>
                <a:srgbClr val="3A3A3A"/>
              </a:solidFill>
              <a:latin typeface="Century Gothic"/>
              <a:ea typeface="Century Gothic"/>
              <a:cs typeface="Century Gothic"/>
              <a:sym typeface="Century Gothic"/>
            </a:endParaRPr>
          </a:p>
          <a:p>
            <a:pPr marL="914400" marR="0" lvl="1" indent="-323850" algn="just"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5,5 &lt; pH &lt; 8,5</a:t>
            </a:r>
            <a:endParaRPr sz="1500" b="0" i="0" u="none" strike="noStrike" cap="none" dirty="0">
              <a:solidFill>
                <a:srgbClr val="3A3A3A"/>
              </a:solidFill>
              <a:latin typeface="Century Gothic"/>
              <a:ea typeface="Century Gothic"/>
              <a:cs typeface="Century Gothic"/>
              <a:sym typeface="Century Gothic"/>
            </a:endParaRPr>
          </a:p>
          <a:p>
            <a:pPr marL="914400" marR="0" lvl="1" indent="-323850" algn="just"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Importante charge organique (DCO)</a:t>
            </a:r>
            <a:endParaRPr sz="1500" b="0" i="0" u="none" strike="noStrike" cap="none" dirty="0">
              <a:solidFill>
                <a:srgbClr val="3A3A3A"/>
              </a:solidFill>
              <a:latin typeface="Century Gothic"/>
              <a:ea typeface="Century Gothic"/>
              <a:cs typeface="Century Gothic"/>
              <a:sym typeface="Century Gothic"/>
            </a:endParaRPr>
          </a:p>
          <a:p>
            <a:pPr marL="914400" marR="0" lvl="1" indent="-323850" algn="just"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Faible vitesse d’écoulement</a:t>
            </a:r>
            <a:endParaRPr sz="1400" b="0" i="0" u="none" strike="noStrike" cap="none" dirty="0">
              <a:solidFill>
                <a:srgbClr val="000000"/>
              </a:solidFill>
              <a:latin typeface="Arial"/>
              <a:ea typeface="Arial"/>
              <a:cs typeface="Arial"/>
              <a:sym typeface="Arial"/>
            </a:endParaRPr>
          </a:p>
        </p:txBody>
      </p:sp>
      <p:sp>
        <p:nvSpPr>
          <p:cNvPr id="572" name="Google Shape;572;g245a484206a_0_133"/>
          <p:cNvSpPr txBox="1"/>
          <p:nvPr/>
        </p:nvSpPr>
        <p:spPr>
          <a:xfrm>
            <a:off x="3991533" y="5423045"/>
            <a:ext cx="3000000" cy="800189"/>
          </a:xfrm>
          <a:prstGeom prst="rect">
            <a:avLst/>
          </a:prstGeom>
          <a:noFill/>
          <a:ln>
            <a:noFill/>
          </a:ln>
        </p:spPr>
        <p:txBody>
          <a:bodyPr spcFirstLastPara="1" wrap="square" lIns="91425" tIns="91425" rIns="91425" bIns="91425" anchor="t" anchorCtr="0">
            <a:spAutoFit/>
          </a:bodyPr>
          <a:lstStyle/>
          <a:p>
            <a:pPr marL="914400" marR="0" lvl="1" indent="-323850" algn="l"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Chute d’eau</a:t>
            </a:r>
            <a:endParaRPr sz="1500" b="0" i="0" u="none" strike="noStrike" cap="none" dirty="0">
              <a:solidFill>
                <a:srgbClr val="3A3A3A"/>
              </a:solidFill>
              <a:latin typeface="Century Gothic"/>
              <a:ea typeface="Century Gothic"/>
              <a:cs typeface="Century Gothic"/>
              <a:sym typeface="Century Gothic"/>
            </a:endParaRPr>
          </a:p>
          <a:p>
            <a:pPr marL="914400" marR="0" lvl="1" indent="-323850" algn="l" rtl="0">
              <a:lnSpc>
                <a:spcPct val="100000"/>
              </a:lnSpc>
              <a:spcBef>
                <a:spcPts val="6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Turbulence</a:t>
            </a:r>
            <a:endParaRPr sz="1400" b="0" i="0" u="none" strike="noStrike" cap="none" dirty="0">
              <a:solidFill>
                <a:srgbClr val="000000"/>
              </a:solidFill>
              <a:latin typeface="Arial"/>
              <a:ea typeface="Arial"/>
              <a:cs typeface="Arial"/>
              <a:sym typeface="Arial"/>
            </a:endParaRPr>
          </a:p>
        </p:txBody>
      </p:sp>
      <p:sp>
        <p:nvSpPr>
          <p:cNvPr id="573" name="Google Shape;573;g245a484206a_0_133"/>
          <p:cNvSpPr txBox="1"/>
          <p:nvPr/>
        </p:nvSpPr>
        <p:spPr>
          <a:xfrm>
            <a:off x="256709" y="5499889"/>
            <a:ext cx="3551100" cy="646500"/>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Conditions d’émission dans les réseaux (stripping)</a:t>
            </a:r>
            <a:endParaRPr sz="1400" b="0" i="0" u="none" strike="noStrike" cap="none" dirty="0">
              <a:solidFill>
                <a:srgbClr val="000000"/>
              </a:solidFill>
              <a:latin typeface="Arial"/>
              <a:ea typeface="Arial"/>
              <a:cs typeface="Arial"/>
              <a:sym typeface="Arial"/>
            </a:endParaRPr>
          </a:p>
        </p:txBody>
      </p:sp>
      <p:sp>
        <p:nvSpPr>
          <p:cNvPr id="574" name="Google Shape;574;g245a484206a_0_133"/>
          <p:cNvSpPr txBox="1"/>
          <p:nvPr/>
        </p:nvSpPr>
        <p:spPr>
          <a:xfrm>
            <a:off x="0" y="3480491"/>
            <a:ext cx="10419913" cy="415468"/>
          </a:xfrm>
          <a:prstGeom prst="rect">
            <a:avLst/>
          </a:prstGeom>
          <a:noFill/>
          <a:ln>
            <a:noFill/>
          </a:ln>
        </p:spPr>
        <p:txBody>
          <a:bodyPr spcFirstLastPara="1" wrap="square" lIns="91425" tIns="91425" rIns="91425" bIns="91425" anchor="t" anchorCtr="0">
            <a:spAutoFit/>
          </a:bodyPr>
          <a:lstStyle/>
          <a:p>
            <a:pPr marL="457200" marR="0" lvl="0" indent="0" algn="just" rtl="0">
              <a:lnSpc>
                <a:spcPct val="100000"/>
              </a:lnSpc>
              <a:spcBef>
                <a:spcPts val="0"/>
              </a:spcBef>
              <a:spcAft>
                <a:spcPts val="0"/>
              </a:spcAft>
              <a:buClr>
                <a:srgbClr val="000000"/>
              </a:buClr>
              <a:buSzPts val="1500"/>
              <a:buFont typeface="Arial"/>
              <a:buNone/>
            </a:pPr>
            <a:r>
              <a:rPr lang="fr-FR" sz="1500" b="0" i="0" u="none" strike="noStrike" cap="none" dirty="0">
                <a:solidFill>
                  <a:srgbClr val="3A3A3A"/>
                </a:solidFill>
                <a:latin typeface="Century Gothic"/>
                <a:ea typeface="Century Gothic"/>
                <a:cs typeface="Century Gothic"/>
                <a:sym typeface="Century Gothic"/>
              </a:rPr>
              <a:t>→ Dégradation des sulfates par des bactéries </a:t>
            </a:r>
            <a:r>
              <a:rPr lang="fr-FR" sz="1500" b="0" i="0" u="none" strike="noStrike" cap="none" dirty="0" err="1">
                <a:solidFill>
                  <a:srgbClr val="3A3A3A"/>
                </a:solidFill>
                <a:latin typeface="Century Gothic"/>
                <a:ea typeface="Century Gothic"/>
                <a:cs typeface="Century Gothic"/>
                <a:sym typeface="Century Gothic"/>
              </a:rPr>
              <a:t>sulfato</a:t>
            </a:r>
            <a:r>
              <a:rPr lang="fr-FR" sz="1500" b="0" i="0" u="none" strike="noStrike" cap="none" dirty="0">
                <a:solidFill>
                  <a:srgbClr val="3A3A3A"/>
                </a:solidFill>
                <a:latin typeface="Century Gothic"/>
                <a:ea typeface="Century Gothic"/>
                <a:cs typeface="Century Gothic"/>
                <a:sym typeface="Century Gothic"/>
              </a:rPr>
              <a:t>-réductrices produisant de l’H2S</a:t>
            </a:r>
            <a:endParaRPr sz="1400" b="0" i="0" u="none" strike="noStrike" cap="none" dirty="0">
              <a:solidFill>
                <a:srgbClr val="000000"/>
              </a:solidFill>
              <a:latin typeface="Arial"/>
              <a:ea typeface="Arial"/>
              <a:cs typeface="Arial"/>
              <a:sym typeface="Arial"/>
            </a:endParaRPr>
          </a:p>
        </p:txBody>
      </p:sp>
      <p:sp>
        <p:nvSpPr>
          <p:cNvPr id="575" name="Google Shape;575;g245a484206a_0_133"/>
          <p:cNvSpPr txBox="1"/>
          <p:nvPr/>
        </p:nvSpPr>
        <p:spPr>
          <a:xfrm>
            <a:off x="255250" y="3989512"/>
            <a:ext cx="3551100" cy="646500"/>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Conditions favorables à la formation d’H2S</a:t>
            </a:r>
            <a:endParaRPr sz="1400" b="0" i="0" u="none" strike="noStrike" cap="none" dirty="0">
              <a:solidFill>
                <a:srgbClr val="000000"/>
              </a:solidFill>
              <a:latin typeface="Arial"/>
              <a:ea typeface="Arial"/>
              <a:cs typeface="Arial"/>
              <a:sym typeface="Arial"/>
            </a:endParaRPr>
          </a:p>
        </p:txBody>
      </p:sp>
      <p:sp>
        <p:nvSpPr>
          <p:cNvPr id="2" name="Google Shape;282;g23e4a2837bf_0_8">
            <a:extLst>
              <a:ext uri="{FF2B5EF4-FFF2-40B4-BE49-F238E27FC236}">
                <a16:creationId xmlns:a16="http://schemas.microsoft.com/office/drawing/2014/main" id="{6B4C3B7E-18F0-DEC3-0655-046FCF9CC9B8}"/>
              </a:ext>
            </a:extLst>
          </p:cNvPr>
          <p:cNvSpPr txBox="1">
            <a:spLocks/>
          </p:cNvSpPr>
          <p:nvPr/>
        </p:nvSpPr>
        <p:spPr>
          <a:xfrm>
            <a:off x="481232" y="1452221"/>
            <a:ext cx="376913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Les propriétés du H2S</a:t>
            </a:r>
          </a:p>
        </p:txBody>
      </p:sp>
      <p:sp>
        <p:nvSpPr>
          <p:cNvPr id="4" name="ZoneTexte 3">
            <a:extLst>
              <a:ext uri="{FF2B5EF4-FFF2-40B4-BE49-F238E27FC236}">
                <a16:creationId xmlns:a16="http://schemas.microsoft.com/office/drawing/2014/main" id="{F6D9553B-19E1-94C4-13AA-A3229ED2510C}"/>
              </a:ext>
            </a:extLst>
          </p:cNvPr>
          <p:cNvSpPr txBox="1"/>
          <p:nvPr/>
        </p:nvSpPr>
        <p:spPr>
          <a:xfrm>
            <a:off x="201700" y="2814253"/>
            <a:ext cx="4572000" cy="307777"/>
          </a:xfrm>
          <a:prstGeom prst="rect">
            <a:avLst/>
          </a:prstGeom>
          <a:noFill/>
        </p:spPr>
        <p:txBody>
          <a:bodyPr wrap="square">
            <a:spAutoFit/>
          </a:bodyPr>
          <a:lstStyle/>
          <a:p>
            <a:pPr marL="457200" marR="0" lvl="0" indent="-323850" algn="just" rtl="0">
              <a:lnSpc>
                <a:spcPct val="100000"/>
              </a:lnSpc>
              <a:spcBef>
                <a:spcPts val="1000"/>
              </a:spcBef>
              <a:spcAft>
                <a:spcPts val="0"/>
              </a:spcAft>
              <a:buClr>
                <a:srgbClr val="3A3A3A"/>
              </a:buClr>
              <a:buSzPts val="1500"/>
              <a:buFont typeface="Century Gothic"/>
              <a:buChar char="-"/>
            </a:pPr>
            <a:r>
              <a:rPr lang="fr-FR" sz="1400" b="0" i="0" u="none" strike="noStrike" cap="none" dirty="0">
                <a:solidFill>
                  <a:srgbClr val="3A3A3A"/>
                </a:solidFill>
                <a:latin typeface="Century Gothic"/>
                <a:ea typeface="Century Gothic"/>
                <a:cs typeface="Century Gothic"/>
                <a:sym typeface="Century Gothic"/>
              </a:rPr>
              <a:t>Conditions de formation de l’H2S :</a:t>
            </a:r>
            <a:endParaRPr lang="fr-FR" sz="1400" b="0" i="0" u="none" strike="noStrike" cap="none" dirty="0">
              <a:solidFill>
                <a:srgbClr val="000000"/>
              </a:solidFill>
              <a:highlight>
                <a:srgbClr val="FFFF00"/>
              </a:highlight>
              <a:latin typeface="Century Gothic"/>
              <a:ea typeface="Century Gothic"/>
              <a:cs typeface="Century Gothic"/>
              <a:sym typeface="Century Gothic"/>
            </a:endParaRPr>
          </a:p>
        </p:txBody>
      </p:sp>
      <p:pic>
        <p:nvPicPr>
          <p:cNvPr id="6" name="Image 5" descr="Une image contenant clipart, dessin humoristique, illustration, dessin&#10;&#10;Description générée automatiquement">
            <a:extLst>
              <a:ext uri="{FF2B5EF4-FFF2-40B4-BE49-F238E27FC236}">
                <a16:creationId xmlns:a16="http://schemas.microsoft.com/office/drawing/2014/main" id="{032D137B-5830-BD5D-5AED-53D989CB2A4F}"/>
              </a:ext>
            </a:extLst>
          </p:cNvPr>
          <p:cNvPicPr>
            <a:picLocks noChangeAspect="1"/>
          </p:cNvPicPr>
          <p:nvPr/>
        </p:nvPicPr>
        <p:blipFill rotWithShape="1">
          <a:blip r:embed="rId3"/>
          <a:srcRect l="19927" t="53513" r="18398" b="5487"/>
          <a:stretch/>
        </p:blipFill>
        <p:spPr>
          <a:xfrm>
            <a:off x="6318613" y="293586"/>
            <a:ext cx="2343354" cy="2203417"/>
          </a:xfrm>
          <a:prstGeom prst="rect">
            <a:avLst/>
          </a:prstGeom>
        </p:spPr>
      </p:pic>
      <p:sp>
        <p:nvSpPr>
          <p:cNvPr id="3" name="ZoneTexte 2">
            <a:extLst>
              <a:ext uri="{FF2B5EF4-FFF2-40B4-BE49-F238E27FC236}">
                <a16:creationId xmlns:a16="http://schemas.microsoft.com/office/drawing/2014/main" id="{08721D46-2A43-D6CC-D47C-121538FE62AB}"/>
              </a:ext>
            </a:extLst>
          </p:cNvPr>
          <p:cNvSpPr txBox="1"/>
          <p:nvPr/>
        </p:nvSpPr>
        <p:spPr>
          <a:xfrm>
            <a:off x="3458817" y="293586"/>
            <a:ext cx="2492441" cy="553998"/>
          </a:xfrm>
          <a:prstGeom prst="rect">
            <a:avLst/>
          </a:prstGeom>
          <a:noFill/>
        </p:spPr>
        <p:txBody>
          <a:bodyPr wrap="square" rtlCol="0">
            <a:spAutoFit/>
          </a:bodyPr>
          <a:lstStyle/>
          <a:p>
            <a:r>
              <a:rPr lang="fr-FR" sz="3000" b="1" kern="1200" dirty="0">
                <a:solidFill>
                  <a:srgbClr val="31327C"/>
                </a:solidFill>
                <a:latin typeface="Century Gothic"/>
                <a:sym typeface="Century Gothic"/>
              </a:rPr>
              <a:t>PRÉALABLE</a:t>
            </a:r>
            <a:endParaRPr lang="fr-FR" sz="3000"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9"/>
                                        </p:tgtEl>
                                        <p:attrNameLst>
                                          <p:attrName>style.visibility</p:attrName>
                                        </p:attrNameLst>
                                      </p:cBhvr>
                                      <p:to>
                                        <p:strVal val="visible"/>
                                      </p:to>
                                    </p:set>
                                    <p:anim calcmode="lin" valueType="num">
                                      <p:cBhvr additive="base">
                                        <p:cTn id="7" dur="500" fill="hold"/>
                                        <p:tgtEl>
                                          <p:spTgt spid="569"/>
                                        </p:tgtEl>
                                        <p:attrNameLst>
                                          <p:attrName>ppt_x</p:attrName>
                                        </p:attrNameLst>
                                      </p:cBhvr>
                                      <p:tavLst>
                                        <p:tav tm="0">
                                          <p:val>
                                            <p:strVal val="#ppt_x"/>
                                          </p:val>
                                        </p:tav>
                                        <p:tav tm="100000">
                                          <p:val>
                                            <p:strVal val="#ppt_x"/>
                                          </p:val>
                                        </p:tav>
                                      </p:tavLst>
                                    </p:anim>
                                    <p:anim calcmode="lin" valueType="num">
                                      <p:cBhvr additive="base">
                                        <p:cTn id="8" dur="500" fill="hold"/>
                                        <p:tgtEl>
                                          <p:spTgt spid="5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70"/>
                                        </p:tgtEl>
                                        <p:attrNameLst>
                                          <p:attrName>style.visibility</p:attrName>
                                        </p:attrNameLst>
                                      </p:cBhvr>
                                      <p:to>
                                        <p:strVal val="visible"/>
                                      </p:to>
                                    </p:set>
                                    <p:anim calcmode="lin" valueType="num">
                                      <p:cBhvr additive="base">
                                        <p:cTn id="15" dur="500" fill="hold"/>
                                        <p:tgtEl>
                                          <p:spTgt spid="570"/>
                                        </p:tgtEl>
                                        <p:attrNameLst>
                                          <p:attrName>ppt_x</p:attrName>
                                        </p:attrNameLst>
                                      </p:cBhvr>
                                      <p:tavLst>
                                        <p:tav tm="0">
                                          <p:val>
                                            <p:strVal val="#ppt_x"/>
                                          </p:val>
                                        </p:tav>
                                        <p:tav tm="100000">
                                          <p:val>
                                            <p:strVal val="#ppt_x"/>
                                          </p:val>
                                        </p:tav>
                                      </p:tavLst>
                                    </p:anim>
                                    <p:anim calcmode="lin" valueType="num">
                                      <p:cBhvr additive="base">
                                        <p:cTn id="16" dur="500" fill="hold"/>
                                        <p:tgtEl>
                                          <p:spTgt spid="57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74"/>
                                        </p:tgtEl>
                                        <p:attrNameLst>
                                          <p:attrName>style.visibility</p:attrName>
                                        </p:attrNameLst>
                                      </p:cBhvr>
                                      <p:to>
                                        <p:strVal val="visible"/>
                                      </p:to>
                                    </p:set>
                                    <p:anim calcmode="lin" valueType="num">
                                      <p:cBhvr additive="base">
                                        <p:cTn id="19" dur="500" fill="hold"/>
                                        <p:tgtEl>
                                          <p:spTgt spid="574"/>
                                        </p:tgtEl>
                                        <p:attrNameLst>
                                          <p:attrName>ppt_x</p:attrName>
                                        </p:attrNameLst>
                                      </p:cBhvr>
                                      <p:tavLst>
                                        <p:tav tm="0">
                                          <p:val>
                                            <p:strVal val="#ppt_x"/>
                                          </p:val>
                                        </p:tav>
                                        <p:tav tm="100000">
                                          <p:val>
                                            <p:strVal val="#ppt_x"/>
                                          </p:val>
                                        </p:tav>
                                      </p:tavLst>
                                    </p:anim>
                                    <p:anim calcmode="lin" valueType="num">
                                      <p:cBhvr additive="base">
                                        <p:cTn id="20" dur="500" fill="hold"/>
                                        <p:tgtEl>
                                          <p:spTgt spid="5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5"/>
                                        </p:tgtEl>
                                        <p:attrNameLst>
                                          <p:attrName>style.visibility</p:attrName>
                                        </p:attrNameLst>
                                      </p:cBhvr>
                                      <p:to>
                                        <p:strVal val="visible"/>
                                      </p:to>
                                    </p:set>
                                    <p:anim calcmode="lin" valueType="num">
                                      <p:cBhvr additive="base">
                                        <p:cTn id="25" dur="500" fill="hold"/>
                                        <p:tgtEl>
                                          <p:spTgt spid="575"/>
                                        </p:tgtEl>
                                        <p:attrNameLst>
                                          <p:attrName>ppt_x</p:attrName>
                                        </p:attrNameLst>
                                      </p:cBhvr>
                                      <p:tavLst>
                                        <p:tav tm="0">
                                          <p:val>
                                            <p:strVal val="#ppt_x"/>
                                          </p:val>
                                        </p:tav>
                                        <p:tav tm="100000">
                                          <p:val>
                                            <p:strVal val="#ppt_x"/>
                                          </p:val>
                                        </p:tav>
                                      </p:tavLst>
                                    </p:anim>
                                    <p:anim calcmode="lin" valueType="num">
                                      <p:cBhvr additive="base">
                                        <p:cTn id="26" dur="500" fill="hold"/>
                                        <p:tgtEl>
                                          <p:spTgt spid="57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71"/>
                                        </p:tgtEl>
                                        <p:attrNameLst>
                                          <p:attrName>style.visibility</p:attrName>
                                        </p:attrNameLst>
                                      </p:cBhvr>
                                      <p:to>
                                        <p:strVal val="visible"/>
                                      </p:to>
                                    </p:set>
                                    <p:anim calcmode="lin" valueType="num">
                                      <p:cBhvr additive="base">
                                        <p:cTn id="29" dur="500" fill="hold"/>
                                        <p:tgtEl>
                                          <p:spTgt spid="571"/>
                                        </p:tgtEl>
                                        <p:attrNameLst>
                                          <p:attrName>ppt_x</p:attrName>
                                        </p:attrNameLst>
                                      </p:cBhvr>
                                      <p:tavLst>
                                        <p:tav tm="0">
                                          <p:val>
                                            <p:strVal val="#ppt_x"/>
                                          </p:val>
                                        </p:tav>
                                        <p:tav tm="100000">
                                          <p:val>
                                            <p:strVal val="#ppt_x"/>
                                          </p:val>
                                        </p:tav>
                                      </p:tavLst>
                                    </p:anim>
                                    <p:anim calcmode="lin" valueType="num">
                                      <p:cBhvr additive="base">
                                        <p:cTn id="30" dur="500" fill="hold"/>
                                        <p:tgtEl>
                                          <p:spTgt spid="57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73"/>
                                        </p:tgtEl>
                                        <p:attrNameLst>
                                          <p:attrName>style.visibility</p:attrName>
                                        </p:attrNameLst>
                                      </p:cBhvr>
                                      <p:to>
                                        <p:strVal val="visible"/>
                                      </p:to>
                                    </p:set>
                                    <p:anim calcmode="lin" valueType="num">
                                      <p:cBhvr additive="base">
                                        <p:cTn id="33" dur="500" fill="hold"/>
                                        <p:tgtEl>
                                          <p:spTgt spid="573"/>
                                        </p:tgtEl>
                                        <p:attrNameLst>
                                          <p:attrName>ppt_x</p:attrName>
                                        </p:attrNameLst>
                                      </p:cBhvr>
                                      <p:tavLst>
                                        <p:tav tm="0">
                                          <p:val>
                                            <p:strVal val="#ppt_x"/>
                                          </p:val>
                                        </p:tav>
                                        <p:tav tm="100000">
                                          <p:val>
                                            <p:strVal val="#ppt_x"/>
                                          </p:val>
                                        </p:tav>
                                      </p:tavLst>
                                    </p:anim>
                                    <p:anim calcmode="lin" valueType="num">
                                      <p:cBhvr additive="base">
                                        <p:cTn id="34" dur="500" fill="hold"/>
                                        <p:tgtEl>
                                          <p:spTgt spid="57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72"/>
                                        </p:tgtEl>
                                        <p:attrNameLst>
                                          <p:attrName>style.visibility</p:attrName>
                                        </p:attrNameLst>
                                      </p:cBhvr>
                                      <p:to>
                                        <p:strVal val="visible"/>
                                      </p:to>
                                    </p:set>
                                    <p:anim calcmode="lin" valueType="num">
                                      <p:cBhvr additive="base">
                                        <p:cTn id="37" dur="500" fill="hold"/>
                                        <p:tgtEl>
                                          <p:spTgt spid="572"/>
                                        </p:tgtEl>
                                        <p:attrNameLst>
                                          <p:attrName>ppt_x</p:attrName>
                                        </p:attrNameLst>
                                      </p:cBhvr>
                                      <p:tavLst>
                                        <p:tav tm="0">
                                          <p:val>
                                            <p:strVal val="#ppt_x"/>
                                          </p:val>
                                        </p:tav>
                                        <p:tav tm="100000">
                                          <p:val>
                                            <p:strVal val="#ppt_x"/>
                                          </p:val>
                                        </p:tav>
                                      </p:tavLst>
                                    </p:anim>
                                    <p:anim calcmode="lin" valueType="num">
                                      <p:cBhvr additive="base">
                                        <p:cTn id="38" dur="500" fill="hold"/>
                                        <p:tgtEl>
                                          <p:spTgt spid="5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p:bldP spid="570" grpId="0"/>
      <p:bldP spid="571" grpId="0"/>
      <p:bldP spid="572" grpId="0"/>
      <p:bldP spid="573" grpId="0"/>
      <p:bldP spid="574" grpId="0"/>
      <p:bldP spid="575"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2" name="Google Shape;582;g245a484206a_0_16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43</a:t>
            </a:fld>
            <a:endParaRPr/>
          </a:p>
        </p:txBody>
      </p:sp>
      <p:sp>
        <p:nvSpPr>
          <p:cNvPr id="4" name="Google Shape;567;g245a484206a_0_133">
            <a:extLst>
              <a:ext uri="{FF2B5EF4-FFF2-40B4-BE49-F238E27FC236}">
                <a16:creationId xmlns:a16="http://schemas.microsoft.com/office/drawing/2014/main" id="{E2B4B6D0-1958-49CF-1AA9-2B7E72D8EFC6}"/>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750"/>
              </a:spcBef>
              <a:spcAft>
                <a:spcPts val="0"/>
              </a:spcAft>
              <a:buSzPts val="3000"/>
              <a:buNone/>
            </a:pPr>
            <a:r>
              <a:rPr lang="fr-FR" dirty="0"/>
              <a:t>PRÉALABLE</a:t>
            </a:r>
            <a:endParaRPr dirty="0"/>
          </a:p>
        </p:txBody>
      </p:sp>
      <p:grpSp>
        <p:nvGrpSpPr>
          <p:cNvPr id="583" name="Google Shape;583;g245a484206a_0_160"/>
          <p:cNvGrpSpPr/>
          <p:nvPr/>
        </p:nvGrpSpPr>
        <p:grpSpPr>
          <a:xfrm>
            <a:off x="599002" y="1987843"/>
            <a:ext cx="7268868" cy="4380976"/>
            <a:chOff x="1179807" y="2369700"/>
            <a:chExt cx="7268868" cy="4380976"/>
          </a:xfrm>
        </p:grpSpPr>
        <p:pic>
          <p:nvPicPr>
            <p:cNvPr id="584" name="Google Shape;584;g245a484206a_0_1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79807" y="2369700"/>
              <a:ext cx="5750318" cy="4380976"/>
            </a:xfrm>
            <a:prstGeom prst="rect">
              <a:avLst/>
            </a:prstGeom>
            <a:noFill/>
            <a:ln>
              <a:noFill/>
            </a:ln>
          </p:spPr>
        </p:pic>
        <p:sp>
          <p:nvSpPr>
            <p:cNvPr id="585" name="Google Shape;585;g245a484206a_0_160"/>
            <p:cNvSpPr txBox="1"/>
            <p:nvPr/>
          </p:nvSpPr>
          <p:spPr>
            <a:xfrm>
              <a:off x="5448675" y="6258775"/>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a:solidFill>
                    <a:srgbClr val="A6A6A6"/>
                  </a:solidFill>
                  <a:latin typeface="Century Gothic"/>
                  <a:ea typeface="Century Gothic"/>
                  <a:cs typeface="Century Gothic"/>
                  <a:sym typeface="Century Gothic"/>
                </a:rPr>
                <a:t>Source : www.gazdetect.com</a:t>
              </a:r>
              <a:endParaRPr sz="800" b="0" i="0" u="none" strike="noStrike" cap="none">
                <a:solidFill>
                  <a:srgbClr val="A6A6A6"/>
                </a:solidFill>
                <a:latin typeface="Century Gothic"/>
                <a:ea typeface="Century Gothic"/>
                <a:cs typeface="Century Gothic"/>
                <a:sym typeface="Century Gothic"/>
              </a:endParaRPr>
            </a:p>
          </p:txBody>
        </p:sp>
      </p:grpSp>
      <p:sp>
        <p:nvSpPr>
          <p:cNvPr id="5" name="Google Shape;282;g23e4a2837bf_0_8">
            <a:extLst>
              <a:ext uri="{FF2B5EF4-FFF2-40B4-BE49-F238E27FC236}">
                <a16:creationId xmlns:a16="http://schemas.microsoft.com/office/drawing/2014/main" id="{DCE90F67-E6B3-EA78-1066-6F2B1D8650A8}"/>
              </a:ext>
            </a:extLst>
          </p:cNvPr>
          <p:cNvSpPr txBox="1">
            <a:spLocks/>
          </p:cNvSpPr>
          <p:nvPr/>
        </p:nvSpPr>
        <p:spPr>
          <a:xfrm>
            <a:off x="464300" y="1308393"/>
            <a:ext cx="376913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Les effets du H2S</a:t>
            </a:r>
          </a:p>
        </p:txBody>
      </p:sp>
      <p:pic>
        <p:nvPicPr>
          <p:cNvPr id="3" name="Image 2" descr="Une image contenant clipart, dessin humoristique, illustration, dessin&#10;&#10;Description générée automatiquement">
            <a:extLst>
              <a:ext uri="{FF2B5EF4-FFF2-40B4-BE49-F238E27FC236}">
                <a16:creationId xmlns:a16="http://schemas.microsoft.com/office/drawing/2014/main" id="{6822439E-55D7-7F5F-C2BF-41AFF5752C69}"/>
              </a:ext>
            </a:extLst>
          </p:cNvPr>
          <p:cNvPicPr>
            <a:picLocks noChangeAspect="1"/>
          </p:cNvPicPr>
          <p:nvPr/>
        </p:nvPicPr>
        <p:blipFill rotWithShape="1">
          <a:blip r:embed="rId4"/>
          <a:srcRect l="19486" t="4250" r="21182" b="52659"/>
          <a:stretch/>
        </p:blipFill>
        <p:spPr>
          <a:xfrm>
            <a:off x="5859614" y="657546"/>
            <a:ext cx="2239233" cy="23002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anim calcmode="lin" valueType="num">
                                      <p:cBhvr additive="base">
                                        <p:cTn id="7" dur="500" fill="hold"/>
                                        <p:tgtEl>
                                          <p:spTgt spid="583"/>
                                        </p:tgtEl>
                                        <p:attrNameLst>
                                          <p:attrName>ppt_x</p:attrName>
                                        </p:attrNameLst>
                                      </p:cBhvr>
                                      <p:tavLst>
                                        <p:tav tm="0">
                                          <p:val>
                                            <p:strVal val="#ppt_x"/>
                                          </p:val>
                                        </p:tav>
                                        <p:tav tm="100000">
                                          <p:val>
                                            <p:strVal val="#ppt_x"/>
                                          </p:val>
                                        </p:tav>
                                      </p:tavLst>
                                    </p:anim>
                                    <p:anim calcmode="lin" valueType="num">
                                      <p:cBhvr additive="base">
                                        <p:cTn id="8" dur="500" fill="hold"/>
                                        <p:tgtEl>
                                          <p:spTgt spid="5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2" name="Google Shape;567;g245a484206a_0_133">
            <a:extLst>
              <a:ext uri="{FF2B5EF4-FFF2-40B4-BE49-F238E27FC236}">
                <a16:creationId xmlns:a16="http://schemas.microsoft.com/office/drawing/2014/main" id="{B3C60984-84FD-4ADE-430C-FFF0C1D23623}"/>
              </a:ext>
            </a:extLst>
          </p:cNvPr>
          <p:cNvSpPr txBox="1">
            <a:spLocks/>
          </p:cNvSpPr>
          <p:nvPr/>
        </p:nvSpPr>
        <p:spPr>
          <a:xfrm>
            <a:off x="1037047" y="139093"/>
            <a:ext cx="7323900" cy="723246"/>
          </a:xfrm>
          <a:prstGeom prst="rect">
            <a:avLst/>
          </a:prstGeom>
          <a:noFill/>
          <a:ln>
            <a:noFill/>
          </a:ln>
        </p:spPr>
        <p:txBody>
          <a:bodyPr spcFirstLastPara="1" vert="horz" wrap="square" lIns="91425" tIns="45700" rIns="91425" bIns="45700" rtlCol="0" anchor="ctr"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3000"/>
              <a:buFont typeface="Arial"/>
              <a:buNone/>
              <a:defRPr sz="30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0" indent="0"/>
            <a:r>
              <a:rPr lang="fr-FR" dirty="0"/>
              <a:t>LA COLLECTIVITÉ</a:t>
            </a:r>
          </a:p>
        </p:txBody>
      </p:sp>
      <p:sp>
        <p:nvSpPr>
          <p:cNvPr id="592" name="Google Shape;592;g244e2493552_2_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44</a:t>
            </a:fld>
            <a:endParaRPr/>
          </a:p>
        </p:txBody>
      </p:sp>
      <p:sp>
        <p:nvSpPr>
          <p:cNvPr id="593" name="Google Shape;593;g244e2493552_2_9"/>
          <p:cNvSpPr txBox="1"/>
          <p:nvPr/>
        </p:nvSpPr>
        <p:spPr>
          <a:xfrm>
            <a:off x="225572" y="1839216"/>
            <a:ext cx="6030900" cy="902781"/>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10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54 communes et près de 216 000 habitants </a:t>
            </a:r>
            <a:endParaRPr sz="1500" b="0" i="0" u="none" strike="noStrike" cap="none" dirty="0">
              <a:solidFill>
                <a:srgbClr val="3A3A3A"/>
              </a:solidFill>
              <a:latin typeface="Century Gothic"/>
              <a:ea typeface="Century Gothic"/>
              <a:cs typeface="Century Gothic"/>
              <a:sym typeface="Century Gothic"/>
            </a:endParaRPr>
          </a:p>
          <a:p>
            <a:pPr marL="457200" marR="0" lvl="0" indent="-323850" algn="just" rtl="0">
              <a:lnSpc>
                <a:spcPct val="100000"/>
              </a:lnSpc>
              <a:spcBef>
                <a:spcPts val="10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Création d’un service ND en 2016 avec 3 ETP </a:t>
            </a:r>
            <a:endParaRPr sz="1500" b="0" i="0" u="none" strike="noStrike" cap="none" dirty="0">
              <a:solidFill>
                <a:srgbClr val="000000"/>
              </a:solidFill>
              <a:latin typeface="Century Gothic"/>
              <a:ea typeface="Century Gothic"/>
              <a:cs typeface="Century Gothic"/>
              <a:sym typeface="Century Gothic"/>
            </a:endParaRPr>
          </a:p>
        </p:txBody>
      </p:sp>
      <p:sp>
        <p:nvSpPr>
          <p:cNvPr id="595" name="Google Shape;595;g244e2493552_2_9"/>
          <p:cNvSpPr txBox="1"/>
          <p:nvPr/>
        </p:nvSpPr>
        <p:spPr>
          <a:xfrm>
            <a:off x="225572" y="2934059"/>
            <a:ext cx="4918200" cy="1569630"/>
          </a:xfrm>
          <a:prstGeom prst="rect">
            <a:avLst/>
          </a:prstGeom>
          <a:noFill/>
          <a:ln>
            <a:noFill/>
          </a:ln>
        </p:spPr>
        <p:txBody>
          <a:bodyPr spcFirstLastPara="1" wrap="square" lIns="91425" tIns="91425" rIns="91425" bIns="91425" anchor="t" anchorCtr="0">
            <a:spAutoFit/>
          </a:bodyPr>
          <a:lstStyle/>
          <a:p>
            <a:pPr marL="457200" marR="0" lvl="0" indent="0" algn="just" rtl="0">
              <a:lnSpc>
                <a:spcPct val="100000"/>
              </a:lnSpc>
              <a:spcBef>
                <a:spcPts val="0"/>
              </a:spcBef>
              <a:spcAft>
                <a:spcPts val="0"/>
              </a:spcAft>
              <a:buClr>
                <a:srgbClr val="000000"/>
              </a:buClr>
              <a:buSzPts val="1500"/>
              <a:buFont typeface="Arial"/>
              <a:buNone/>
            </a:pPr>
            <a:r>
              <a:rPr lang="fr-FR" sz="1500" b="1" i="0" u="none" strike="noStrike" cap="none" dirty="0">
                <a:solidFill>
                  <a:schemeClr val="dk1"/>
                </a:solidFill>
                <a:latin typeface="Century Gothic"/>
                <a:ea typeface="Century Gothic"/>
                <a:cs typeface="Century Gothic"/>
                <a:sym typeface="Century Gothic"/>
              </a:rPr>
              <a:t>→ Missions d’</a:t>
            </a:r>
            <a:r>
              <a:rPr lang="fr-FR" sz="1500" b="1" i="0" u="none" strike="noStrike" cap="none" dirty="0">
                <a:solidFill>
                  <a:srgbClr val="006F8E"/>
                </a:solidFill>
                <a:latin typeface="Century Gothic"/>
                <a:ea typeface="Century Gothic"/>
                <a:cs typeface="Century Gothic"/>
                <a:sym typeface="Century Gothic"/>
              </a:rPr>
              <a:t>Emilie</a:t>
            </a:r>
            <a:r>
              <a:rPr lang="fr-FR" sz="1500" b="1" i="0" u="none" strike="noStrike" cap="none" dirty="0">
                <a:solidFill>
                  <a:schemeClr val="dk1"/>
                </a:solidFill>
                <a:latin typeface="Century Gothic"/>
                <a:ea typeface="Century Gothic"/>
                <a:cs typeface="Century Gothic"/>
                <a:sym typeface="Century Gothic"/>
              </a:rPr>
              <a:t> </a:t>
            </a:r>
            <a:r>
              <a:rPr lang="fr-FR" sz="1500" b="0" i="0" u="none" strike="noStrike" cap="none" dirty="0">
                <a:solidFill>
                  <a:schemeClr val="dk1"/>
                </a:solidFill>
                <a:latin typeface="Century Gothic"/>
                <a:ea typeface="Century Gothic"/>
                <a:cs typeface="Century Gothic"/>
                <a:sym typeface="Century Gothic"/>
              </a:rPr>
              <a:t>: </a:t>
            </a:r>
            <a:r>
              <a:rPr lang="fr-FR" sz="1500" b="1" i="0" u="none" strike="noStrike" cap="none" dirty="0">
                <a:solidFill>
                  <a:srgbClr val="169FDB"/>
                </a:solidFill>
                <a:latin typeface="Century Gothic"/>
                <a:ea typeface="Century Gothic"/>
                <a:cs typeface="Century Gothic"/>
                <a:sym typeface="Century Gothic"/>
              </a:rPr>
              <a:t>Suivre, accompagner, contrôler et sensibiliser</a:t>
            </a:r>
            <a:r>
              <a:rPr lang="fr-FR" sz="1500" b="0" i="0" u="none" strike="noStrike" cap="none" dirty="0">
                <a:solidFill>
                  <a:schemeClr val="dk1"/>
                </a:solidFill>
                <a:latin typeface="Century Gothic"/>
                <a:ea typeface="Century Gothic"/>
                <a:cs typeface="Century Gothic"/>
                <a:sym typeface="Century Gothic"/>
              </a:rPr>
              <a:t> les 10 000 entreprises potentiellement </a:t>
            </a:r>
            <a:r>
              <a:rPr lang="fr-FR" sz="1500" dirty="0">
                <a:solidFill>
                  <a:schemeClr val="dk1"/>
                </a:solidFill>
                <a:latin typeface="Century Gothic"/>
                <a:ea typeface="Century Gothic"/>
                <a:cs typeface="Century Gothic"/>
                <a:sym typeface="Century Gothic"/>
              </a:rPr>
              <a:t>émettrices de rejets ND </a:t>
            </a:r>
            <a:r>
              <a:rPr lang="fr-FR" sz="1500" b="0" i="0" u="none" strike="noStrike" cap="none" dirty="0">
                <a:solidFill>
                  <a:schemeClr val="dk1"/>
                </a:solidFill>
                <a:latin typeface="Century Gothic"/>
                <a:ea typeface="Century Gothic"/>
                <a:cs typeface="Century Gothic"/>
                <a:sym typeface="Century Gothic"/>
              </a:rPr>
              <a:t>installées sur son territoire et raccordées au réseau d’assainissement collectif + sensibilisation grand public.</a:t>
            </a:r>
            <a:endParaRPr sz="1400" b="0" i="0" u="none" strike="noStrike" cap="none" dirty="0">
              <a:solidFill>
                <a:srgbClr val="000000"/>
              </a:solidFill>
              <a:latin typeface="Arial"/>
              <a:ea typeface="Arial"/>
              <a:cs typeface="Arial"/>
              <a:sym typeface="Arial"/>
            </a:endParaRPr>
          </a:p>
        </p:txBody>
      </p:sp>
      <p:sp>
        <p:nvSpPr>
          <p:cNvPr id="596" name="Google Shape;596;g244e2493552_2_9"/>
          <p:cNvSpPr txBox="1"/>
          <p:nvPr/>
        </p:nvSpPr>
        <p:spPr>
          <a:xfrm>
            <a:off x="366350" y="4559467"/>
            <a:ext cx="5290115" cy="1826111"/>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10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Lancement d’une OPC “Qualité eau” en 2016 avec l’Agence de l’Eau RMC et la CCI de la Drôme </a:t>
            </a:r>
            <a:endParaRPr sz="1500" b="0" i="0" u="none" strike="noStrike" cap="none" dirty="0">
              <a:solidFill>
                <a:srgbClr val="3A3A3A"/>
              </a:solidFill>
              <a:latin typeface="Century Gothic"/>
              <a:ea typeface="Century Gothic"/>
              <a:cs typeface="Century Gothic"/>
              <a:sym typeface="Century Gothic"/>
            </a:endParaRPr>
          </a:p>
          <a:p>
            <a:pPr marL="457200" marR="0" lvl="0" indent="-323850" algn="just" rtl="0">
              <a:lnSpc>
                <a:spcPct val="100000"/>
              </a:lnSpc>
              <a:spcBef>
                <a:spcPts val="100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En 2016 : Seulement quelques grosses conventions de rejets non domestiques</a:t>
            </a:r>
            <a:r>
              <a:rPr lang="fr-FR" sz="1500" b="0" i="0" u="none" strike="noStrike" cap="none" dirty="0">
                <a:solidFill>
                  <a:srgbClr val="4A86E8"/>
                </a:solidFill>
                <a:latin typeface="Century Gothic"/>
                <a:ea typeface="Century Gothic"/>
                <a:cs typeface="Century Gothic"/>
                <a:sym typeface="Century Gothic"/>
              </a:rPr>
              <a:t> </a:t>
            </a:r>
            <a:r>
              <a:rPr lang="fr-FR" sz="1500" b="0" i="0" u="none" strike="noStrike" cap="none" dirty="0">
                <a:solidFill>
                  <a:srgbClr val="434343"/>
                </a:solidFill>
                <a:latin typeface="Century Gothic"/>
                <a:ea typeface="Century Gothic"/>
                <a:cs typeface="Century Gothic"/>
                <a:sym typeface="Century Gothic"/>
              </a:rPr>
              <a:t>car “compétence” auparavant communale et non prioritaire</a:t>
            </a:r>
            <a:endParaRPr sz="1400" b="0" i="0" u="none" strike="noStrike" cap="none" dirty="0">
              <a:solidFill>
                <a:srgbClr val="434343"/>
              </a:solidFill>
              <a:latin typeface="Arial"/>
              <a:ea typeface="Arial"/>
              <a:cs typeface="Arial"/>
              <a:sym typeface="Arial"/>
            </a:endParaRPr>
          </a:p>
        </p:txBody>
      </p:sp>
      <p:pic>
        <p:nvPicPr>
          <p:cNvPr id="597" name="Google Shape;597;g244e2493552_2_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90210" y="1087616"/>
            <a:ext cx="2850750" cy="3758495"/>
          </a:xfrm>
          <a:prstGeom prst="rect">
            <a:avLst/>
          </a:prstGeom>
          <a:noFill/>
          <a:ln>
            <a:noFill/>
          </a:ln>
        </p:spPr>
      </p:pic>
      <p:sp>
        <p:nvSpPr>
          <p:cNvPr id="3" name="Google Shape;282;g23e4a2837bf_0_8">
            <a:extLst>
              <a:ext uri="{FF2B5EF4-FFF2-40B4-BE49-F238E27FC236}">
                <a16:creationId xmlns:a16="http://schemas.microsoft.com/office/drawing/2014/main" id="{0EA3C3A2-4F29-BC48-51E0-741385B3BDF1}"/>
              </a:ext>
            </a:extLst>
          </p:cNvPr>
          <p:cNvSpPr txBox="1">
            <a:spLocks/>
          </p:cNvSpPr>
          <p:nvPr/>
        </p:nvSpPr>
        <p:spPr>
          <a:xfrm>
            <a:off x="552200" y="1320682"/>
            <a:ext cx="376913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Valence Romans Agglo</a:t>
            </a:r>
          </a:p>
        </p:txBody>
      </p:sp>
      <p:pic>
        <p:nvPicPr>
          <p:cNvPr id="4" name="Image 3" descr="Une image contenant clipart, illustration, dessin humoristique, dessin&#10;&#10;Description générée automatiquement">
            <a:extLst>
              <a:ext uri="{FF2B5EF4-FFF2-40B4-BE49-F238E27FC236}">
                <a16:creationId xmlns:a16="http://schemas.microsoft.com/office/drawing/2014/main" id="{E512F183-3D48-25D1-D97B-254AF6FE4214}"/>
              </a:ext>
            </a:extLst>
          </p:cNvPr>
          <p:cNvPicPr>
            <a:picLocks noChangeAspect="1"/>
          </p:cNvPicPr>
          <p:nvPr/>
        </p:nvPicPr>
        <p:blipFill rotWithShape="1">
          <a:blip r:embed="rId4"/>
          <a:srcRect l="8328" t="26758" r="55627" b="40537"/>
          <a:stretch/>
        </p:blipFill>
        <p:spPr>
          <a:xfrm>
            <a:off x="4920489" y="198321"/>
            <a:ext cx="1549734" cy="1988837"/>
          </a:xfrm>
          <a:prstGeom prst="rect">
            <a:avLst/>
          </a:prstGeom>
        </p:spPr>
      </p:pic>
      <p:pic>
        <p:nvPicPr>
          <p:cNvPr id="1026" name="Image 4">
            <a:extLst>
              <a:ext uri="{FF2B5EF4-FFF2-40B4-BE49-F238E27FC236}">
                <a16:creationId xmlns:a16="http://schemas.microsoft.com/office/drawing/2014/main" id="{EB3136B1-720E-64A9-5E3E-DF7ED284AE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0670" y="4846111"/>
            <a:ext cx="1924338" cy="115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500"/>
                                        <p:tgtEl>
                                          <p:spTgt spid="593"/>
                                        </p:tgtEl>
                                      </p:cBhvr>
                                    </p:animEffect>
                                  </p:childTnLst>
                                </p:cTn>
                              </p:par>
                              <p:par>
                                <p:cTn id="8" presetID="10" presetClass="entr" presetSubtype="0" fill="hold" nodeType="withEffect">
                                  <p:stCondLst>
                                    <p:cond delay="0"/>
                                  </p:stCondLst>
                                  <p:childTnLst>
                                    <p:set>
                                      <p:cBhvr>
                                        <p:cTn id="9" dur="1" fill="hold">
                                          <p:stCondLst>
                                            <p:cond delay="0"/>
                                          </p:stCondLst>
                                        </p:cTn>
                                        <p:tgtEl>
                                          <p:spTgt spid="597"/>
                                        </p:tgtEl>
                                        <p:attrNameLst>
                                          <p:attrName>style.visibility</p:attrName>
                                        </p:attrNameLst>
                                      </p:cBhvr>
                                      <p:to>
                                        <p:strVal val="visible"/>
                                      </p:to>
                                    </p:set>
                                    <p:animEffect transition="in" filter="fade">
                                      <p:cBhvr>
                                        <p:cTn id="10" dur="500"/>
                                        <p:tgtEl>
                                          <p:spTgt spid="59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95"/>
                                        </p:tgtEl>
                                        <p:attrNameLst>
                                          <p:attrName>style.visibility</p:attrName>
                                        </p:attrNameLst>
                                      </p:cBhvr>
                                      <p:to>
                                        <p:strVal val="visible"/>
                                      </p:to>
                                    </p:set>
                                    <p:anim calcmode="lin" valueType="num">
                                      <p:cBhvr additive="base">
                                        <p:cTn id="15" dur="500" fill="hold"/>
                                        <p:tgtEl>
                                          <p:spTgt spid="595"/>
                                        </p:tgtEl>
                                        <p:attrNameLst>
                                          <p:attrName>ppt_x</p:attrName>
                                        </p:attrNameLst>
                                      </p:cBhvr>
                                      <p:tavLst>
                                        <p:tav tm="0">
                                          <p:val>
                                            <p:strVal val="0-#ppt_w/2"/>
                                          </p:val>
                                        </p:tav>
                                        <p:tav tm="100000">
                                          <p:val>
                                            <p:strVal val="#ppt_x"/>
                                          </p:val>
                                        </p:tav>
                                      </p:tavLst>
                                    </p:anim>
                                    <p:anim calcmode="lin" valueType="num">
                                      <p:cBhvr additive="base">
                                        <p:cTn id="16" dur="500" fill="hold"/>
                                        <p:tgtEl>
                                          <p:spTgt spid="59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96"/>
                                        </p:tgtEl>
                                        <p:attrNameLst>
                                          <p:attrName>style.visibility</p:attrName>
                                        </p:attrNameLst>
                                      </p:cBhvr>
                                      <p:to>
                                        <p:strVal val="visible"/>
                                      </p:to>
                                    </p:set>
                                    <p:animEffect transition="in" filter="fade">
                                      <p:cBhvr>
                                        <p:cTn id="21" dur="500"/>
                                        <p:tgtEl>
                                          <p:spTgt spid="596"/>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P spid="595" grpId="0"/>
      <p:bldP spid="59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3" name="Google Shape;603;g244e2493552_2_19"/>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45</a:t>
            </a:fld>
            <a:endParaRPr/>
          </a:p>
        </p:txBody>
      </p:sp>
      <p:sp>
        <p:nvSpPr>
          <p:cNvPr id="602" name="Google Shape;602;g244e2493552_2_19"/>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L’ENTREPRISE</a:t>
            </a:r>
            <a:endParaRPr sz="2500" b="0" dirty="0">
              <a:solidFill>
                <a:schemeClr val="lt2"/>
              </a:solidFill>
            </a:endParaRPr>
          </a:p>
        </p:txBody>
      </p:sp>
      <p:sp>
        <p:nvSpPr>
          <p:cNvPr id="604" name="Google Shape;604;g244e2493552_2_19"/>
          <p:cNvSpPr txBox="1"/>
          <p:nvPr/>
        </p:nvSpPr>
        <p:spPr>
          <a:xfrm>
            <a:off x="176104" y="1464688"/>
            <a:ext cx="7398845" cy="1492686"/>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1" i="0" u="sng" strike="noStrike" cap="none" dirty="0">
                <a:solidFill>
                  <a:schemeClr val="dk1"/>
                </a:solidFill>
                <a:latin typeface="Century Gothic"/>
                <a:ea typeface="Century Gothic"/>
                <a:cs typeface="Century Gothic"/>
                <a:sym typeface="Century Gothic"/>
              </a:rPr>
              <a:t>Activité</a:t>
            </a:r>
            <a:r>
              <a:rPr lang="fr-FR" sz="1500" b="0" i="0" u="none" strike="noStrike" cap="none" dirty="0">
                <a:solidFill>
                  <a:schemeClr val="dk1"/>
                </a:solidFill>
                <a:latin typeface="Century Gothic"/>
                <a:ea typeface="Century Gothic"/>
                <a:cs typeface="Century Gothic"/>
                <a:sym typeface="Century Gothic"/>
              </a:rPr>
              <a:t> : Entreprise Agroalimentaire</a:t>
            </a:r>
            <a:endParaRPr sz="1500" b="0" i="0" u="none" strike="noStrike" cap="none" dirty="0">
              <a:solidFill>
                <a:schemeClr val="dk1"/>
              </a:solidFill>
              <a:latin typeface="Century Gothic"/>
              <a:ea typeface="Century Gothic"/>
              <a:cs typeface="Century Gothic"/>
              <a:sym typeface="Century Gothic"/>
            </a:endParaRPr>
          </a:p>
          <a:p>
            <a:pPr marL="457200" marR="0" lvl="0" indent="-323850" algn="just" rtl="0">
              <a:lnSpc>
                <a:spcPct val="100000"/>
              </a:lnSpc>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200</a:t>
            </a:r>
            <a:r>
              <a:rPr lang="fr-FR" sz="1500" b="0" i="0" u="none" strike="noStrike" cap="none" dirty="0">
                <a:solidFill>
                  <a:schemeClr val="dk1"/>
                </a:solidFill>
                <a:latin typeface="Century Gothic"/>
                <a:ea typeface="Century Gothic"/>
                <a:cs typeface="Century Gothic"/>
                <a:sym typeface="Century Gothic"/>
              </a:rPr>
              <a:t> employés. Production en 3x8h</a:t>
            </a:r>
            <a:endParaRPr sz="1500" b="0" i="0" u="none" strike="noStrike" cap="none" dirty="0">
              <a:solidFill>
                <a:schemeClr val="dk1"/>
              </a:solidFill>
              <a:latin typeface="Century Gothic"/>
              <a:ea typeface="Century Gothic"/>
              <a:cs typeface="Century Gothic"/>
              <a:sym typeface="Century Gothic"/>
            </a:endParaRPr>
          </a:p>
          <a:p>
            <a:pPr marL="457200" marR="0" lvl="0" indent="-323850" algn="just" rtl="0">
              <a:lnSpc>
                <a:spcPct val="100000"/>
              </a:lnSpc>
              <a:spcBef>
                <a:spcPts val="1000"/>
              </a:spcBef>
              <a:spcAft>
                <a:spcPts val="10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Établissement ICPE, diagnostiqué par le service et possédant une </a:t>
            </a:r>
            <a:r>
              <a:rPr lang="fr-FR" sz="1500" b="1" i="0" u="none" strike="noStrike" cap="none" dirty="0">
                <a:solidFill>
                  <a:srgbClr val="0096CE"/>
                </a:solidFill>
                <a:latin typeface="Century Gothic"/>
                <a:ea typeface="Century Gothic"/>
                <a:cs typeface="Century Gothic"/>
                <a:sym typeface="Century Gothic"/>
              </a:rPr>
              <a:t>ASD</a:t>
            </a:r>
            <a:r>
              <a:rPr lang="fr-FR" sz="1500" b="0" i="0" u="none" strike="noStrike" cap="none" dirty="0">
                <a:solidFill>
                  <a:schemeClr val="dk1"/>
                </a:solidFill>
                <a:latin typeface="Century Gothic"/>
                <a:ea typeface="Century Gothic"/>
                <a:cs typeface="Century Gothic"/>
                <a:sym typeface="Century Gothic"/>
              </a:rPr>
              <a:t> comprenant des </a:t>
            </a:r>
            <a:r>
              <a:rPr lang="fr-FR" sz="1500" b="1" i="0" u="none" strike="noStrike" cap="none" dirty="0">
                <a:solidFill>
                  <a:srgbClr val="169FDB"/>
                </a:solidFill>
                <a:latin typeface="Century Gothic"/>
                <a:ea typeface="Century Gothic"/>
                <a:cs typeface="Century Gothic"/>
                <a:sym typeface="Century Gothic"/>
              </a:rPr>
              <a:t>limites de rejet</a:t>
            </a:r>
            <a:r>
              <a:rPr lang="fr-FR" sz="1500" b="0" i="0" u="none" strike="noStrike" cap="none" dirty="0">
                <a:solidFill>
                  <a:schemeClr val="dk1"/>
                </a:solidFill>
                <a:latin typeface="Century Gothic"/>
                <a:ea typeface="Century Gothic"/>
                <a:cs typeface="Century Gothic"/>
                <a:sym typeface="Century Gothic"/>
              </a:rPr>
              <a:t> et </a:t>
            </a:r>
            <a:r>
              <a:rPr lang="fr-FR" sz="1500" b="1" i="0" u="none" strike="noStrike" cap="none" dirty="0">
                <a:solidFill>
                  <a:srgbClr val="169FDB"/>
                </a:solidFill>
                <a:latin typeface="Century Gothic"/>
                <a:ea typeface="Century Gothic"/>
                <a:cs typeface="Century Gothic"/>
                <a:sym typeface="Century Gothic"/>
              </a:rPr>
              <a:t>un programme d’autosurveillance </a:t>
            </a:r>
            <a:endParaRPr sz="1500" b="1" i="0" u="none" strike="noStrike" cap="none" dirty="0">
              <a:solidFill>
                <a:srgbClr val="169FDB"/>
              </a:solidFill>
              <a:latin typeface="Century Gothic"/>
              <a:ea typeface="Century Gothic"/>
              <a:cs typeface="Century Gothic"/>
              <a:sym typeface="Century Gothic"/>
            </a:endParaRPr>
          </a:p>
        </p:txBody>
      </p:sp>
      <p:sp>
        <p:nvSpPr>
          <p:cNvPr id="605" name="Google Shape;605;g244e2493552_2_19"/>
          <p:cNvSpPr txBox="1"/>
          <p:nvPr/>
        </p:nvSpPr>
        <p:spPr>
          <a:xfrm>
            <a:off x="201700" y="4919121"/>
            <a:ext cx="5252274" cy="1759426"/>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Néanmoins équipé d’une </a:t>
            </a:r>
            <a:r>
              <a:rPr lang="fr-FR" sz="1500" b="1" i="0" u="none" strike="noStrike" cap="none" dirty="0">
                <a:solidFill>
                  <a:srgbClr val="0096CE"/>
                </a:solidFill>
                <a:latin typeface="Century Gothic"/>
                <a:ea typeface="Century Gothic"/>
                <a:cs typeface="Century Gothic"/>
                <a:sym typeface="Century Gothic"/>
              </a:rPr>
              <a:t>unité de prétraitement</a:t>
            </a:r>
            <a:r>
              <a:rPr lang="fr-FR" sz="1500" b="0" i="0" u="none" strike="noStrike" cap="none" dirty="0">
                <a:solidFill>
                  <a:schemeClr val="dk1"/>
                </a:solidFill>
                <a:latin typeface="Century Gothic"/>
                <a:ea typeface="Century Gothic"/>
                <a:cs typeface="Century Gothic"/>
                <a:sym typeface="Century Gothic"/>
              </a:rPr>
              <a:t> : </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just" rtl="0">
              <a:lnSpc>
                <a:spcPct val="115000"/>
              </a:lnSpc>
              <a:spcBef>
                <a:spcPts val="10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Débit : 300 m3/j</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just" rtl="0">
              <a:lnSpc>
                <a:spcPct val="115000"/>
              </a:lnSpc>
              <a:spcBef>
                <a:spcPts val="6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Dégrilleur</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just" rtl="0">
              <a:lnSpc>
                <a:spcPct val="115000"/>
              </a:lnSpc>
              <a:spcBef>
                <a:spcPts val="6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Bassin tampon pour la stabilisation du pH (à l’acide sulfurique)</a:t>
            </a:r>
            <a:endParaRPr sz="1500" b="0" i="0" u="none" strike="noStrike" cap="none" dirty="0">
              <a:solidFill>
                <a:schemeClr val="dk1"/>
              </a:solidFill>
              <a:latin typeface="Century Gothic"/>
              <a:ea typeface="Century Gothic"/>
              <a:cs typeface="Century Gothic"/>
              <a:sym typeface="Century Gothic"/>
            </a:endParaRPr>
          </a:p>
        </p:txBody>
      </p:sp>
      <p:sp>
        <p:nvSpPr>
          <p:cNvPr id="606" name="Google Shape;606;g244e2493552_2_19"/>
          <p:cNvSpPr txBox="1"/>
          <p:nvPr/>
        </p:nvSpPr>
        <p:spPr>
          <a:xfrm>
            <a:off x="201700" y="2773995"/>
            <a:ext cx="2108400" cy="415500"/>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10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Gros émetteur :</a:t>
            </a:r>
            <a:endParaRPr sz="1500" b="0" i="0" u="none" strike="noStrike" cap="none" dirty="0">
              <a:solidFill>
                <a:schemeClr val="dk1"/>
              </a:solidFill>
              <a:latin typeface="Century Gothic"/>
              <a:ea typeface="Century Gothic"/>
              <a:cs typeface="Century Gothic"/>
              <a:sym typeface="Century Gothic"/>
            </a:endParaRPr>
          </a:p>
        </p:txBody>
      </p:sp>
      <p:sp>
        <p:nvSpPr>
          <p:cNvPr id="607" name="Google Shape;607;g244e2493552_2_19"/>
          <p:cNvSpPr txBox="1"/>
          <p:nvPr/>
        </p:nvSpPr>
        <p:spPr>
          <a:xfrm>
            <a:off x="1771574" y="2794077"/>
            <a:ext cx="5959200" cy="2239044"/>
          </a:xfrm>
          <a:prstGeom prst="rect">
            <a:avLst/>
          </a:prstGeom>
          <a:noFill/>
          <a:ln>
            <a:noFill/>
          </a:ln>
        </p:spPr>
        <p:txBody>
          <a:bodyPr spcFirstLastPara="1" wrap="square" lIns="91425" tIns="91425" rIns="91425" bIns="91425" anchor="t" anchorCtr="0">
            <a:spAutoFit/>
          </a:bodyPr>
          <a:lstStyle/>
          <a:p>
            <a:pPr marL="914400" marR="0" lvl="0" indent="-323850" algn="l" rtl="0">
              <a:lnSpc>
                <a:spcPct val="115000"/>
              </a:lnSpc>
              <a:spcBef>
                <a:spcPts val="0"/>
              </a:spcBef>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En 2022 : 59 307m</a:t>
            </a:r>
            <a:r>
              <a:rPr lang="fr-FR" sz="1500" b="0" i="0" u="none" strike="noStrike" cap="none" baseline="30000" dirty="0">
                <a:solidFill>
                  <a:schemeClr val="dk1"/>
                </a:solidFill>
                <a:latin typeface="Century Gothic"/>
                <a:ea typeface="Century Gothic"/>
                <a:cs typeface="Century Gothic"/>
                <a:sym typeface="Century Gothic"/>
              </a:rPr>
              <a:t>3</a:t>
            </a:r>
            <a:r>
              <a:rPr lang="fr-FR" sz="1500" b="0" i="0" u="none" strike="noStrike" cap="none" dirty="0">
                <a:solidFill>
                  <a:schemeClr val="dk1"/>
                </a:solidFill>
                <a:latin typeface="Century Gothic"/>
                <a:ea typeface="Century Gothic"/>
                <a:cs typeface="Century Gothic"/>
                <a:sym typeface="Century Gothic"/>
              </a:rPr>
              <a:t> rejetés</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l" rtl="0">
              <a:lnSpc>
                <a:spcPct val="115000"/>
              </a:lnSpc>
              <a:spcBef>
                <a:spcPts val="0"/>
              </a:spcBef>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pH min : 2,37 – pH </a:t>
            </a:r>
            <a:r>
              <a:rPr lang="fr-FR" sz="1500" b="0" i="0" u="none" strike="noStrike" cap="none" dirty="0" err="1">
                <a:solidFill>
                  <a:schemeClr val="dk1"/>
                </a:solidFill>
                <a:latin typeface="Century Gothic"/>
                <a:ea typeface="Century Gothic"/>
                <a:cs typeface="Century Gothic"/>
                <a:sym typeface="Century Gothic"/>
              </a:rPr>
              <a:t>moy</a:t>
            </a:r>
            <a:r>
              <a:rPr lang="fr-FR" sz="1500" b="0" i="0" u="none" strike="noStrike" cap="none" dirty="0">
                <a:solidFill>
                  <a:schemeClr val="dk1"/>
                </a:solidFill>
                <a:latin typeface="Century Gothic"/>
                <a:ea typeface="Century Gothic"/>
                <a:cs typeface="Century Gothic"/>
                <a:sym typeface="Century Gothic"/>
              </a:rPr>
              <a:t> : 6,82 – pH max : 11,06</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l" rtl="0">
              <a:lnSpc>
                <a:spcPct val="115000"/>
              </a:lnSpc>
              <a:spcBef>
                <a:spcPts val="0"/>
              </a:spcBef>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T°C moyenne : 26,22°C – T°C max : 36°C</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l" rtl="0">
              <a:lnSpc>
                <a:spcPct val="115000"/>
              </a:lnSpc>
              <a:spcBef>
                <a:spcPts val="0"/>
              </a:spcBef>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DCO moyenne : 1832 mg/l – DCO max : 5848 mg/l</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l" rtl="0">
              <a:lnSpc>
                <a:spcPct val="115000"/>
              </a:lnSpc>
              <a:spcBef>
                <a:spcPts val="0"/>
              </a:spcBef>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DBO5 moyenne : 1027 mg/l – DBO5 max : 3255 mg/l</a:t>
            </a:r>
            <a:endParaRPr sz="1500" b="0" i="0" u="none" strike="noStrike" cap="none" dirty="0">
              <a:solidFill>
                <a:schemeClr val="dk1"/>
              </a:solidFill>
              <a:latin typeface="Century Gothic"/>
              <a:ea typeface="Century Gothic"/>
              <a:cs typeface="Century Gothic"/>
              <a:sym typeface="Century Gothic"/>
            </a:endParaRPr>
          </a:p>
          <a:p>
            <a:pPr marL="914400" marR="0" lvl="0" indent="-323850" algn="l" rtl="0">
              <a:lnSpc>
                <a:spcPct val="115000"/>
              </a:lnSpc>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MES moyenne : 250 mg/l – MES max : 1100 mg/l</a:t>
            </a:r>
            <a:endParaRPr sz="1400" b="0" i="0" u="none" strike="noStrike" cap="none" dirty="0">
              <a:solidFill>
                <a:srgbClr val="000000"/>
              </a:solidFill>
              <a:latin typeface="Arial"/>
              <a:ea typeface="Arial"/>
              <a:cs typeface="Arial"/>
              <a:sym typeface="Arial"/>
            </a:endParaRPr>
          </a:p>
        </p:txBody>
      </p:sp>
      <p:sp>
        <p:nvSpPr>
          <p:cNvPr id="3" name="ZoneTexte 2">
            <a:extLst>
              <a:ext uri="{FF2B5EF4-FFF2-40B4-BE49-F238E27FC236}">
                <a16:creationId xmlns:a16="http://schemas.microsoft.com/office/drawing/2014/main" id="{B1AD5E3F-42A3-92A1-8283-03C31992C6B7}"/>
              </a:ext>
            </a:extLst>
          </p:cNvPr>
          <p:cNvSpPr txBox="1"/>
          <p:nvPr/>
        </p:nvSpPr>
        <p:spPr>
          <a:xfrm>
            <a:off x="4947263" y="5307932"/>
            <a:ext cx="2465214" cy="676532"/>
          </a:xfrm>
          <a:prstGeom prst="rect">
            <a:avLst/>
          </a:prstGeom>
          <a:noFill/>
        </p:spPr>
        <p:txBody>
          <a:bodyPr wrap="square">
            <a:spAutoFit/>
          </a:bodyPr>
          <a:lstStyle/>
          <a:p>
            <a:pPr marL="914400" marR="0" lvl="0" indent="-323850" algn="just" rtl="0">
              <a:lnSpc>
                <a:spcPct val="115000"/>
              </a:lnSpc>
              <a:spcBef>
                <a:spcPts val="0"/>
              </a:spcBef>
              <a:spcAft>
                <a:spcPts val="6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Tamis rotatif</a:t>
            </a:r>
          </a:p>
          <a:p>
            <a:pPr marL="914400" marR="0" lvl="0" indent="-323850" algn="just" rtl="0">
              <a:lnSpc>
                <a:spcPct val="115000"/>
              </a:lnSpc>
              <a:spcBef>
                <a:spcPts val="0"/>
              </a:spcBef>
              <a:spcAft>
                <a:spcPts val="0"/>
              </a:spcAft>
              <a:buClr>
                <a:schemeClr val="dk1"/>
              </a:buClr>
              <a:buSzPts val="1500"/>
              <a:buFont typeface="Century Gothic"/>
              <a:buChar char="✓"/>
            </a:pPr>
            <a:r>
              <a:rPr lang="fr-FR" sz="1500" b="0" i="0" u="none" strike="noStrike" cap="none" dirty="0" err="1">
                <a:solidFill>
                  <a:schemeClr val="dk1"/>
                </a:solidFill>
                <a:latin typeface="Century Gothic"/>
                <a:ea typeface="Century Gothic"/>
                <a:cs typeface="Century Gothic"/>
                <a:sym typeface="Century Gothic"/>
              </a:rPr>
              <a:t>Flottateur</a:t>
            </a:r>
            <a:endParaRPr lang="fr-FR" sz="1500" b="0" i="0" u="none" strike="noStrike" cap="none" dirty="0">
              <a:solidFill>
                <a:schemeClr val="dk1"/>
              </a:solidFill>
              <a:latin typeface="Century Gothic"/>
              <a:ea typeface="Century Gothic"/>
              <a:cs typeface="Century Gothic"/>
              <a:sym typeface="Century Gothic"/>
            </a:endParaRPr>
          </a:p>
        </p:txBody>
      </p:sp>
      <p:pic>
        <p:nvPicPr>
          <p:cNvPr id="4" name="Image 3" descr="Une image contenant clipart, dessin, dessin humoristique, illustration&#10;&#10;Description générée automatiquement">
            <a:extLst>
              <a:ext uri="{FF2B5EF4-FFF2-40B4-BE49-F238E27FC236}">
                <a16:creationId xmlns:a16="http://schemas.microsoft.com/office/drawing/2014/main" id="{09C3ECEA-DADD-55EB-9B60-00456523D6F4}"/>
              </a:ext>
            </a:extLst>
          </p:cNvPr>
          <p:cNvPicPr>
            <a:picLocks noChangeAspect="1"/>
          </p:cNvPicPr>
          <p:nvPr/>
        </p:nvPicPr>
        <p:blipFill rotWithShape="1">
          <a:blip r:embed="rId3"/>
          <a:srcRect t="5093" r="50000" b="52736"/>
          <a:stretch/>
        </p:blipFill>
        <p:spPr>
          <a:xfrm flipH="1">
            <a:off x="6997909" y="165589"/>
            <a:ext cx="1831193" cy="2184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500"/>
                                        <p:tgtEl>
                                          <p:spTgt spid="6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0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0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05"/>
                                        </p:tgtEl>
                                        <p:attrNameLst>
                                          <p:attrName>style.visibility</p:attrName>
                                        </p:attrNameLst>
                                      </p:cBhvr>
                                      <p:to>
                                        <p:strVal val="visible"/>
                                      </p:to>
                                    </p:set>
                                    <p:anim calcmode="lin" valueType="num">
                                      <p:cBhvr additive="base">
                                        <p:cTn id="18" dur="500" fill="hold"/>
                                        <p:tgtEl>
                                          <p:spTgt spid="605"/>
                                        </p:tgtEl>
                                        <p:attrNameLst>
                                          <p:attrName>ppt_x</p:attrName>
                                        </p:attrNameLst>
                                      </p:cBhvr>
                                      <p:tavLst>
                                        <p:tav tm="0">
                                          <p:val>
                                            <p:strVal val="#ppt_x"/>
                                          </p:val>
                                        </p:tav>
                                        <p:tav tm="100000">
                                          <p:val>
                                            <p:strVal val="#ppt_x"/>
                                          </p:val>
                                        </p:tav>
                                      </p:tavLst>
                                    </p:anim>
                                    <p:anim calcmode="lin" valueType="num">
                                      <p:cBhvr additive="base">
                                        <p:cTn id="19" dur="500" fill="hold"/>
                                        <p:tgtEl>
                                          <p:spTgt spid="60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0"/>
      <p:bldP spid="605" grpId="0"/>
      <p:bldP spid="606" grpId="0"/>
      <p:bldP spid="607"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g245a484206a_0_5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46</a:t>
            </a:fld>
            <a:endParaRPr/>
          </a:p>
        </p:txBody>
      </p:sp>
      <p:sp>
        <p:nvSpPr>
          <p:cNvPr id="613" name="Google Shape;613;g245a484206a_0_51"/>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L’ENTREPRISE </a:t>
            </a:r>
            <a:endParaRPr sz="2500" b="0" dirty="0">
              <a:solidFill>
                <a:schemeClr val="lt2"/>
              </a:solidFill>
            </a:endParaRPr>
          </a:p>
        </p:txBody>
      </p:sp>
      <p:pic>
        <p:nvPicPr>
          <p:cNvPr id="2050" name="Picture 2">
            <a:extLst>
              <a:ext uri="{FF2B5EF4-FFF2-40B4-BE49-F238E27FC236}">
                <a16:creationId xmlns:a16="http://schemas.microsoft.com/office/drawing/2014/main" id="{07B26834-25C3-AE58-2418-E80E70AB9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7" t="9643" r="5287" b="13113"/>
          <a:stretch/>
        </p:blipFill>
        <p:spPr bwMode="auto">
          <a:xfrm>
            <a:off x="824126" y="2052993"/>
            <a:ext cx="7495748" cy="4254366"/>
          </a:xfrm>
          <a:prstGeom prst="rect">
            <a:avLst/>
          </a:prstGeom>
          <a:noFill/>
          <a:ln w="9525">
            <a:solidFill>
              <a:srgbClr val="02FFB2"/>
            </a:solidFill>
            <a:miter lim="800000"/>
            <a:headEnd/>
            <a:tailEnd/>
          </a:ln>
          <a:extLst>
            <a:ext uri="{909E8E84-426E-40DD-AFC4-6F175D3DCCD1}">
              <a14:hiddenFill xmlns:a14="http://schemas.microsoft.com/office/drawing/2010/main">
                <a:solidFill>
                  <a:srgbClr val="FFFFFF"/>
                </a:solidFill>
              </a14:hiddenFill>
            </a:ext>
          </a:extLst>
        </p:spPr>
      </p:pic>
      <p:sp>
        <p:nvSpPr>
          <p:cNvPr id="2" name="Google Shape;616;g245a484206a_0_51">
            <a:extLst>
              <a:ext uri="{FF2B5EF4-FFF2-40B4-BE49-F238E27FC236}">
                <a16:creationId xmlns:a16="http://schemas.microsoft.com/office/drawing/2014/main" id="{5B2473D4-577D-8AF5-705E-3EF3A771AE33}"/>
              </a:ext>
            </a:extLst>
          </p:cNvPr>
          <p:cNvSpPr txBox="1"/>
          <p:nvPr/>
        </p:nvSpPr>
        <p:spPr>
          <a:xfrm>
            <a:off x="173881" y="1324305"/>
            <a:ext cx="4538089" cy="62065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Clr>
                <a:srgbClr val="000000"/>
              </a:buClr>
              <a:buSzPts val="2000"/>
              <a:buFont typeface="Arial"/>
              <a:buNone/>
            </a:pPr>
            <a:r>
              <a:rPr lang="fr-FR" sz="2000" b="1" i="0" u="none" strike="noStrike" cap="none" dirty="0">
                <a:solidFill>
                  <a:srgbClr val="0096CE"/>
                </a:solidFill>
                <a:latin typeface="Century Gothic"/>
                <a:ea typeface="Century Gothic"/>
                <a:cs typeface="Century Gothic"/>
                <a:sym typeface="Century Gothic"/>
              </a:rPr>
              <a:t>SYNOPTIQUE DE PRETRAITEMENT</a:t>
            </a:r>
            <a:endParaRPr sz="2000" b="1" i="0" u="none" strike="noStrike" cap="none" dirty="0">
              <a:solidFill>
                <a:srgbClr val="0096CE"/>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g245a484206a_0_5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47</a:t>
            </a:fld>
            <a:endParaRPr/>
          </a:p>
        </p:txBody>
      </p:sp>
      <p:sp>
        <p:nvSpPr>
          <p:cNvPr id="613" name="Google Shape;613;g245a484206a_0_51"/>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L’ENTREPRISE</a:t>
            </a:r>
            <a:endParaRPr sz="2500" b="0" dirty="0">
              <a:solidFill>
                <a:schemeClr val="lt2"/>
              </a:solidFill>
            </a:endParaRPr>
          </a:p>
        </p:txBody>
      </p:sp>
      <p:pic>
        <p:nvPicPr>
          <p:cNvPr id="615" name="Google Shape;615;g245a484206a_0_5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6819" y="1952075"/>
            <a:ext cx="7546550" cy="4363930"/>
          </a:xfrm>
          <a:prstGeom prst="rect">
            <a:avLst/>
          </a:prstGeom>
          <a:noFill/>
          <a:ln>
            <a:noFill/>
          </a:ln>
        </p:spPr>
      </p:pic>
      <p:sp>
        <p:nvSpPr>
          <p:cNvPr id="616" name="Google Shape;616;g245a484206a_0_51"/>
          <p:cNvSpPr txBox="1"/>
          <p:nvPr/>
        </p:nvSpPr>
        <p:spPr>
          <a:xfrm>
            <a:off x="397564" y="1306205"/>
            <a:ext cx="5973417" cy="62065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1000"/>
              </a:spcAft>
              <a:buClr>
                <a:srgbClr val="000000"/>
              </a:buClr>
              <a:buSzPts val="2000"/>
              <a:buFont typeface="Arial"/>
              <a:buNone/>
            </a:pPr>
            <a:r>
              <a:rPr lang="fr-FR" sz="2000" b="1" i="0" u="none" strike="noStrike" cap="none" dirty="0">
                <a:solidFill>
                  <a:srgbClr val="0096CE"/>
                </a:solidFill>
                <a:latin typeface="Century Gothic"/>
                <a:ea typeface="Century Gothic"/>
                <a:cs typeface="Century Gothic"/>
                <a:sym typeface="Century Gothic"/>
              </a:rPr>
              <a:t>Extrait de l’ASD Limites de rejet </a:t>
            </a:r>
            <a:endParaRPr sz="2000" b="1" i="0" u="none" strike="noStrike" cap="none" dirty="0">
              <a:solidFill>
                <a:srgbClr val="0096CE"/>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36794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2" name="Google Shape;622;g245a484206a_0_62"/>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48</a:t>
            </a:fld>
            <a:endParaRPr/>
          </a:p>
        </p:txBody>
      </p:sp>
      <p:sp>
        <p:nvSpPr>
          <p:cNvPr id="621" name="Google Shape;621;g245a484206a_0_62"/>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L’ENTREPRISE</a:t>
            </a:r>
            <a:endParaRPr sz="2500" b="0" dirty="0">
              <a:solidFill>
                <a:schemeClr val="lt2"/>
              </a:solidFill>
            </a:endParaRPr>
          </a:p>
        </p:txBody>
      </p:sp>
      <p:pic>
        <p:nvPicPr>
          <p:cNvPr id="623" name="Google Shape;623;g245a484206a_0_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0019" y="1878494"/>
            <a:ext cx="5181428" cy="4964279"/>
          </a:xfrm>
          <a:prstGeom prst="rect">
            <a:avLst/>
          </a:prstGeom>
          <a:noFill/>
          <a:ln>
            <a:noFill/>
          </a:ln>
        </p:spPr>
      </p:pic>
      <p:sp>
        <p:nvSpPr>
          <p:cNvPr id="624" name="Google Shape;624;g245a484206a_0_62"/>
          <p:cNvSpPr txBox="1"/>
          <p:nvPr/>
        </p:nvSpPr>
        <p:spPr>
          <a:xfrm>
            <a:off x="468968" y="1324512"/>
            <a:ext cx="8675032" cy="49241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000"/>
              <a:buFont typeface="Arial"/>
              <a:buNone/>
            </a:pPr>
            <a:r>
              <a:rPr lang="fr-FR" sz="2000" b="1" i="0" u="none" strike="noStrike" cap="none" dirty="0">
                <a:solidFill>
                  <a:srgbClr val="0096CE"/>
                </a:solidFill>
                <a:latin typeface="Century Gothic"/>
                <a:ea typeface="Century Gothic"/>
                <a:cs typeface="Century Gothic"/>
                <a:sym typeface="Century Gothic"/>
              </a:rPr>
              <a:t>Extrait de l’ASD </a:t>
            </a:r>
            <a:r>
              <a:rPr lang="fr-FR" sz="2000" b="1" dirty="0">
                <a:solidFill>
                  <a:srgbClr val="0096CE"/>
                </a:solidFill>
                <a:latin typeface="Century Gothic"/>
                <a:ea typeface="Century Gothic"/>
                <a:cs typeface="Century Gothic"/>
                <a:sym typeface="Century Gothic"/>
              </a:rPr>
              <a:t>: </a:t>
            </a:r>
            <a:r>
              <a:rPr lang="fr-FR" sz="2000" b="1" i="0" u="none" strike="noStrike" cap="none" dirty="0">
                <a:solidFill>
                  <a:srgbClr val="0096CE"/>
                </a:solidFill>
                <a:latin typeface="Century Gothic"/>
                <a:ea typeface="Century Gothic"/>
                <a:cs typeface="Century Gothic"/>
                <a:sym typeface="Century Gothic"/>
              </a:rPr>
              <a:t>Programme d’autosurveillance </a:t>
            </a:r>
            <a:endParaRPr sz="2000" b="1" i="0" u="none" strike="noStrike" cap="none" dirty="0">
              <a:solidFill>
                <a:srgbClr val="0096CE"/>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g244e2493552_2_2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49</a:t>
            </a:fld>
            <a:endParaRPr/>
          </a:p>
        </p:txBody>
      </p:sp>
      <p:sp>
        <p:nvSpPr>
          <p:cNvPr id="629" name="Google Shape;629;g244e2493552_2_28"/>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solidFill>
                  <a:srgbClr val="31327C"/>
                </a:solidFill>
              </a:rPr>
              <a:t>CONTEXTE ET CONSTAT</a:t>
            </a:r>
            <a:r>
              <a:rPr lang="fr-FR" dirty="0"/>
              <a:t>S</a:t>
            </a:r>
            <a:endParaRPr dirty="0">
              <a:solidFill>
                <a:srgbClr val="31327C"/>
              </a:solidFill>
            </a:endParaRPr>
          </a:p>
        </p:txBody>
      </p:sp>
      <p:sp>
        <p:nvSpPr>
          <p:cNvPr id="631" name="Google Shape;631;g244e2493552_2_28"/>
          <p:cNvSpPr txBox="1"/>
          <p:nvPr/>
        </p:nvSpPr>
        <p:spPr>
          <a:xfrm>
            <a:off x="1964735" y="5532466"/>
            <a:ext cx="6513343" cy="98998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0" i="0" u="none" strike="noStrike" cap="none" dirty="0">
                <a:solidFill>
                  <a:srgbClr val="3A3A3A"/>
                </a:solidFill>
                <a:latin typeface="Century Gothic"/>
                <a:ea typeface="Century Gothic"/>
                <a:cs typeface="Century Gothic"/>
                <a:sym typeface="Century Gothic"/>
              </a:rPr>
              <a:t>→ Déduit que la composition de certains rejets ND d’entreprises de la ZAC devait favoriser cette surproduction d’H2S</a:t>
            </a:r>
            <a:endParaRPr sz="1500" b="0" i="0" u="none" strike="noStrike" cap="none" dirty="0">
              <a:solidFill>
                <a:srgbClr val="3A3A3A"/>
              </a:solidFill>
              <a:latin typeface="Century Gothic"/>
              <a:ea typeface="Century Gothic"/>
              <a:cs typeface="Century Gothic"/>
              <a:sym typeface="Century Gothic"/>
            </a:endParaRPr>
          </a:p>
          <a:p>
            <a:pPr marL="0" marR="0" lvl="0" indent="0" algn="ctr" rtl="0">
              <a:lnSpc>
                <a:spcPct val="100000"/>
              </a:lnSpc>
              <a:spcBef>
                <a:spcPts val="0"/>
              </a:spcBef>
              <a:spcAft>
                <a:spcPts val="1000"/>
              </a:spcAft>
              <a:buClr>
                <a:srgbClr val="000000"/>
              </a:buClr>
              <a:buSzPts val="1400"/>
              <a:buFont typeface="Arial"/>
              <a:buNone/>
            </a:pPr>
            <a:endParaRPr sz="1400" b="0" i="0" u="none" strike="noStrike" cap="none" dirty="0">
              <a:solidFill>
                <a:srgbClr val="3A3A3A"/>
              </a:solidFill>
              <a:latin typeface="Arial"/>
              <a:ea typeface="Arial"/>
              <a:cs typeface="Arial"/>
              <a:sym typeface="Arial"/>
            </a:endParaRPr>
          </a:p>
        </p:txBody>
      </p:sp>
      <p:sp>
        <p:nvSpPr>
          <p:cNvPr id="632" name="Google Shape;632;g244e2493552_2_28"/>
          <p:cNvSpPr txBox="1"/>
          <p:nvPr/>
        </p:nvSpPr>
        <p:spPr>
          <a:xfrm>
            <a:off x="338355" y="2451775"/>
            <a:ext cx="4074315" cy="2646848"/>
          </a:xfrm>
          <a:prstGeom prst="rect">
            <a:avLst/>
          </a:prstGeom>
          <a:noFill/>
          <a:ln>
            <a:noFill/>
          </a:ln>
        </p:spPr>
        <p:txBody>
          <a:bodyPr spcFirstLastPara="1" wrap="square" lIns="91425" tIns="91425" rIns="91425" bIns="91425" anchor="t" anchorCtr="0">
            <a:spAutoFit/>
          </a:bodyPr>
          <a:lstStyle/>
          <a:p>
            <a:pPr marL="457200" marR="0" lvl="0" indent="-323850" algn="l" rtl="0">
              <a:lnSpc>
                <a:spcPct val="100000"/>
              </a:lnSpc>
              <a:spcBef>
                <a:spcPts val="0"/>
              </a:spcBef>
              <a:spcAft>
                <a:spcPts val="0"/>
              </a:spcAft>
              <a:buClr>
                <a:srgbClr val="3A3A3A"/>
              </a:buClr>
              <a:buSzPts val="1500"/>
              <a:buFont typeface="Century Gothic"/>
              <a:buChar char="-"/>
            </a:pPr>
            <a:r>
              <a:rPr lang="fr-FR" sz="1500" b="1" i="0" u="none" strike="noStrike" cap="none" dirty="0">
                <a:solidFill>
                  <a:srgbClr val="006F8E"/>
                </a:solidFill>
                <a:latin typeface="Century Gothic"/>
                <a:ea typeface="Century Gothic"/>
                <a:cs typeface="Century Gothic"/>
                <a:sym typeface="Century Gothic"/>
              </a:rPr>
              <a:t>Emilie</a:t>
            </a:r>
            <a:r>
              <a:rPr lang="fr-FR" sz="1500" b="0" i="0" u="none" strike="noStrike" cap="none" dirty="0">
                <a:solidFill>
                  <a:srgbClr val="3A3A3A"/>
                </a:solidFill>
                <a:latin typeface="Century Gothic"/>
                <a:ea typeface="Century Gothic"/>
                <a:cs typeface="Century Gothic"/>
                <a:sym typeface="Century Gothic"/>
              </a:rPr>
              <a:t> a donc recherché les causes possibles :</a:t>
            </a:r>
            <a:endParaRPr sz="1500" b="0" i="0" u="none" strike="noStrike" cap="none" dirty="0">
              <a:solidFill>
                <a:srgbClr val="3A3A3A"/>
              </a:solidFill>
              <a:latin typeface="Century Gothic"/>
              <a:ea typeface="Century Gothic"/>
              <a:cs typeface="Century Gothic"/>
              <a:sym typeface="Century Gothic"/>
            </a:endParaRPr>
          </a:p>
          <a:p>
            <a:pPr marL="914400" marR="0" lvl="0" indent="-323850" algn="l" rtl="0">
              <a:lnSpc>
                <a:spcPct val="100000"/>
              </a:lnSpc>
              <a:spcBef>
                <a:spcPts val="600"/>
              </a:spcBef>
              <a:spcAft>
                <a:spcPts val="0"/>
              </a:spcAft>
              <a:buClr>
                <a:srgbClr val="000000"/>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Et identifié</a:t>
            </a:r>
            <a:r>
              <a:rPr lang="fr-FR" sz="1500" b="1" i="0" u="none" strike="noStrike" cap="none" dirty="0">
                <a:solidFill>
                  <a:srgbClr val="0096CE"/>
                </a:solidFill>
                <a:latin typeface="Century Gothic"/>
                <a:ea typeface="Century Gothic"/>
                <a:cs typeface="Century Gothic"/>
                <a:sym typeface="Century Gothic"/>
              </a:rPr>
              <a:t> un poste de refoulement </a:t>
            </a:r>
            <a:r>
              <a:rPr lang="fr-FR" sz="1500" b="0" i="0" u="none" strike="noStrike" cap="none" dirty="0">
                <a:solidFill>
                  <a:srgbClr val="434343"/>
                </a:solidFill>
                <a:latin typeface="Century Gothic"/>
                <a:ea typeface="Century Gothic"/>
                <a:cs typeface="Century Gothic"/>
                <a:sym typeface="Century Gothic"/>
              </a:rPr>
              <a:t>dans le hameau duquel émanait des odeurs (PR Thodure)</a:t>
            </a:r>
            <a:endParaRPr lang="fr-FR" sz="1500" dirty="0">
              <a:solidFill>
                <a:srgbClr val="434343"/>
              </a:solidFill>
              <a:latin typeface="Century Gothic"/>
              <a:ea typeface="Century Gothic"/>
              <a:cs typeface="Century Gothic"/>
              <a:sym typeface="Century Gothic"/>
            </a:endParaRPr>
          </a:p>
          <a:p>
            <a:pPr marL="914400" marR="0" lvl="0" indent="-323850" algn="l" rtl="0">
              <a:lnSpc>
                <a:spcPct val="100000"/>
              </a:lnSpc>
              <a:spcBef>
                <a:spcPts val="600"/>
              </a:spcBef>
              <a:spcAft>
                <a:spcPts val="0"/>
              </a:spcAft>
              <a:buClr>
                <a:srgbClr val="000000"/>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Fait le lien</a:t>
            </a:r>
            <a:r>
              <a:rPr lang="fr-FR" sz="1500" b="1" i="0" u="none" strike="noStrike" cap="none" dirty="0">
                <a:solidFill>
                  <a:srgbClr val="0096CE"/>
                </a:solidFill>
                <a:latin typeface="Century Gothic"/>
                <a:ea typeface="Century Gothic"/>
                <a:cs typeface="Century Gothic"/>
                <a:sym typeface="Century Gothic"/>
              </a:rPr>
              <a:t> avec un PR </a:t>
            </a:r>
            <a:r>
              <a:rPr lang="fr-FR" sz="1500" b="0" i="0" u="none" strike="noStrike" cap="none" dirty="0">
                <a:solidFill>
                  <a:schemeClr val="dk1"/>
                </a:solidFill>
                <a:latin typeface="Century Gothic"/>
                <a:ea typeface="Century Gothic"/>
                <a:cs typeface="Century Gothic"/>
                <a:sym typeface="Century Gothic"/>
              </a:rPr>
              <a:t>corro</a:t>
            </a:r>
            <a:r>
              <a:rPr lang="fr-FR" sz="1500" b="0" i="0" u="none" strike="noStrike" cap="none" dirty="0">
                <a:solidFill>
                  <a:srgbClr val="434343"/>
                </a:solidFill>
                <a:latin typeface="Century Gothic"/>
                <a:ea typeface="Century Gothic"/>
                <a:cs typeface="Century Gothic"/>
                <a:sym typeface="Century Gothic"/>
              </a:rPr>
              <a:t>dé à l’H2S situé au sein d’une ZAC (PR ZAC 45) et se déversant dans le PR du hameau impacté </a:t>
            </a:r>
            <a:endParaRPr sz="1500" b="0" i="0" u="none" strike="noStrike" cap="none" dirty="0">
              <a:solidFill>
                <a:srgbClr val="434343"/>
              </a:solidFill>
              <a:latin typeface="Century Gothic"/>
              <a:ea typeface="Century Gothic"/>
              <a:cs typeface="Century Gothic"/>
              <a:sym typeface="Century Gothic"/>
            </a:endParaRPr>
          </a:p>
        </p:txBody>
      </p:sp>
      <p:pic>
        <p:nvPicPr>
          <p:cNvPr id="634" name="Google Shape;634;g244e2493552_2_28"/>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425585" y="2156792"/>
            <a:ext cx="4148766" cy="3236814"/>
          </a:xfrm>
          <a:prstGeom prst="rect">
            <a:avLst/>
          </a:prstGeom>
          <a:noFill/>
          <a:ln w="9525" cap="flat" cmpd="sng">
            <a:solidFill>
              <a:srgbClr val="00FFB2"/>
            </a:solidFill>
            <a:prstDash val="solid"/>
            <a:round/>
            <a:headEnd type="none" w="sm" len="sm"/>
            <a:tailEnd type="none" w="sm" len="sm"/>
          </a:ln>
        </p:spPr>
      </p:pic>
      <p:sp>
        <p:nvSpPr>
          <p:cNvPr id="635" name="Google Shape;635;g244e2493552_2_28"/>
          <p:cNvSpPr txBox="1"/>
          <p:nvPr/>
        </p:nvSpPr>
        <p:spPr>
          <a:xfrm>
            <a:off x="338355" y="1322931"/>
            <a:ext cx="8338505" cy="1451649"/>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Point de départ : </a:t>
            </a:r>
            <a:endParaRPr sz="1500" b="0" i="0" u="none" strike="noStrike" cap="none" dirty="0">
              <a:solidFill>
                <a:srgbClr val="3A3A3A"/>
              </a:solidFill>
              <a:latin typeface="Century Gothic"/>
              <a:ea typeface="Century Gothic"/>
              <a:cs typeface="Century Gothic"/>
              <a:sym typeface="Century Gothic"/>
            </a:endParaRPr>
          </a:p>
          <a:p>
            <a:pPr marL="914400" marR="0" lvl="1" indent="-323850" algn="just" rtl="0">
              <a:lnSpc>
                <a:spcPct val="100000"/>
              </a:lnSpc>
              <a:spcBef>
                <a:spcPts val="0"/>
              </a:spcBef>
              <a:spcAft>
                <a:spcPts val="0"/>
              </a:spcAft>
              <a:buClr>
                <a:srgbClr val="3A3A3A"/>
              </a:buClr>
              <a:buSzPts val="1500"/>
              <a:buFont typeface="Century Gothic"/>
              <a:buChar char="✓"/>
            </a:pPr>
            <a:r>
              <a:rPr lang="fr-FR" sz="1500" b="0" i="0" u="none" strike="noStrike" cap="none" dirty="0">
                <a:solidFill>
                  <a:srgbClr val="3A3A3A"/>
                </a:solidFill>
                <a:latin typeface="Century Gothic"/>
                <a:ea typeface="Century Gothic"/>
                <a:cs typeface="Century Gothic"/>
                <a:sym typeface="Century Gothic"/>
              </a:rPr>
              <a:t>Appels récurrents du service par des habitants d’un hameau se plaignant d'odeurs type œuf pourri” - signe d’émanations d’H2S - à l’extérieur et dans les logements.</a:t>
            </a:r>
            <a:endParaRPr sz="1500" b="0" i="0" u="none" strike="noStrike" cap="none" dirty="0">
              <a:solidFill>
                <a:srgbClr val="3A3A3A"/>
              </a:solidFill>
              <a:latin typeface="Century Gothic"/>
              <a:ea typeface="Century Gothic"/>
              <a:cs typeface="Century Gothic"/>
              <a:sym typeface="Century Gothic"/>
            </a:endParaRPr>
          </a:p>
          <a:p>
            <a:pPr marL="0" marR="0" lvl="0" indent="0" algn="l" rtl="0">
              <a:lnSpc>
                <a:spcPct val="100000"/>
              </a:lnSpc>
              <a:spcBef>
                <a:spcPts val="0"/>
              </a:spcBef>
              <a:spcAft>
                <a:spcPts val="1000"/>
              </a:spcAft>
              <a:buClr>
                <a:srgbClr val="000000"/>
              </a:buClr>
              <a:buSzPts val="1400"/>
              <a:buFont typeface="Arial"/>
              <a:buNone/>
            </a:pPr>
            <a:endParaRPr sz="1400" b="0" i="0" u="none" strike="noStrike" cap="none" dirty="0">
              <a:solidFill>
                <a:srgbClr val="3A3A3A"/>
              </a:solidFill>
              <a:latin typeface="Arial"/>
              <a:ea typeface="Arial"/>
              <a:cs typeface="Arial"/>
              <a:sym typeface="Arial"/>
            </a:endParaRPr>
          </a:p>
        </p:txBody>
      </p:sp>
      <p:pic>
        <p:nvPicPr>
          <p:cNvPr id="2" name="Image 1" descr="Une image contenant clipart, dessin humoristique, illustration, dessin&#10;&#10;Description générée automatiquement">
            <a:extLst>
              <a:ext uri="{FF2B5EF4-FFF2-40B4-BE49-F238E27FC236}">
                <a16:creationId xmlns:a16="http://schemas.microsoft.com/office/drawing/2014/main" id="{F2E2552A-17DE-0C29-6D35-458000B803E6}"/>
              </a:ext>
            </a:extLst>
          </p:cNvPr>
          <p:cNvPicPr>
            <a:picLocks noChangeAspect="1"/>
          </p:cNvPicPr>
          <p:nvPr/>
        </p:nvPicPr>
        <p:blipFill rotWithShape="1">
          <a:blip r:embed="rId4"/>
          <a:srcRect l="19927" t="53513" r="18398" b="5487"/>
          <a:stretch/>
        </p:blipFill>
        <p:spPr>
          <a:xfrm>
            <a:off x="168679" y="5061902"/>
            <a:ext cx="1796056" cy="1688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500"/>
                                        <p:tgtEl>
                                          <p:spTgt spid="6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32"/>
                                        </p:tgtEl>
                                        <p:attrNameLst>
                                          <p:attrName>style.visibility</p:attrName>
                                        </p:attrNameLst>
                                      </p:cBhvr>
                                      <p:to>
                                        <p:strVal val="visible"/>
                                      </p:to>
                                    </p:set>
                                    <p:anim calcmode="lin" valueType="num">
                                      <p:cBhvr additive="base">
                                        <p:cTn id="16" dur="500" fill="hold"/>
                                        <p:tgtEl>
                                          <p:spTgt spid="632"/>
                                        </p:tgtEl>
                                        <p:attrNameLst>
                                          <p:attrName>ppt_x</p:attrName>
                                        </p:attrNameLst>
                                      </p:cBhvr>
                                      <p:tavLst>
                                        <p:tav tm="0">
                                          <p:val>
                                            <p:strVal val="#ppt_x"/>
                                          </p:val>
                                        </p:tav>
                                        <p:tav tm="100000">
                                          <p:val>
                                            <p:strVal val="#ppt_x"/>
                                          </p:val>
                                        </p:tav>
                                      </p:tavLst>
                                    </p:anim>
                                    <p:anim calcmode="lin" valueType="num">
                                      <p:cBhvr additive="base">
                                        <p:cTn id="17" dur="500" fill="hold"/>
                                        <p:tgtEl>
                                          <p:spTgt spid="63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34"/>
                                        </p:tgtEl>
                                        <p:attrNameLst>
                                          <p:attrName>style.visibility</p:attrName>
                                        </p:attrNameLst>
                                      </p:cBhvr>
                                      <p:to>
                                        <p:strVal val="visible"/>
                                      </p:to>
                                    </p:set>
                                    <p:anim calcmode="lin" valueType="num">
                                      <p:cBhvr additive="base">
                                        <p:cTn id="20" dur="500" fill="hold"/>
                                        <p:tgtEl>
                                          <p:spTgt spid="634"/>
                                        </p:tgtEl>
                                        <p:attrNameLst>
                                          <p:attrName>ppt_x</p:attrName>
                                        </p:attrNameLst>
                                      </p:cBhvr>
                                      <p:tavLst>
                                        <p:tav tm="0">
                                          <p:val>
                                            <p:strVal val="#ppt_x"/>
                                          </p:val>
                                        </p:tav>
                                        <p:tav tm="100000">
                                          <p:val>
                                            <p:strVal val="#ppt_x"/>
                                          </p:val>
                                        </p:tav>
                                      </p:tavLst>
                                    </p:anim>
                                    <p:anim calcmode="lin" valueType="num">
                                      <p:cBhvr additive="base">
                                        <p:cTn id="21" dur="500" fill="hold"/>
                                        <p:tgtEl>
                                          <p:spTgt spid="63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31"/>
                                        </p:tgtEl>
                                        <p:attrNameLst>
                                          <p:attrName>style.visibility</p:attrName>
                                        </p:attrNameLst>
                                      </p:cBhvr>
                                      <p:to>
                                        <p:strVal val="visible"/>
                                      </p:to>
                                    </p:set>
                                    <p:animEffect transition="in" filter="wipe(left)">
                                      <p:cBhvr>
                                        <p:cTn id="26"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 grpId="0"/>
      <p:bldP spid="632" grpId="0"/>
      <p:bldP spid="6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g242bdf576bb_3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PRÉALABLE</a:t>
            </a:r>
          </a:p>
        </p:txBody>
      </p:sp>
      <p:sp>
        <p:nvSpPr>
          <p:cNvPr id="3" name="Google Shape;144;g23aa8d1171c_0_0">
            <a:extLst>
              <a:ext uri="{FF2B5EF4-FFF2-40B4-BE49-F238E27FC236}">
                <a16:creationId xmlns:a16="http://schemas.microsoft.com/office/drawing/2014/main" id="{FD59D7A8-4BAB-E0AD-1FB7-AAEB83BB594F}"/>
              </a:ext>
            </a:extLst>
          </p:cNvPr>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0" lvl="0" indent="0" algn="just">
              <a:buSzPts val="2000"/>
            </a:pPr>
            <a:r>
              <a:rPr lang="fr-FR" sz="2000" dirty="0">
                <a:solidFill>
                  <a:srgbClr val="169FDB"/>
                </a:solidFill>
              </a:rPr>
              <a:t>Auteurs</a:t>
            </a:r>
          </a:p>
          <a:p>
            <a:pPr marL="0" lvl="0" indent="0" algn="just" rtl="0">
              <a:lnSpc>
                <a:spcPct val="100000"/>
              </a:lnSpc>
              <a:spcBef>
                <a:spcPts val="750"/>
              </a:spcBef>
              <a:spcAft>
                <a:spcPts val="0"/>
              </a:spcAft>
              <a:buNone/>
            </a:pPr>
            <a:endParaRPr sz="300" dirty="0"/>
          </a:p>
          <a:p>
            <a:pPr marL="0" lvl="0" indent="0" algn="just"/>
            <a:r>
              <a:rPr lang="fr-FR" sz="1400" b="0" dirty="0">
                <a:solidFill>
                  <a:schemeClr val="tx1"/>
                </a:solidFill>
              </a:rPr>
              <a:t>Ce document a été réalisé par le groupe de travail régional du Graie sur la gestion des effluents non domestiques. L’animation de ce réseau est soutenue par les Agences de l’eau Rhône Méditerranée Corse et Loire Bretagne, ainsi que par la Métropole de Lyon.</a:t>
            </a:r>
          </a:p>
          <a:p>
            <a:pPr marL="0" lvl="0" indent="0" algn="just">
              <a:spcBef>
                <a:spcPts val="0"/>
              </a:spcBef>
            </a:pPr>
            <a:endParaRPr lang="fr-FR" sz="1400" b="0" dirty="0">
              <a:solidFill>
                <a:schemeClr val="tx1"/>
              </a:solidFill>
            </a:endParaRPr>
          </a:p>
          <a:p>
            <a:pPr marL="0" lvl="0" indent="0" algn="just"/>
            <a:r>
              <a:rPr lang="fr-FR" sz="1400" b="0" u="sng" dirty="0">
                <a:solidFill>
                  <a:schemeClr val="tx1"/>
                </a:solidFill>
              </a:rPr>
              <a:t>Rédaction du document</a:t>
            </a:r>
            <a:r>
              <a:rPr lang="fr-FR" sz="1400" b="0" dirty="0">
                <a:solidFill>
                  <a:schemeClr val="tx1"/>
                </a:solidFill>
              </a:rPr>
              <a:t> :</a:t>
            </a:r>
          </a:p>
          <a:p>
            <a:pPr marL="0" lvl="0" indent="0" algn="just">
              <a:tabLst>
                <a:tab pos="4038600" algn="l"/>
              </a:tabLst>
            </a:pPr>
            <a:r>
              <a:rPr lang="fr-FR" sz="1400" b="0" dirty="0">
                <a:solidFill>
                  <a:schemeClr val="tx1"/>
                </a:solidFill>
              </a:rPr>
              <a:t>Emilie </a:t>
            </a:r>
            <a:r>
              <a:rPr lang="fr-FR" sz="1400" b="0" dirty="0" err="1">
                <a:solidFill>
                  <a:schemeClr val="tx1"/>
                </a:solidFill>
              </a:rPr>
              <a:t>Frachisse</a:t>
            </a:r>
            <a:r>
              <a:rPr lang="fr-FR" sz="1400" b="0" dirty="0">
                <a:solidFill>
                  <a:schemeClr val="tx1"/>
                </a:solidFill>
              </a:rPr>
              <a:t> - </a:t>
            </a:r>
            <a:r>
              <a:rPr lang="fr-FR" sz="1400" dirty="0">
                <a:solidFill>
                  <a:srgbClr val="169FDB"/>
                </a:solidFill>
              </a:rPr>
              <a:t>Valence Romans Agglo</a:t>
            </a:r>
            <a:r>
              <a:rPr lang="fr-FR" sz="1400" b="0" dirty="0">
                <a:solidFill>
                  <a:schemeClr val="tx1"/>
                </a:solidFill>
              </a:rPr>
              <a:t>	Mathieu </a:t>
            </a:r>
            <a:r>
              <a:rPr lang="fr-FR" sz="1400" b="0" dirty="0" err="1">
                <a:solidFill>
                  <a:schemeClr val="tx1"/>
                </a:solidFill>
              </a:rPr>
              <a:t>Ronze</a:t>
            </a:r>
            <a:r>
              <a:rPr lang="fr-FR" sz="1400" b="0" dirty="0">
                <a:solidFill>
                  <a:schemeClr val="tx1"/>
                </a:solidFill>
              </a:rPr>
              <a:t> - </a:t>
            </a:r>
            <a:r>
              <a:rPr lang="fr-FR" sz="1400" dirty="0">
                <a:solidFill>
                  <a:srgbClr val="169FDB"/>
                </a:solidFill>
              </a:rPr>
              <a:t>CC du Pays de l’Arbresle </a:t>
            </a:r>
          </a:p>
          <a:p>
            <a:pPr marL="0" lvl="0" indent="0" algn="just">
              <a:tabLst>
                <a:tab pos="4038600" algn="l"/>
              </a:tabLst>
            </a:pPr>
            <a:r>
              <a:rPr lang="fr-FR" sz="1400" b="0" dirty="0">
                <a:solidFill>
                  <a:schemeClr val="tx1"/>
                </a:solidFill>
              </a:rPr>
              <a:t>Olivier Darne - </a:t>
            </a:r>
            <a:r>
              <a:rPr lang="fr-FR" sz="1400" dirty="0">
                <a:solidFill>
                  <a:srgbClr val="169FDB"/>
                </a:solidFill>
              </a:rPr>
              <a:t>Saint Etienne Métropole</a:t>
            </a:r>
            <a:r>
              <a:rPr lang="fr-FR" sz="1400" b="0" dirty="0">
                <a:solidFill>
                  <a:schemeClr val="tx1"/>
                </a:solidFill>
              </a:rPr>
              <a:t>	Margot </a:t>
            </a:r>
            <a:r>
              <a:rPr lang="fr-FR" sz="1400" b="0" dirty="0" err="1">
                <a:solidFill>
                  <a:schemeClr val="tx1"/>
                </a:solidFill>
              </a:rPr>
              <a:t>Trinel</a:t>
            </a:r>
            <a:r>
              <a:rPr lang="fr-FR" sz="1400" b="0" dirty="0">
                <a:solidFill>
                  <a:schemeClr val="tx1"/>
                </a:solidFill>
              </a:rPr>
              <a:t> - </a:t>
            </a:r>
            <a:r>
              <a:rPr lang="fr-FR" sz="1400" dirty="0">
                <a:solidFill>
                  <a:srgbClr val="169FDB"/>
                </a:solidFill>
              </a:rPr>
              <a:t>Loire Forez Agglomération </a:t>
            </a:r>
          </a:p>
          <a:p>
            <a:pPr marL="0" lvl="0" indent="0" algn="just">
              <a:tabLst>
                <a:tab pos="4038600" algn="l"/>
              </a:tabLst>
            </a:pPr>
            <a:r>
              <a:rPr lang="fr-FR" sz="1400" b="0" dirty="0">
                <a:solidFill>
                  <a:schemeClr val="tx1"/>
                </a:solidFill>
              </a:rPr>
              <a:t>Philippe Israël - </a:t>
            </a:r>
            <a:r>
              <a:rPr lang="fr-FR" sz="1400" dirty="0">
                <a:solidFill>
                  <a:srgbClr val="169FDB"/>
                </a:solidFill>
              </a:rPr>
              <a:t>CC du Pays du Mont Blanc</a:t>
            </a:r>
            <a:r>
              <a:rPr lang="fr-FR" sz="1400" b="0" dirty="0">
                <a:solidFill>
                  <a:schemeClr val="tx1"/>
                </a:solidFill>
              </a:rPr>
              <a:t>	Alexandra Pinscloux - </a:t>
            </a:r>
            <a:r>
              <a:rPr lang="fr-FR" sz="1400" dirty="0">
                <a:solidFill>
                  <a:srgbClr val="169FDB"/>
                </a:solidFill>
              </a:rPr>
              <a:t>Graie</a:t>
            </a:r>
          </a:p>
          <a:p>
            <a:pPr marL="0" lvl="0" indent="0" algn="just">
              <a:spcBef>
                <a:spcPts val="1800"/>
              </a:spcBef>
            </a:pPr>
            <a:endParaRPr lang="fr-FR" sz="1400" b="0" dirty="0">
              <a:solidFill>
                <a:srgbClr val="008183"/>
              </a:solidFill>
            </a:endParaRPr>
          </a:p>
          <a:p>
            <a:pPr marL="0" lvl="0" indent="0" algn="just">
              <a:spcBef>
                <a:spcPts val="1800"/>
              </a:spcBef>
            </a:pPr>
            <a:r>
              <a:rPr lang="fr-FR" sz="1400" b="0" dirty="0">
                <a:solidFill>
                  <a:srgbClr val="008183"/>
                </a:solidFill>
              </a:rPr>
              <a:t>Version n°2 - Aout 2023</a:t>
            </a:r>
            <a:endParaRPr sz="1700" dirty="0">
              <a:latin typeface="Century Gothic"/>
              <a:ea typeface="Century Gothic"/>
              <a:cs typeface="Century Gothic"/>
              <a:sym typeface="Century Gothic"/>
            </a:endParaRPr>
          </a:p>
        </p:txBody>
      </p:sp>
      <p:grpSp>
        <p:nvGrpSpPr>
          <p:cNvPr id="20" name="Groupe 19">
            <a:extLst>
              <a:ext uri="{FF2B5EF4-FFF2-40B4-BE49-F238E27FC236}">
                <a16:creationId xmlns:a16="http://schemas.microsoft.com/office/drawing/2014/main" id="{ECDBA223-2048-66B0-389E-21102A665A1B}"/>
              </a:ext>
            </a:extLst>
          </p:cNvPr>
          <p:cNvGrpSpPr/>
          <p:nvPr/>
        </p:nvGrpSpPr>
        <p:grpSpPr>
          <a:xfrm>
            <a:off x="592481" y="5423358"/>
            <a:ext cx="7157654" cy="1321162"/>
            <a:chOff x="993173" y="5063763"/>
            <a:chExt cx="7157654" cy="1321162"/>
          </a:xfrm>
        </p:grpSpPr>
        <p:grpSp>
          <p:nvGrpSpPr>
            <p:cNvPr id="19" name="Groupe 18">
              <a:extLst>
                <a:ext uri="{FF2B5EF4-FFF2-40B4-BE49-F238E27FC236}">
                  <a16:creationId xmlns:a16="http://schemas.microsoft.com/office/drawing/2014/main" id="{12DC530A-1A45-0A40-EB36-EC828643433C}"/>
                </a:ext>
              </a:extLst>
            </p:cNvPr>
            <p:cNvGrpSpPr>
              <a:grpSpLocks noChangeAspect="1"/>
            </p:cNvGrpSpPr>
            <p:nvPr/>
          </p:nvGrpSpPr>
          <p:grpSpPr>
            <a:xfrm>
              <a:off x="993173" y="5277575"/>
              <a:ext cx="7157654" cy="1107350"/>
              <a:chOff x="1612900" y="5165434"/>
              <a:chExt cx="5097780" cy="788670"/>
            </a:xfrm>
          </p:grpSpPr>
          <p:pic>
            <p:nvPicPr>
              <p:cNvPr id="13" name="image96.jpg">
                <a:extLst>
                  <a:ext uri="{FF2B5EF4-FFF2-40B4-BE49-F238E27FC236}">
                    <a16:creationId xmlns:a16="http://schemas.microsoft.com/office/drawing/2014/main" id="{6CBED193-DCA7-6826-5EF8-AA5C91E5AA7C}"/>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874010" y="5195279"/>
                <a:ext cx="1697990" cy="746760"/>
              </a:xfrm>
              <a:prstGeom prst="rect">
                <a:avLst/>
              </a:prstGeom>
              <a:ln/>
            </p:spPr>
          </p:pic>
          <p:pic>
            <p:nvPicPr>
              <p:cNvPr id="14" name="image41.jpg">
                <a:extLst>
                  <a:ext uri="{FF2B5EF4-FFF2-40B4-BE49-F238E27FC236}">
                    <a16:creationId xmlns:a16="http://schemas.microsoft.com/office/drawing/2014/main" id="{11075E8F-08AB-D306-F09C-2D7E3C2D2ECD}"/>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608195" y="5165434"/>
                <a:ext cx="611505" cy="788670"/>
              </a:xfrm>
              <a:prstGeom prst="rect">
                <a:avLst/>
              </a:prstGeom>
              <a:ln/>
            </p:spPr>
          </p:pic>
          <p:pic>
            <p:nvPicPr>
              <p:cNvPr id="15" name="Image 14">
                <a:extLst>
                  <a:ext uri="{FF2B5EF4-FFF2-40B4-BE49-F238E27FC236}">
                    <a16:creationId xmlns:a16="http://schemas.microsoft.com/office/drawing/2014/main" id="{A670DFD9-F902-5131-467C-FD95D4AF7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2900" y="5167339"/>
                <a:ext cx="1028700" cy="641985"/>
              </a:xfrm>
              <a:prstGeom prst="rect">
                <a:avLst/>
              </a:prstGeom>
            </p:spPr>
          </p:pic>
          <p:cxnSp>
            <p:nvCxnSpPr>
              <p:cNvPr id="16" name="Connecteur droit 15">
                <a:extLst>
                  <a:ext uri="{FF2B5EF4-FFF2-40B4-BE49-F238E27FC236}">
                    <a16:creationId xmlns:a16="http://schemas.microsoft.com/office/drawing/2014/main" id="{60816305-D1C8-41F9-C0E9-A781C5085667}"/>
                  </a:ext>
                </a:extLst>
              </p:cNvPr>
              <p:cNvCxnSpPr/>
              <p:nvPr/>
            </p:nvCxnSpPr>
            <p:spPr>
              <a:xfrm flipH="1">
                <a:off x="2747645" y="5197819"/>
                <a:ext cx="13335" cy="6115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Image 16">
                <a:extLst>
                  <a:ext uri="{FF2B5EF4-FFF2-40B4-BE49-F238E27FC236}">
                    <a16:creationId xmlns:a16="http://schemas.microsoft.com/office/drawing/2014/main" id="{2A0B719D-597B-2CC0-DEEB-F8EA6AA453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3" t="19914" r="4800" b="20328"/>
              <a:stretch/>
            </p:blipFill>
            <p:spPr bwMode="auto">
              <a:xfrm>
                <a:off x="5416550" y="5367364"/>
                <a:ext cx="1294130" cy="482600"/>
              </a:xfrm>
              <a:prstGeom prst="rect">
                <a:avLst/>
              </a:prstGeom>
              <a:ln>
                <a:noFill/>
              </a:ln>
              <a:extLst>
                <a:ext uri="{53640926-AAD7-44D8-BBD7-CCE9431645EC}">
                  <a14:shadowObscured xmlns:a14="http://schemas.microsoft.com/office/drawing/2010/main"/>
                </a:ext>
              </a:extLst>
            </p:spPr>
          </p:pic>
        </p:grpSp>
        <p:sp>
          <p:nvSpPr>
            <p:cNvPr id="18" name="Zone de texte 16">
              <a:extLst>
                <a:ext uri="{FF2B5EF4-FFF2-40B4-BE49-F238E27FC236}">
                  <a16:creationId xmlns:a16="http://schemas.microsoft.com/office/drawing/2014/main" id="{F6C82EB1-941B-F81D-7491-4411D1AB5316}"/>
                </a:ext>
              </a:extLst>
            </p:cNvPr>
            <p:cNvSpPr txBox="1"/>
            <p:nvPr/>
          </p:nvSpPr>
          <p:spPr>
            <a:xfrm>
              <a:off x="2735944" y="5063763"/>
              <a:ext cx="2122170" cy="25114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Bef>
                  <a:spcPts val="600"/>
                </a:spcBef>
                <a:spcAft>
                  <a:spcPts val="600"/>
                </a:spcAft>
              </a:pPr>
              <a:r>
                <a:rPr lang="fr-FR" sz="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Avec le soutien de :</a:t>
              </a:r>
            </a:p>
          </p:txBody>
        </p:sp>
      </p:grpSp>
    </p:spTree>
    <p:extLst>
      <p:ext uri="{BB962C8B-B14F-4D97-AF65-F5344CB8AC3E}">
        <p14:creationId xmlns:p14="http://schemas.microsoft.com/office/powerpoint/2010/main" val="2348059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1" name="Google Shape;641;g244e2493552_2_5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50</a:t>
            </a:fld>
            <a:endParaRPr/>
          </a:p>
        </p:txBody>
      </p:sp>
      <p:sp>
        <p:nvSpPr>
          <p:cNvPr id="640" name="Google Shape;640;g244e2493552_2_5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solidFill>
                  <a:srgbClr val="31327C"/>
                </a:solidFill>
              </a:rPr>
              <a:t>CONTEXTE ET CONSTAT</a:t>
            </a:r>
            <a:r>
              <a:rPr lang="fr-FR" dirty="0"/>
              <a:t>S </a:t>
            </a:r>
            <a:endParaRPr dirty="0">
              <a:solidFill>
                <a:srgbClr val="31327C"/>
              </a:solidFill>
            </a:endParaRPr>
          </a:p>
        </p:txBody>
      </p:sp>
      <p:grpSp>
        <p:nvGrpSpPr>
          <p:cNvPr id="5" name="Groupe 4">
            <a:extLst>
              <a:ext uri="{FF2B5EF4-FFF2-40B4-BE49-F238E27FC236}">
                <a16:creationId xmlns:a16="http://schemas.microsoft.com/office/drawing/2014/main" id="{9023CF48-26AA-932E-D89A-FF158C6ACE69}"/>
              </a:ext>
            </a:extLst>
          </p:cNvPr>
          <p:cNvGrpSpPr>
            <a:grpSpLocks noChangeAspect="1"/>
          </p:cNvGrpSpPr>
          <p:nvPr/>
        </p:nvGrpSpPr>
        <p:grpSpPr>
          <a:xfrm>
            <a:off x="419092" y="1324512"/>
            <a:ext cx="8377038" cy="4731934"/>
            <a:chOff x="514830" y="1971479"/>
            <a:chExt cx="7494277" cy="4233289"/>
          </a:xfrm>
        </p:grpSpPr>
        <p:pic>
          <p:nvPicPr>
            <p:cNvPr id="642" name="Google Shape;642;g244e2493552_2_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4830" y="1971479"/>
              <a:ext cx="7494277" cy="4233289"/>
            </a:xfrm>
            <a:prstGeom prst="rect">
              <a:avLst/>
            </a:prstGeom>
            <a:noFill/>
            <a:ln>
              <a:noFill/>
            </a:ln>
          </p:spPr>
        </p:pic>
        <p:sp>
          <p:nvSpPr>
            <p:cNvPr id="2" name="ZoneTexte 1">
              <a:extLst>
                <a:ext uri="{FF2B5EF4-FFF2-40B4-BE49-F238E27FC236}">
                  <a16:creationId xmlns:a16="http://schemas.microsoft.com/office/drawing/2014/main" id="{ED4811C8-251F-C2A9-53EF-DE3B83DA80D7}"/>
                </a:ext>
              </a:extLst>
            </p:cNvPr>
            <p:cNvSpPr txBox="1"/>
            <p:nvPr/>
          </p:nvSpPr>
          <p:spPr>
            <a:xfrm>
              <a:off x="7336827" y="2344311"/>
              <a:ext cx="663654" cy="252239"/>
            </a:xfrm>
            <a:prstGeom prst="rect">
              <a:avLst/>
            </a:prstGeom>
            <a:solidFill>
              <a:schemeClr val="bg1"/>
            </a:solidFill>
            <a:ln>
              <a:solidFill>
                <a:schemeClr val="tx1"/>
              </a:solidFill>
            </a:ln>
          </p:spPr>
          <p:txBody>
            <a:bodyPr wrap="square" rtlCol="0" anchor="ctr">
              <a:noAutofit/>
            </a:bodyPr>
            <a:lstStyle/>
            <a:p>
              <a:pPr algn="ctr"/>
              <a:r>
                <a:rPr lang="fr-FR" sz="800" dirty="0">
                  <a:latin typeface="+mn-lt"/>
                </a:rPr>
                <a:t>PR ZAC 45</a:t>
              </a:r>
            </a:p>
          </p:txBody>
        </p:sp>
        <p:sp>
          <p:nvSpPr>
            <p:cNvPr id="3" name="ZoneTexte 2">
              <a:extLst>
                <a:ext uri="{FF2B5EF4-FFF2-40B4-BE49-F238E27FC236}">
                  <a16:creationId xmlns:a16="http://schemas.microsoft.com/office/drawing/2014/main" id="{C622F1F9-45A2-25E5-42DD-E856F8CE3634}"/>
                </a:ext>
              </a:extLst>
            </p:cNvPr>
            <p:cNvSpPr txBox="1"/>
            <p:nvPr/>
          </p:nvSpPr>
          <p:spPr>
            <a:xfrm>
              <a:off x="6350541" y="4747071"/>
              <a:ext cx="636856" cy="325261"/>
            </a:xfrm>
            <a:prstGeom prst="rect">
              <a:avLst/>
            </a:prstGeom>
            <a:solidFill>
              <a:schemeClr val="bg1"/>
            </a:solidFill>
            <a:ln>
              <a:solidFill>
                <a:schemeClr val="tx1"/>
              </a:solidFill>
            </a:ln>
          </p:spPr>
          <p:txBody>
            <a:bodyPr wrap="square" rtlCol="0" anchor="ctr">
              <a:noAutofit/>
            </a:bodyPr>
            <a:lstStyle/>
            <a:p>
              <a:pPr algn="ctr"/>
              <a:r>
                <a:rPr lang="fr-FR" sz="800" dirty="0">
                  <a:latin typeface="+mn-lt"/>
                </a:rPr>
                <a:t>PR Thodure</a:t>
              </a:r>
            </a:p>
          </p:txBody>
        </p:sp>
        <p:sp>
          <p:nvSpPr>
            <p:cNvPr id="4" name="Explosion : 8 points 3">
              <a:extLst>
                <a:ext uri="{FF2B5EF4-FFF2-40B4-BE49-F238E27FC236}">
                  <a16:creationId xmlns:a16="http://schemas.microsoft.com/office/drawing/2014/main" id="{98364087-456E-291C-6C08-C099439EE666}"/>
                </a:ext>
              </a:extLst>
            </p:cNvPr>
            <p:cNvSpPr/>
            <p:nvPr/>
          </p:nvSpPr>
          <p:spPr>
            <a:xfrm>
              <a:off x="5991796" y="4982121"/>
              <a:ext cx="138022" cy="180421"/>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Google Shape;624;g245a484206a_0_62">
            <a:extLst>
              <a:ext uri="{FF2B5EF4-FFF2-40B4-BE49-F238E27FC236}">
                <a16:creationId xmlns:a16="http://schemas.microsoft.com/office/drawing/2014/main" id="{B1EB13FD-C5B9-7580-2EED-58BB3B0064D2}"/>
              </a:ext>
            </a:extLst>
          </p:cNvPr>
          <p:cNvSpPr txBox="1"/>
          <p:nvPr/>
        </p:nvSpPr>
        <p:spPr>
          <a:xfrm>
            <a:off x="347870" y="1324512"/>
            <a:ext cx="8796130" cy="492412"/>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2000"/>
              <a:buFont typeface="Arial"/>
              <a:buNone/>
            </a:pPr>
            <a:r>
              <a:rPr lang="fr-FR" sz="2000" b="1" i="0" u="none" strike="noStrike" cap="none" dirty="0">
                <a:solidFill>
                  <a:srgbClr val="0096CE"/>
                </a:solidFill>
                <a:latin typeface="Century Gothic"/>
                <a:ea typeface="Century Gothic"/>
                <a:cs typeface="Century Gothic"/>
                <a:sym typeface="Century Gothic"/>
              </a:rPr>
              <a:t>Synoptique et plan de la zone </a:t>
            </a:r>
            <a:endParaRPr sz="2000" b="1" i="0" u="none" strike="noStrike" cap="none" dirty="0">
              <a:solidFill>
                <a:srgbClr val="0096CE"/>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51" name="Google Shape;651;g244e2493552_2_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3411" y="1590312"/>
            <a:ext cx="1256176" cy="1979199"/>
          </a:xfrm>
          <a:prstGeom prst="rect">
            <a:avLst/>
          </a:prstGeom>
          <a:noFill/>
          <a:ln>
            <a:noFill/>
          </a:ln>
        </p:spPr>
      </p:pic>
      <p:sp>
        <p:nvSpPr>
          <p:cNvPr id="648" name="Google Shape;648;g244e2493552_2_4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51</a:t>
            </a:fld>
            <a:endParaRPr/>
          </a:p>
        </p:txBody>
      </p:sp>
      <p:sp>
        <p:nvSpPr>
          <p:cNvPr id="647" name="Google Shape;647;g244e2493552_2_4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CONTEXTE ET CONSTATS</a:t>
            </a:r>
            <a:endParaRPr sz="2500" b="0" dirty="0">
              <a:solidFill>
                <a:schemeClr val="lt2"/>
              </a:solidFill>
            </a:endParaRPr>
          </a:p>
        </p:txBody>
      </p:sp>
      <p:sp>
        <p:nvSpPr>
          <p:cNvPr id="649" name="Google Shape;649;g244e2493552_2_40"/>
          <p:cNvSpPr txBox="1"/>
          <p:nvPr/>
        </p:nvSpPr>
        <p:spPr>
          <a:xfrm>
            <a:off x="1407882" y="1582271"/>
            <a:ext cx="5606195" cy="1954351"/>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Pour finaliser le diagnostic, </a:t>
            </a:r>
            <a:r>
              <a:rPr lang="fr-FR" sz="1500" b="1" i="0" u="none" strike="noStrike" cap="none" dirty="0">
                <a:solidFill>
                  <a:srgbClr val="006F8E"/>
                </a:solidFill>
                <a:latin typeface="Century Gothic"/>
                <a:ea typeface="Century Gothic"/>
                <a:cs typeface="Century Gothic"/>
                <a:sym typeface="Century Gothic"/>
              </a:rPr>
              <a:t>Emilie</a:t>
            </a:r>
            <a:r>
              <a:rPr lang="fr-FR" sz="1500" b="0" i="0" u="none" strike="noStrike" cap="none" dirty="0">
                <a:solidFill>
                  <a:schemeClr val="dk1"/>
                </a:solidFill>
                <a:latin typeface="Century Gothic"/>
                <a:ea typeface="Century Gothic"/>
                <a:cs typeface="Century Gothic"/>
                <a:sym typeface="Century Gothic"/>
              </a:rPr>
              <a:t> a lancé :</a:t>
            </a:r>
            <a:endParaRPr sz="1500" b="0" i="0" u="none" strike="noStrike" cap="none" dirty="0">
              <a:solidFill>
                <a:schemeClr val="dk1"/>
              </a:solidFill>
              <a:latin typeface="Century Gothic"/>
              <a:ea typeface="Century Gothic"/>
              <a:cs typeface="Century Gothic"/>
              <a:sym typeface="Century Gothic"/>
            </a:endParaRPr>
          </a:p>
          <a:p>
            <a:pPr marL="914400" marR="0" lvl="1" indent="-323850" algn="just" rtl="0">
              <a:lnSpc>
                <a:spcPct val="100000"/>
              </a:lnSpc>
              <a:spcBef>
                <a:spcPts val="10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Une </a:t>
            </a:r>
            <a:r>
              <a:rPr lang="fr-FR" sz="1500" b="1" i="0" u="none" strike="noStrike" cap="none" dirty="0">
                <a:solidFill>
                  <a:srgbClr val="0096CE"/>
                </a:solidFill>
                <a:latin typeface="Century Gothic"/>
                <a:ea typeface="Century Gothic"/>
                <a:cs typeface="Century Gothic"/>
                <a:sym typeface="Century Gothic"/>
              </a:rPr>
              <a:t>étude du réseau</a:t>
            </a:r>
            <a:r>
              <a:rPr lang="fr-FR" sz="1500" b="0" i="0" u="none" strike="noStrike" cap="none" dirty="0">
                <a:solidFill>
                  <a:schemeClr val="dk1"/>
                </a:solidFill>
                <a:latin typeface="Century Gothic"/>
                <a:ea typeface="Century Gothic"/>
                <a:cs typeface="Century Gothic"/>
                <a:sym typeface="Century Gothic"/>
              </a:rPr>
              <a:t> avec mesure de H2S en 2 points : installation de capteurs dans les PR de la ZAC et du hameau</a:t>
            </a:r>
            <a:endParaRPr sz="1500" b="0" i="0" u="none" strike="noStrike" cap="none" dirty="0">
              <a:solidFill>
                <a:schemeClr val="dk1"/>
              </a:solidFill>
              <a:latin typeface="Century Gothic"/>
              <a:ea typeface="Century Gothic"/>
              <a:cs typeface="Century Gothic"/>
              <a:sym typeface="Century Gothic"/>
            </a:endParaRPr>
          </a:p>
          <a:p>
            <a:pPr marL="914400" marR="0" lvl="0" indent="0" algn="just" rtl="0">
              <a:lnSpc>
                <a:spcPct val="100000"/>
              </a:lnSpc>
              <a:spcBef>
                <a:spcPts val="1000"/>
              </a:spcBef>
              <a:spcAft>
                <a:spcPts val="1000"/>
              </a:spcAft>
              <a:buClr>
                <a:srgbClr val="000000"/>
              </a:buClr>
              <a:buSzPts val="1500"/>
              <a:buFont typeface="Arial"/>
              <a:buNone/>
            </a:pPr>
            <a:r>
              <a:rPr lang="fr-FR" sz="1500" b="0" i="0" u="none" strike="noStrike" cap="none" dirty="0">
                <a:solidFill>
                  <a:schemeClr val="dk1"/>
                </a:solidFill>
                <a:latin typeface="Century Gothic"/>
                <a:ea typeface="Century Gothic"/>
                <a:cs typeface="Century Gothic"/>
                <a:sym typeface="Century Gothic"/>
              </a:rPr>
              <a:t>→ Mise en évidence d’un temps de réponse </a:t>
            </a:r>
            <a:r>
              <a:rPr lang="fr-FR" sz="1500" dirty="0">
                <a:solidFill>
                  <a:schemeClr val="dk1"/>
                </a:solidFill>
                <a:latin typeface="Century Gothic"/>
                <a:ea typeface="Century Gothic"/>
                <a:cs typeface="Century Gothic"/>
                <a:sym typeface="Century Gothic"/>
              </a:rPr>
              <a:t>entre 4h et</a:t>
            </a:r>
            <a:r>
              <a:rPr lang="fr-FR" sz="1500" b="0" i="0" u="none" strike="noStrike" cap="none" dirty="0">
                <a:solidFill>
                  <a:schemeClr val="dk1"/>
                </a:solidFill>
                <a:latin typeface="Century Gothic"/>
                <a:ea typeface="Century Gothic"/>
                <a:cs typeface="Century Gothic"/>
                <a:sym typeface="Century Gothic"/>
              </a:rPr>
              <a:t> 6h entre les 2 PR</a:t>
            </a:r>
            <a:endParaRPr sz="1500" b="0" i="0" u="none" strike="noStrike" cap="none" dirty="0">
              <a:solidFill>
                <a:schemeClr val="dk1"/>
              </a:solidFill>
              <a:latin typeface="Century Gothic"/>
              <a:ea typeface="Century Gothic"/>
              <a:cs typeface="Century Gothic"/>
              <a:sym typeface="Century Gothic"/>
            </a:endParaRPr>
          </a:p>
        </p:txBody>
      </p:sp>
      <p:sp>
        <p:nvSpPr>
          <p:cNvPr id="650" name="Google Shape;650;g244e2493552_2_40"/>
          <p:cNvSpPr txBox="1"/>
          <p:nvPr/>
        </p:nvSpPr>
        <p:spPr>
          <a:xfrm>
            <a:off x="0" y="3887978"/>
            <a:ext cx="5372100" cy="774541"/>
          </a:xfrm>
          <a:prstGeom prst="rect">
            <a:avLst/>
          </a:prstGeom>
          <a:noFill/>
          <a:ln>
            <a:noFill/>
          </a:ln>
        </p:spPr>
        <p:txBody>
          <a:bodyPr spcFirstLastPara="1" wrap="square" lIns="91425" tIns="91425" rIns="91425" bIns="91425" anchor="t" anchorCtr="0">
            <a:spAutoFit/>
          </a:bodyPr>
          <a:lstStyle/>
          <a:p>
            <a:pPr marL="914400" marR="0" lvl="1" indent="-323850" algn="just" rtl="0">
              <a:lnSpc>
                <a:spcPct val="100000"/>
              </a:lnSpc>
              <a:spcBef>
                <a:spcPts val="0"/>
              </a:spcBef>
              <a:spcAft>
                <a:spcPts val="10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Un recensement des industriels dont l’activité pourrait expliquer ces émanations</a:t>
            </a:r>
            <a:endParaRPr sz="1500" b="0" i="0" u="none" strike="noStrike" cap="none" dirty="0">
              <a:solidFill>
                <a:schemeClr val="dk1"/>
              </a:solidFill>
              <a:latin typeface="Century Gothic"/>
              <a:ea typeface="Century Gothic"/>
              <a:cs typeface="Century Gothic"/>
              <a:sym typeface="Century Gothic"/>
            </a:endParaRPr>
          </a:p>
        </p:txBody>
      </p:sp>
      <p:sp>
        <p:nvSpPr>
          <p:cNvPr id="652" name="Google Shape;652;g244e2493552_2_40"/>
          <p:cNvSpPr txBox="1"/>
          <p:nvPr/>
        </p:nvSpPr>
        <p:spPr>
          <a:xfrm>
            <a:off x="648801" y="4787601"/>
            <a:ext cx="3496560" cy="92842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1000"/>
              </a:spcAft>
              <a:buClr>
                <a:srgbClr val="000000"/>
              </a:buClr>
              <a:buSzPts val="2000"/>
              <a:buFont typeface="Arial"/>
              <a:buNone/>
            </a:pPr>
            <a:r>
              <a:rPr lang="fr-FR" sz="2000" b="1" i="0" u="none" strike="noStrike" cap="none" dirty="0">
                <a:solidFill>
                  <a:srgbClr val="0096CE"/>
                </a:solidFill>
                <a:latin typeface="Century Gothic"/>
                <a:ea typeface="Century Gothic"/>
                <a:cs typeface="Century Gothic"/>
                <a:sym typeface="Century Gothic"/>
              </a:rPr>
              <a:t>→ Seule l’</a:t>
            </a:r>
            <a:r>
              <a:rPr lang="fr-FR" sz="2000" b="1" i="0" u="none" strike="noStrike" cap="none" dirty="0">
                <a:solidFill>
                  <a:srgbClr val="D4BE64"/>
                </a:solidFill>
                <a:latin typeface="Century Gothic"/>
                <a:ea typeface="Century Gothic"/>
                <a:cs typeface="Century Gothic"/>
                <a:sym typeface="Century Gothic"/>
              </a:rPr>
              <a:t>entreprise</a:t>
            </a:r>
            <a:r>
              <a:rPr lang="fr-FR" sz="2000" b="1" i="0" u="none" strike="noStrike" cap="none" dirty="0">
                <a:solidFill>
                  <a:srgbClr val="0096CE"/>
                </a:solidFill>
                <a:latin typeface="Century Gothic"/>
                <a:ea typeface="Century Gothic"/>
                <a:cs typeface="Century Gothic"/>
                <a:sym typeface="Century Gothic"/>
              </a:rPr>
              <a:t> présentée a été identifiée </a:t>
            </a:r>
            <a:endParaRPr sz="2000" b="1" i="0" u="none" strike="noStrike" cap="none" dirty="0">
              <a:solidFill>
                <a:srgbClr val="0096CE"/>
              </a:solidFill>
              <a:latin typeface="Century Gothic"/>
              <a:ea typeface="Century Gothic"/>
              <a:cs typeface="Century Gothic"/>
              <a:sym typeface="Century Gothic"/>
            </a:endParaRPr>
          </a:p>
        </p:txBody>
      </p:sp>
      <p:grpSp>
        <p:nvGrpSpPr>
          <p:cNvPr id="9" name="Groupe 8">
            <a:extLst>
              <a:ext uri="{FF2B5EF4-FFF2-40B4-BE49-F238E27FC236}">
                <a16:creationId xmlns:a16="http://schemas.microsoft.com/office/drawing/2014/main" id="{CC1CFD19-1936-8E2B-04BA-53339CB23784}"/>
              </a:ext>
            </a:extLst>
          </p:cNvPr>
          <p:cNvGrpSpPr/>
          <p:nvPr/>
        </p:nvGrpSpPr>
        <p:grpSpPr>
          <a:xfrm>
            <a:off x="5207741" y="2466896"/>
            <a:ext cx="4561833" cy="3626817"/>
            <a:chOff x="5071053" y="2856008"/>
            <a:chExt cx="4561833" cy="3626817"/>
          </a:xfrm>
        </p:grpSpPr>
        <p:pic>
          <p:nvPicPr>
            <p:cNvPr id="8" name="Image 7" descr="Une image contenant clipart, dessin, dessin humoristique, illustration&#10;&#10;Description générée automatiquement">
              <a:extLst>
                <a:ext uri="{FF2B5EF4-FFF2-40B4-BE49-F238E27FC236}">
                  <a16:creationId xmlns:a16="http://schemas.microsoft.com/office/drawing/2014/main" id="{8FAAB42C-E0BB-A556-8052-F416C88F748E}"/>
                </a:ext>
              </a:extLst>
            </p:cNvPr>
            <p:cNvPicPr>
              <a:picLocks noChangeAspect="1"/>
            </p:cNvPicPr>
            <p:nvPr/>
          </p:nvPicPr>
          <p:blipFill rotWithShape="1">
            <a:blip r:embed="rId4"/>
            <a:srcRect l="14335" t="-1" r="8174" b="78967"/>
            <a:stretch/>
          </p:blipFill>
          <p:spPr>
            <a:xfrm flipH="1">
              <a:off x="6074873" y="2856008"/>
              <a:ext cx="3558013" cy="1649876"/>
            </a:xfrm>
            <a:prstGeom prst="rect">
              <a:avLst/>
            </a:prstGeom>
          </p:spPr>
        </p:pic>
        <p:pic>
          <p:nvPicPr>
            <p:cNvPr id="6" name="Image 5" descr="Une image contenant clipart, dessin, dessin humoristique, illustration&#10;&#10;Description générée automatiquement">
              <a:extLst>
                <a:ext uri="{FF2B5EF4-FFF2-40B4-BE49-F238E27FC236}">
                  <a16:creationId xmlns:a16="http://schemas.microsoft.com/office/drawing/2014/main" id="{7C1EB616-AC20-2437-E4BB-77C9B67096FE}"/>
                </a:ext>
              </a:extLst>
            </p:cNvPr>
            <p:cNvPicPr>
              <a:picLocks noChangeAspect="1"/>
            </p:cNvPicPr>
            <p:nvPr/>
          </p:nvPicPr>
          <p:blipFill rotWithShape="1">
            <a:blip r:embed="rId4"/>
            <a:srcRect l="14335" t="19871" r="8174" b="44063"/>
            <a:stretch/>
          </p:blipFill>
          <p:spPr>
            <a:xfrm>
              <a:off x="5071053" y="4250874"/>
              <a:ext cx="3388202" cy="2231951"/>
            </a:xfrm>
            <a:prstGeom prst="rect">
              <a:avLst/>
            </a:prstGeom>
          </p:spPr>
        </p:pic>
        <p:sp>
          <p:nvSpPr>
            <p:cNvPr id="7" name="ZoneTexte 6">
              <a:extLst>
                <a:ext uri="{FF2B5EF4-FFF2-40B4-BE49-F238E27FC236}">
                  <a16:creationId xmlns:a16="http://schemas.microsoft.com/office/drawing/2014/main" id="{9D83B673-90A1-7297-B7CB-1E4ECF113B45}"/>
                </a:ext>
              </a:extLst>
            </p:cNvPr>
            <p:cNvSpPr txBox="1"/>
            <p:nvPr/>
          </p:nvSpPr>
          <p:spPr>
            <a:xfrm>
              <a:off x="7099828" y="3068415"/>
              <a:ext cx="1655792" cy="923330"/>
            </a:xfrm>
            <a:prstGeom prst="rect">
              <a:avLst/>
            </a:prstGeom>
            <a:noFill/>
          </p:spPr>
          <p:txBody>
            <a:bodyPr wrap="square" rtlCol="0">
              <a:spAutoFit/>
            </a:bodyPr>
            <a:lstStyle/>
            <a:p>
              <a:pPr algn="ctr"/>
              <a:r>
                <a:rPr lang="fr-FR" sz="900" dirty="0">
                  <a:latin typeface="Abadi" panose="020B0604020104020204" pitchFamily="34" charset="0"/>
                </a:rPr>
                <a:t>(…) mise en place de capteurs H2S, (…) recensement des industriels, (…) votre activité pourrait être en cause, d’où la nécessité de surveillance.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1"/>
                                        </p:tgtEl>
                                        <p:attrNameLst>
                                          <p:attrName>style.visibility</p:attrName>
                                        </p:attrNameLst>
                                      </p:cBhvr>
                                      <p:to>
                                        <p:strVal val="visible"/>
                                      </p:to>
                                    </p:set>
                                    <p:anim calcmode="lin" valueType="num">
                                      <p:cBhvr additive="base">
                                        <p:cTn id="7" dur="500" fill="hold"/>
                                        <p:tgtEl>
                                          <p:spTgt spid="651"/>
                                        </p:tgtEl>
                                        <p:attrNameLst>
                                          <p:attrName>ppt_x</p:attrName>
                                        </p:attrNameLst>
                                      </p:cBhvr>
                                      <p:tavLst>
                                        <p:tav tm="0">
                                          <p:val>
                                            <p:strVal val="0-#ppt_w/2"/>
                                          </p:val>
                                        </p:tav>
                                        <p:tav tm="100000">
                                          <p:val>
                                            <p:strVal val="#ppt_x"/>
                                          </p:val>
                                        </p:tav>
                                      </p:tavLst>
                                    </p:anim>
                                    <p:anim calcmode="lin" valueType="num">
                                      <p:cBhvr additive="base">
                                        <p:cTn id="8" dur="500" fill="hold"/>
                                        <p:tgtEl>
                                          <p:spTgt spid="6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49"/>
                                        </p:tgtEl>
                                        <p:attrNameLst>
                                          <p:attrName>style.visibility</p:attrName>
                                        </p:attrNameLst>
                                      </p:cBhvr>
                                      <p:to>
                                        <p:strVal val="visible"/>
                                      </p:to>
                                    </p:set>
                                    <p:anim calcmode="lin" valueType="num">
                                      <p:cBhvr additive="base">
                                        <p:cTn id="11" dur="500" fill="hold"/>
                                        <p:tgtEl>
                                          <p:spTgt spid="649"/>
                                        </p:tgtEl>
                                        <p:attrNameLst>
                                          <p:attrName>ppt_x</p:attrName>
                                        </p:attrNameLst>
                                      </p:cBhvr>
                                      <p:tavLst>
                                        <p:tav tm="0">
                                          <p:val>
                                            <p:strVal val="0-#ppt_w/2"/>
                                          </p:val>
                                        </p:tav>
                                        <p:tav tm="100000">
                                          <p:val>
                                            <p:strVal val="#ppt_x"/>
                                          </p:val>
                                        </p:tav>
                                      </p:tavLst>
                                    </p:anim>
                                    <p:anim calcmode="lin" valueType="num">
                                      <p:cBhvr additive="base">
                                        <p:cTn id="12" dur="500" fill="hold"/>
                                        <p:tgtEl>
                                          <p:spTgt spid="64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50"/>
                                        </p:tgtEl>
                                        <p:attrNameLst>
                                          <p:attrName>style.visibility</p:attrName>
                                        </p:attrNameLst>
                                      </p:cBhvr>
                                      <p:to>
                                        <p:strVal val="visible"/>
                                      </p:to>
                                    </p:set>
                                    <p:animEffect transition="in" filter="wipe(left)">
                                      <p:cBhvr>
                                        <p:cTn id="17" dur="500"/>
                                        <p:tgtEl>
                                          <p:spTgt spid="65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52"/>
                                        </p:tgtEl>
                                        <p:attrNameLst>
                                          <p:attrName>style.visibility</p:attrName>
                                        </p:attrNameLst>
                                      </p:cBhvr>
                                      <p:to>
                                        <p:strVal val="visible"/>
                                      </p:to>
                                    </p:set>
                                    <p:animEffect transition="in" filter="wipe(left)">
                                      <p:cBhvr>
                                        <p:cTn id="20" dur="500"/>
                                        <p:tgtEl>
                                          <p:spTgt spid="65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0"/>
      <p:bldP spid="650" grpId="0"/>
      <p:bldP spid="65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9" name="Google Shape;659;g245a484206a_0_7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52</a:t>
            </a:fld>
            <a:endParaRPr/>
          </a:p>
        </p:txBody>
      </p:sp>
      <p:sp>
        <p:nvSpPr>
          <p:cNvPr id="658" name="Google Shape;658;g245a484206a_0_71"/>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a:t>ACTIONS DE LA COLLECTIVITÉ </a:t>
            </a:r>
            <a:endParaRPr sz="2500" b="0">
              <a:solidFill>
                <a:schemeClr val="lt2"/>
              </a:solidFill>
            </a:endParaRPr>
          </a:p>
        </p:txBody>
      </p:sp>
      <p:sp>
        <p:nvSpPr>
          <p:cNvPr id="660" name="Google Shape;660;g245a484206a_0_71"/>
          <p:cNvSpPr txBox="1"/>
          <p:nvPr/>
        </p:nvSpPr>
        <p:spPr>
          <a:xfrm>
            <a:off x="184769" y="1512803"/>
            <a:ext cx="4574454" cy="2903329"/>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Une fois l’état des lieux réalisé, </a:t>
            </a:r>
            <a:r>
              <a:rPr lang="fr-FR" sz="1500" b="1" i="0" u="none" strike="noStrike" cap="none" dirty="0">
                <a:solidFill>
                  <a:srgbClr val="006F8E"/>
                </a:solidFill>
                <a:latin typeface="Century Gothic"/>
                <a:ea typeface="Century Gothic"/>
                <a:cs typeface="Century Gothic"/>
                <a:sym typeface="Century Gothic"/>
              </a:rPr>
              <a:t>Emilie</a:t>
            </a:r>
            <a:r>
              <a:rPr lang="fr-FR" sz="1500" b="0" i="0" u="none" strike="noStrike" cap="none" dirty="0">
                <a:solidFill>
                  <a:schemeClr val="dk1"/>
                </a:solidFill>
                <a:latin typeface="Century Gothic"/>
                <a:ea typeface="Century Gothic"/>
                <a:cs typeface="Century Gothic"/>
                <a:sym typeface="Century Gothic"/>
              </a:rPr>
              <a:t> a </a:t>
            </a:r>
            <a:r>
              <a:rPr lang="fr-FR" sz="1500" dirty="0">
                <a:solidFill>
                  <a:schemeClr val="dk1"/>
                </a:solidFill>
                <a:latin typeface="Century Gothic"/>
                <a:ea typeface="Century Gothic"/>
                <a:cs typeface="Century Gothic"/>
                <a:sym typeface="Century Gothic"/>
              </a:rPr>
              <a:t>fait mettre</a:t>
            </a:r>
            <a:r>
              <a:rPr lang="fr-FR" sz="1500" b="0" i="0" u="none" strike="noStrike" cap="none" dirty="0">
                <a:solidFill>
                  <a:schemeClr val="dk1"/>
                </a:solidFill>
                <a:latin typeface="Century Gothic"/>
                <a:ea typeface="Century Gothic"/>
                <a:cs typeface="Century Gothic"/>
                <a:sym typeface="Century Gothic"/>
              </a:rPr>
              <a:t> en place en partenariat avec l’entreprise  :</a:t>
            </a:r>
            <a:endParaRPr sz="1500" b="0" i="0" u="none" strike="noStrike" cap="none" dirty="0">
              <a:solidFill>
                <a:schemeClr val="dk1"/>
              </a:solidFill>
              <a:latin typeface="Century Gothic"/>
              <a:ea typeface="Century Gothic"/>
              <a:cs typeface="Century Gothic"/>
              <a:sym typeface="Century Gothic"/>
            </a:endParaRPr>
          </a:p>
          <a:p>
            <a:pPr marL="914400" marR="0" lvl="1" indent="-323850" algn="just" rtl="0">
              <a:lnSpc>
                <a:spcPct val="100000"/>
              </a:lnSpc>
              <a:spcBef>
                <a:spcPts val="10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Un </a:t>
            </a:r>
            <a:r>
              <a:rPr lang="fr-FR" sz="1500" b="1" i="0" u="none" strike="noStrike" cap="none" dirty="0">
                <a:solidFill>
                  <a:srgbClr val="169FDB"/>
                </a:solidFill>
                <a:latin typeface="Century Gothic"/>
                <a:ea typeface="Century Gothic"/>
                <a:cs typeface="Century Gothic"/>
                <a:sym typeface="Century Gothic"/>
              </a:rPr>
              <a:t>programme de surveillance</a:t>
            </a:r>
            <a:r>
              <a:rPr lang="fr-FR" sz="1500" b="0" i="0" u="none" strike="noStrike" cap="none" dirty="0">
                <a:solidFill>
                  <a:schemeClr val="dk1"/>
                </a:solidFill>
                <a:latin typeface="Century Gothic"/>
                <a:ea typeface="Century Gothic"/>
                <a:cs typeface="Century Gothic"/>
                <a:sym typeface="Century Gothic"/>
              </a:rPr>
              <a:t> avec l’installation de </a:t>
            </a:r>
            <a:r>
              <a:rPr lang="fr-FR" sz="1500" b="1" i="0" u="none" strike="noStrike" cap="none" dirty="0">
                <a:solidFill>
                  <a:srgbClr val="169FDB"/>
                </a:solidFill>
                <a:latin typeface="Century Gothic"/>
                <a:ea typeface="Century Gothic"/>
                <a:cs typeface="Century Gothic"/>
                <a:sym typeface="Century Gothic"/>
              </a:rPr>
              <a:t>capteurs</a:t>
            </a:r>
            <a:r>
              <a:rPr lang="fr-FR" sz="1500" b="0" i="0" u="none" strike="noStrike" cap="none" dirty="0">
                <a:solidFill>
                  <a:schemeClr val="dk1"/>
                </a:solidFill>
                <a:latin typeface="Century Gothic"/>
                <a:ea typeface="Century Gothic"/>
                <a:cs typeface="Century Gothic"/>
                <a:sym typeface="Century Gothic"/>
              </a:rPr>
              <a:t> en 2 points :</a:t>
            </a:r>
            <a:endParaRPr sz="1500" b="0" i="0" u="none" strike="noStrike" cap="none" dirty="0">
              <a:solidFill>
                <a:schemeClr val="dk1"/>
              </a:solidFill>
              <a:latin typeface="Century Gothic"/>
              <a:ea typeface="Century Gothic"/>
              <a:cs typeface="Century Gothic"/>
              <a:sym typeface="Century Gothic"/>
            </a:endParaRPr>
          </a:p>
          <a:p>
            <a:pPr marL="1371600" marR="0" lvl="2" indent="-323850" algn="just" rtl="0">
              <a:lnSpc>
                <a:spcPct val="100000"/>
              </a:lnSpc>
              <a:spcBef>
                <a:spcPts val="1000"/>
              </a:spcBef>
              <a:spcAft>
                <a:spcPts val="0"/>
              </a:spcAft>
              <a:buClr>
                <a:schemeClr val="dk1"/>
              </a:buClr>
              <a:buSzPts val="1500"/>
              <a:buFont typeface="Wingdings" panose="05000000000000000000" pitchFamily="2" charset="2"/>
              <a:buChar char="Ø"/>
            </a:pPr>
            <a:r>
              <a:rPr lang="fr-FR" sz="1500" b="0" i="0" u="none" strike="noStrike" cap="none" dirty="0">
                <a:solidFill>
                  <a:schemeClr val="dk1"/>
                </a:solidFill>
                <a:latin typeface="Century Gothic"/>
                <a:ea typeface="Century Gothic"/>
                <a:cs typeface="Century Gothic"/>
                <a:sym typeface="Century Gothic"/>
              </a:rPr>
              <a:t>Chez l’industriel (à ses frais) au niveau de leur branchement</a:t>
            </a:r>
            <a:endParaRPr sz="1500" b="0" i="0" u="none" strike="noStrike" cap="none" dirty="0">
              <a:solidFill>
                <a:schemeClr val="dk1"/>
              </a:solidFill>
              <a:latin typeface="Century Gothic"/>
              <a:ea typeface="Century Gothic"/>
              <a:cs typeface="Century Gothic"/>
              <a:sym typeface="Century Gothic"/>
            </a:endParaRPr>
          </a:p>
          <a:p>
            <a:pPr marL="1371600" marR="0" lvl="2" indent="-323850" algn="just" rtl="0">
              <a:lnSpc>
                <a:spcPct val="100000"/>
              </a:lnSpc>
              <a:spcBef>
                <a:spcPts val="1000"/>
              </a:spcBef>
              <a:spcAft>
                <a:spcPts val="0"/>
              </a:spcAft>
              <a:buClr>
                <a:schemeClr val="dk1"/>
              </a:buClr>
              <a:buSzPts val="1500"/>
              <a:buFont typeface="Wingdings" panose="05000000000000000000" pitchFamily="2" charset="2"/>
              <a:buChar char="Ø"/>
            </a:pPr>
            <a:r>
              <a:rPr lang="fr-FR" sz="1500" b="0" i="0" u="none" strike="noStrike" cap="none" dirty="0">
                <a:solidFill>
                  <a:schemeClr val="dk1"/>
                </a:solidFill>
                <a:latin typeface="Century Gothic"/>
                <a:ea typeface="Century Gothic"/>
                <a:cs typeface="Century Gothic"/>
                <a:sym typeface="Century Gothic"/>
              </a:rPr>
              <a:t>Sur le réseau collectif</a:t>
            </a:r>
          </a:p>
          <a:p>
            <a:pPr marL="0" marR="0" lvl="0" indent="0" algn="just" rtl="0">
              <a:lnSpc>
                <a:spcPct val="100000"/>
              </a:lnSpc>
              <a:spcBef>
                <a:spcPts val="1000"/>
              </a:spcBef>
              <a:spcAft>
                <a:spcPts val="1000"/>
              </a:spcAft>
              <a:buClr>
                <a:srgbClr val="000000"/>
              </a:buClr>
              <a:buSzPts val="1500"/>
              <a:buFont typeface="Arial"/>
              <a:buNone/>
            </a:pPr>
            <a:endParaRPr sz="1500" b="0" i="0" u="none" strike="noStrike" cap="none" dirty="0">
              <a:solidFill>
                <a:schemeClr val="dk1"/>
              </a:solidFill>
              <a:latin typeface="Century Gothic"/>
              <a:ea typeface="Century Gothic"/>
              <a:cs typeface="Century Gothic"/>
              <a:sym typeface="Century Gothic"/>
            </a:endParaRPr>
          </a:p>
        </p:txBody>
      </p:sp>
      <p:grpSp>
        <p:nvGrpSpPr>
          <p:cNvPr id="3" name="Groupe 2">
            <a:extLst>
              <a:ext uri="{FF2B5EF4-FFF2-40B4-BE49-F238E27FC236}">
                <a16:creationId xmlns:a16="http://schemas.microsoft.com/office/drawing/2014/main" id="{AF01E06F-BD95-69AF-C1E2-6D8167F3695D}"/>
              </a:ext>
            </a:extLst>
          </p:cNvPr>
          <p:cNvGrpSpPr>
            <a:grpSpLocks noChangeAspect="1"/>
          </p:cNvGrpSpPr>
          <p:nvPr/>
        </p:nvGrpSpPr>
        <p:grpSpPr>
          <a:xfrm>
            <a:off x="5774636" y="1295344"/>
            <a:ext cx="3420614" cy="2292666"/>
            <a:chOff x="5410200" y="2520950"/>
            <a:chExt cx="3713837" cy="2489199"/>
          </a:xfrm>
        </p:grpSpPr>
        <p:pic>
          <p:nvPicPr>
            <p:cNvPr id="661" name="Google Shape;661;g245a484206a_0_71"/>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l="991" t="1797" r="3996" b="3042"/>
            <a:stretch/>
          </p:blipFill>
          <p:spPr>
            <a:xfrm>
              <a:off x="5410200" y="2533650"/>
              <a:ext cx="3285582" cy="2476499"/>
            </a:xfrm>
            <a:prstGeom prst="rect">
              <a:avLst/>
            </a:prstGeom>
            <a:noFill/>
            <a:ln w="9525" cap="flat" cmpd="sng">
              <a:solidFill>
                <a:srgbClr val="00FFB2"/>
              </a:solidFill>
              <a:prstDash val="solid"/>
              <a:round/>
              <a:headEnd type="none" w="sm" len="sm"/>
              <a:tailEnd type="none" w="sm" len="sm"/>
            </a:ln>
          </p:spPr>
        </p:pic>
        <p:sp>
          <p:nvSpPr>
            <p:cNvPr id="2" name="ZoneTexte 1">
              <a:extLst>
                <a:ext uri="{FF2B5EF4-FFF2-40B4-BE49-F238E27FC236}">
                  <a16:creationId xmlns:a16="http://schemas.microsoft.com/office/drawing/2014/main" id="{E9054737-4588-F22B-37A6-F7E7BFF03252}"/>
                </a:ext>
              </a:extLst>
            </p:cNvPr>
            <p:cNvSpPr txBox="1"/>
            <p:nvPr/>
          </p:nvSpPr>
          <p:spPr>
            <a:xfrm>
              <a:off x="7340846" y="2520950"/>
              <a:ext cx="1783191" cy="228587"/>
            </a:xfrm>
            <a:prstGeom prst="rect">
              <a:avLst/>
            </a:prstGeom>
            <a:noFill/>
            <a:ln>
              <a:noFill/>
            </a:ln>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
        <p:nvSpPr>
          <p:cNvPr id="5" name="ZoneTexte 4">
            <a:extLst>
              <a:ext uri="{FF2B5EF4-FFF2-40B4-BE49-F238E27FC236}">
                <a16:creationId xmlns:a16="http://schemas.microsoft.com/office/drawing/2014/main" id="{718328AA-D920-E26E-6C43-96CF4C1CC15E}"/>
              </a:ext>
            </a:extLst>
          </p:cNvPr>
          <p:cNvSpPr txBox="1"/>
          <p:nvPr/>
        </p:nvSpPr>
        <p:spPr>
          <a:xfrm>
            <a:off x="174531" y="4230707"/>
            <a:ext cx="4083393" cy="1015663"/>
          </a:xfrm>
          <a:prstGeom prst="rect">
            <a:avLst/>
          </a:prstGeom>
          <a:noFill/>
        </p:spPr>
        <p:txBody>
          <a:bodyPr wrap="square">
            <a:spAutoFit/>
          </a:bodyPr>
          <a:lstStyle/>
          <a:p>
            <a:pPr marL="914400" marR="0" lvl="1" indent="-323850" algn="just" rtl="0">
              <a:lnSpc>
                <a:spcPct val="100000"/>
              </a:lnSpc>
              <a:spcBef>
                <a:spcPts val="10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Une </a:t>
            </a:r>
            <a:r>
              <a:rPr lang="fr-FR" sz="1500" b="1" i="0" u="none" strike="noStrike" cap="none" dirty="0">
                <a:solidFill>
                  <a:srgbClr val="169FDB"/>
                </a:solidFill>
                <a:latin typeface="Century Gothic"/>
                <a:ea typeface="Century Gothic"/>
                <a:cs typeface="Century Gothic"/>
                <a:sym typeface="Century Gothic"/>
              </a:rPr>
              <a:t>injection de nitrate de calcium </a:t>
            </a:r>
            <a:r>
              <a:rPr lang="fr-FR" sz="1500" b="0" i="0" u="none" strike="noStrike" cap="none" dirty="0">
                <a:solidFill>
                  <a:schemeClr val="dk1"/>
                </a:solidFill>
                <a:latin typeface="Century Gothic"/>
                <a:ea typeface="Century Gothic"/>
                <a:cs typeface="Century Gothic"/>
                <a:sym typeface="Century Gothic"/>
              </a:rPr>
              <a:t>en aval du PR de la ZAC afin d’inhiber la formation de H2S</a:t>
            </a:r>
          </a:p>
        </p:txBody>
      </p:sp>
      <p:grpSp>
        <p:nvGrpSpPr>
          <p:cNvPr id="12" name="Groupe 11">
            <a:extLst>
              <a:ext uri="{FF2B5EF4-FFF2-40B4-BE49-F238E27FC236}">
                <a16:creationId xmlns:a16="http://schemas.microsoft.com/office/drawing/2014/main" id="{7E4C8C36-B57D-2FDD-CE4A-5C9BB39506F7}"/>
              </a:ext>
            </a:extLst>
          </p:cNvPr>
          <p:cNvGrpSpPr>
            <a:grpSpLocks noChangeAspect="1"/>
          </p:cNvGrpSpPr>
          <p:nvPr/>
        </p:nvGrpSpPr>
        <p:grpSpPr>
          <a:xfrm>
            <a:off x="5287801" y="3599309"/>
            <a:ext cx="3587994" cy="2400235"/>
            <a:chOff x="4901645" y="3730782"/>
            <a:chExt cx="3197836" cy="2139234"/>
          </a:xfrm>
        </p:grpSpPr>
        <p:pic>
          <p:nvPicPr>
            <p:cNvPr id="6" name="Image 5" descr="Une image contenant sol, fer, plante, Drainage&#10;&#10;Description générée automatiquement">
              <a:extLst>
                <a:ext uri="{FF2B5EF4-FFF2-40B4-BE49-F238E27FC236}">
                  <a16:creationId xmlns:a16="http://schemas.microsoft.com/office/drawing/2014/main" id="{267D0EA0-ECCC-C53E-C0E8-D4FF5FA797D6}"/>
                </a:ext>
              </a:extLst>
            </p:cNvPr>
            <p:cNvPicPr>
              <a:picLocks noChangeAspect="1"/>
            </p:cNvPicPr>
            <p:nvPr/>
          </p:nvPicPr>
          <p:blipFill>
            <a:blip r:embed="rId4"/>
            <a:stretch>
              <a:fillRect/>
            </a:stretch>
          </p:blipFill>
          <p:spPr>
            <a:xfrm>
              <a:off x="4901645" y="3741042"/>
              <a:ext cx="2838632" cy="2128974"/>
            </a:xfrm>
            <a:prstGeom prst="rect">
              <a:avLst/>
            </a:prstGeom>
            <a:ln>
              <a:solidFill>
                <a:srgbClr val="00FFB2"/>
              </a:solidFill>
            </a:ln>
          </p:spPr>
        </p:pic>
        <p:sp>
          <p:nvSpPr>
            <p:cNvPr id="10" name="ZoneTexte 9">
              <a:extLst>
                <a:ext uri="{FF2B5EF4-FFF2-40B4-BE49-F238E27FC236}">
                  <a16:creationId xmlns:a16="http://schemas.microsoft.com/office/drawing/2014/main" id="{CE5B16AA-DE48-988C-3726-162D432517BE}"/>
                </a:ext>
              </a:extLst>
            </p:cNvPr>
            <p:cNvSpPr txBox="1"/>
            <p:nvPr/>
          </p:nvSpPr>
          <p:spPr>
            <a:xfrm>
              <a:off x="6495211" y="3730782"/>
              <a:ext cx="1604270" cy="184666"/>
            </a:xfrm>
            <a:prstGeom prst="rect">
              <a:avLst/>
            </a:prstGeom>
            <a:noFill/>
            <a:ln>
              <a:noFill/>
            </a:ln>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
        <p:nvSpPr>
          <p:cNvPr id="7" name="Ellipse 6">
            <a:extLst>
              <a:ext uri="{FF2B5EF4-FFF2-40B4-BE49-F238E27FC236}">
                <a16:creationId xmlns:a16="http://schemas.microsoft.com/office/drawing/2014/main" id="{CBBA4942-30F0-7F33-4656-B2B0E374B837}"/>
              </a:ext>
            </a:extLst>
          </p:cNvPr>
          <p:cNvSpPr/>
          <p:nvPr/>
        </p:nvSpPr>
        <p:spPr>
          <a:xfrm>
            <a:off x="7097275" y="4935057"/>
            <a:ext cx="1195699" cy="764017"/>
          </a:xfrm>
          <a:prstGeom prst="ellipse">
            <a:avLst/>
          </a:prstGeom>
          <a:noFill/>
          <a:ln w="76200">
            <a:solidFill>
              <a:srgbClr val="00F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1D7BAA47-4CBD-A7BA-38F3-80D11A8B1022}"/>
              </a:ext>
            </a:extLst>
          </p:cNvPr>
          <p:cNvCxnSpPr/>
          <p:nvPr/>
        </p:nvCxnSpPr>
        <p:spPr>
          <a:xfrm flipH="1">
            <a:off x="5667721" y="5326783"/>
            <a:ext cx="1419316" cy="0"/>
          </a:xfrm>
          <a:prstGeom prst="straightConnector1">
            <a:avLst/>
          </a:prstGeom>
          <a:ln w="76200">
            <a:solidFill>
              <a:srgbClr val="00FFB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5" name="Groupe 14">
            <a:extLst>
              <a:ext uri="{FF2B5EF4-FFF2-40B4-BE49-F238E27FC236}">
                <a16:creationId xmlns:a16="http://schemas.microsoft.com/office/drawing/2014/main" id="{2257BEE6-D66E-1E53-9293-16B692140B31}"/>
              </a:ext>
            </a:extLst>
          </p:cNvPr>
          <p:cNvGrpSpPr>
            <a:grpSpLocks noChangeAspect="1"/>
          </p:cNvGrpSpPr>
          <p:nvPr/>
        </p:nvGrpSpPr>
        <p:grpSpPr>
          <a:xfrm>
            <a:off x="4355624" y="4862376"/>
            <a:ext cx="1818135" cy="1673396"/>
            <a:chOff x="7666224" y="3738477"/>
            <a:chExt cx="1818135" cy="1673396"/>
          </a:xfrm>
        </p:grpSpPr>
        <p:pic>
          <p:nvPicPr>
            <p:cNvPr id="16" name="Image 15" descr="Une image contenant plein air, plante, sol, bleu&#10;&#10;Description générée automatiquement">
              <a:extLst>
                <a:ext uri="{FF2B5EF4-FFF2-40B4-BE49-F238E27FC236}">
                  <a16:creationId xmlns:a16="http://schemas.microsoft.com/office/drawing/2014/main" id="{917F0BBA-5009-F8F7-FCD8-256603C56A1E}"/>
                </a:ext>
              </a:extLst>
            </p:cNvPr>
            <p:cNvPicPr>
              <a:picLocks noChangeAspect="1"/>
            </p:cNvPicPr>
            <p:nvPr/>
          </p:nvPicPr>
          <p:blipFill>
            <a:blip r:embed="rId5"/>
            <a:stretch>
              <a:fillRect/>
            </a:stretch>
          </p:blipFill>
          <p:spPr>
            <a:xfrm rot="5400000">
              <a:off x="7535787" y="3942967"/>
              <a:ext cx="1635917" cy="1226938"/>
            </a:xfrm>
            <a:prstGeom prst="rect">
              <a:avLst/>
            </a:prstGeom>
            <a:ln w="57150">
              <a:solidFill>
                <a:srgbClr val="00FFB2"/>
              </a:solidFill>
            </a:ln>
          </p:spPr>
        </p:pic>
        <p:sp>
          <p:nvSpPr>
            <p:cNvPr id="17" name="ZoneTexte 16">
              <a:extLst>
                <a:ext uri="{FF2B5EF4-FFF2-40B4-BE49-F238E27FC236}">
                  <a16:creationId xmlns:a16="http://schemas.microsoft.com/office/drawing/2014/main" id="{1E947A33-C43C-C2F2-E9CD-2EE16AB6BD4C}"/>
                </a:ext>
              </a:extLst>
            </p:cNvPr>
            <p:cNvSpPr txBox="1"/>
            <p:nvPr/>
          </p:nvSpPr>
          <p:spPr>
            <a:xfrm>
              <a:off x="7666224" y="5227207"/>
              <a:ext cx="1818135" cy="184666"/>
            </a:xfrm>
            <a:prstGeom prst="rect">
              <a:avLst/>
            </a:prstGeom>
            <a:noFill/>
            <a:ln>
              <a:noFill/>
            </a:ln>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wipe(right)">
                                      <p:cBhvr>
                                        <p:cTn id="7" dur="500"/>
                                        <p:tgtEl>
                                          <p:spTgt spid="660"/>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par>
                                <p:cTn id="20" presetID="22" presetClass="entr" presetSubtype="2"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 grpId="0"/>
      <p:bldP spid="5"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7" name="Google Shape;667;g245a484206a_0_10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53</a:t>
            </a:fld>
            <a:endParaRPr/>
          </a:p>
        </p:txBody>
      </p:sp>
      <p:sp>
        <p:nvSpPr>
          <p:cNvPr id="666" name="Google Shape;666;g245a484206a_0_108"/>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SURVENUE D’UNE CRISE LE 23/06/2022</a:t>
            </a:r>
            <a:endParaRPr sz="2500" b="0" dirty="0">
              <a:solidFill>
                <a:schemeClr val="lt2"/>
              </a:solidFill>
            </a:endParaRPr>
          </a:p>
        </p:txBody>
      </p:sp>
      <p:sp>
        <p:nvSpPr>
          <p:cNvPr id="668" name="Google Shape;668;g245a484206a_0_108"/>
          <p:cNvSpPr txBox="1"/>
          <p:nvPr/>
        </p:nvSpPr>
        <p:spPr>
          <a:xfrm>
            <a:off x="409984" y="1404900"/>
            <a:ext cx="8543339" cy="1107965"/>
          </a:xfrm>
          <a:prstGeom prst="rect">
            <a:avLst/>
          </a:prstGeom>
          <a:noFill/>
          <a:ln>
            <a:noFill/>
          </a:ln>
        </p:spPr>
        <p:txBody>
          <a:bodyPr spcFirstLastPara="1" wrap="square" lIns="91425" tIns="91425" rIns="91425" bIns="91425" anchor="t" anchorCtr="0">
            <a:spAutoFit/>
          </a:bodyPr>
          <a:lstStyle/>
          <a:p>
            <a:pPr marL="133350" marR="0" lvl="0" algn="just" rtl="0">
              <a:lnSpc>
                <a:spcPct val="100000"/>
              </a:lnSpc>
              <a:spcBef>
                <a:spcPts val="0"/>
              </a:spcBef>
              <a:spcAft>
                <a:spcPts val="0"/>
              </a:spcAft>
              <a:buClr>
                <a:schemeClr val="dk1"/>
              </a:buClr>
              <a:buSzPts val="1500"/>
            </a:pPr>
            <a:r>
              <a:rPr lang="fr-FR" sz="1500" b="0" i="0" u="none" strike="noStrike" cap="none" dirty="0">
                <a:solidFill>
                  <a:schemeClr val="dk1"/>
                </a:solidFill>
                <a:latin typeface="Century Gothic"/>
                <a:ea typeface="Century Gothic"/>
                <a:cs typeface="Century Gothic"/>
                <a:sym typeface="Century Gothic"/>
              </a:rPr>
              <a:t>L’instrumentation mise en place a permis d’</a:t>
            </a:r>
            <a:r>
              <a:rPr lang="fr-FR" sz="1500" b="1" i="0" u="none" strike="noStrike" cap="none" dirty="0">
                <a:solidFill>
                  <a:srgbClr val="0096CE"/>
                </a:solidFill>
                <a:latin typeface="Century Gothic"/>
                <a:ea typeface="Century Gothic"/>
                <a:cs typeface="Century Gothic"/>
                <a:sym typeface="Century Gothic"/>
              </a:rPr>
              <a:t>alerter</a:t>
            </a:r>
            <a:r>
              <a:rPr lang="fr-FR" sz="1500" b="0" i="0" u="none" strike="noStrike" cap="none" dirty="0">
                <a:solidFill>
                  <a:schemeClr val="dk1"/>
                </a:solidFill>
                <a:latin typeface="Century Gothic"/>
                <a:ea typeface="Century Gothic"/>
                <a:cs typeface="Century Gothic"/>
                <a:sym typeface="Century Gothic"/>
              </a:rPr>
              <a:t> le service sur une situation </a:t>
            </a:r>
            <a:r>
              <a:rPr lang="fr-FR" sz="1500" b="1" i="0" u="none" strike="noStrike" cap="none" dirty="0">
                <a:solidFill>
                  <a:srgbClr val="0096CE"/>
                </a:solidFill>
                <a:latin typeface="Century Gothic"/>
                <a:ea typeface="Century Gothic"/>
                <a:cs typeface="Century Gothic"/>
                <a:sym typeface="Century Gothic"/>
              </a:rPr>
              <a:t>à risque</a:t>
            </a:r>
            <a:r>
              <a:rPr lang="fr-FR" sz="1500" b="0" i="0" u="none" strike="noStrike" cap="none" dirty="0">
                <a:solidFill>
                  <a:schemeClr val="dk1"/>
                </a:solidFill>
                <a:latin typeface="Century Gothic"/>
                <a:ea typeface="Century Gothic"/>
                <a:cs typeface="Century Gothic"/>
                <a:sym typeface="Century Gothic"/>
              </a:rPr>
              <a:t> pour l’intégrité des infrastructures et surtout pour la </a:t>
            </a:r>
            <a:r>
              <a:rPr lang="fr-FR" sz="1500" b="1" i="0" u="none" strike="noStrike" cap="none" dirty="0">
                <a:solidFill>
                  <a:srgbClr val="0096CE"/>
                </a:solidFill>
                <a:latin typeface="Century Gothic"/>
                <a:ea typeface="Century Gothic"/>
                <a:cs typeface="Century Gothic"/>
                <a:sym typeface="Century Gothic"/>
              </a:rPr>
              <a:t>santé des agents </a:t>
            </a:r>
            <a:endParaRPr lang="fr-FR" sz="1500" dirty="0">
              <a:solidFill>
                <a:srgbClr val="0096CE"/>
              </a:solidFill>
              <a:latin typeface="Century Gothic"/>
              <a:ea typeface="Century Gothic"/>
              <a:cs typeface="Century Gothic"/>
              <a:sym typeface="Century Gothic"/>
            </a:endParaRPr>
          </a:p>
          <a:p>
            <a:pPr marL="133350" marR="0" lvl="0" algn="just" rtl="0">
              <a:lnSpc>
                <a:spcPct val="100000"/>
              </a:lnSpc>
              <a:spcBef>
                <a:spcPts val="0"/>
              </a:spcBef>
              <a:spcAft>
                <a:spcPts val="0"/>
              </a:spcAft>
              <a:buClr>
                <a:schemeClr val="dk1"/>
              </a:buClr>
              <a:buSzPts val="1500"/>
            </a:pPr>
            <a:endParaRPr lang="fr-FR" sz="1500" b="0" i="0" u="none" strike="noStrike" cap="none" dirty="0">
              <a:solidFill>
                <a:srgbClr val="0096CE"/>
              </a:solidFill>
              <a:latin typeface="Century Gothic"/>
              <a:ea typeface="Century Gothic"/>
              <a:cs typeface="Century Gothic"/>
              <a:sym typeface="Century Gothic"/>
            </a:endParaRPr>
          </a:p>
          <a:p>
            <a:pPr marL="133350" marR="0" lvl="0" algn="just" rtl="0">
              <a:lnSpc>
                <a:spcPct val="100000"/>
              </a:lnSpc>
              <a:spcBef>
                <a:spcPts val="0"/>
              </a:spcBef>
              <a:spcAft>
                <a:spcPts val="0"/>
              </a:spcAft>
              <a:buClr>
                <a:schemeClr val="dk1"/>
              </a:buClr>
              <a:buSzPts val="1500"/>
            </a:pPr>
            <a:r>
              <a:rPr lang="fr-FR" sz="1500" b="0" i="0" u="none" strike="noStrike" cap="none" dirty="0">
                <a:solidFill>
                  <a:schemeClr val="dk1"/>
                </a:solidFill>
                <a:latin typeface="Century Gothic"/>
                <a:ea typeface="Century Gothic"/>
                <a:cs typeface="Century Gothic"/>
                <a:sym typeface="Century Gothic"/>
              </a:rPr>
              <a:t>→ Détection par les capteurs d’une teneur très élevée en H2S au niveau du PR de la ZAC </a:t>
            </a:r>
            <a:endParaRPr sz="1500" b="0" i="0" u="none" strike="noStrike" cap="none" dirty="0">
              <a:solidFill>
                <a:schemeClr val="dk1"/>
              </a:solidFill>
              <a:latin typeface="Century Gothic"/>
              <a:ea typeface="Century Gothic"/>
              <a:cs typeface="Century Gothic"/>
              <a:sym typeface="Century Gothic"/>
            </a:endParaRPr>
          </a:p>
        </p:txBody>
      </p:sp>
      <p:grpSp>
        <p:nvGrpSpPr>
          <p:cNvPr id="669" name="Google Shape;669;g245a484206a_0_108"/>
          <p:cNvGrpSpPr>
            <a:grpSpLocks noChangeAspect="1"/>
          </p:cNvGrpSpPr>
          <p:nvPr/>
        </p:nvGrpSpPr>
        <p:grpSpPr>
          <a:xfrm>
            <a:off x="748647" y="2643806"/>
            <a:ext cx="7164722" cy="3741772"/>
            <a:chOff x="743501" y="3245225"/>
            <a:chExt cx="6619201" cy="3456874"/>
          </a:xfrm>
        </p:grpSpPr>
        <p:pic>
          <p:nvPicPr>
            <p:cNvPr id="670" name="Google Shape;670;g245a484206a_0_1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3501" y="3245225"/>
              <a:ext cx="6619201" cy="3456874"/>
            </a:xfrm>
            <a:prstGeom prst="rect">
              <a:avLst/>
            </a:prstGeom>
            <a:noFill/>
            <a:ln>
              <a:noFill/>
            </a:ln>
          </p:spPr>
        </p:pic>
        <p:sp>
          <p:nvSpPr>
            <p:cNvPr id="671" name="Google Shape;671;g245a484206a_0_108"/>
            <p:cNvSpPr/>
            <p:nvPr/>
          </p:nvSpPr>
          <p:spPr>
            <a:xfrm>
              <a:off x="6811900" y="4194700"/>
              <a:ext cx="550800" cy="477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8"/>
                                        </p:tgtEl>
                                        <p:attrNameLst>
                                          <p:attrName>style.visibility</p:attrName>
                                        </p:attrNameLst>
                                      </p:cBhvr>
                                      <p:to>
                                        <p:strVal val="visible"/>
                                      </p:to>
                                    </p:set>
                                    <p:anim calcmode="lin" valueType="num">
                                      <p:cBhvr additive="base">
                                        <p:cTn id="7" dur="500" fill="hold"/>
                                        <p:tgtEl>
                                          <p:spTgt spid="668"/>
                                        </p:tgtEl>
                                        <p:attrNameLst>
                                          <p:attrName>ppt_x</p:attrName>
                                        </p:attrNameLst>
                                      </p:cBhvr>
                                      <p:tavLst>
                                        <p:tav tm="0">
                                          <p:val>
                                            <p:strVal val="#ppt_x"/>
                                          </p:val>
                                        </p:tav>
                                        <p:tav tm="100000">
                                          <p:val>
                                            <p:strVal val="#ppt_x"/>
                                          </p:val>
                                        </p:tav>
                                      </p:tavLst>
                                    </p:anim>
                                    <p:anim calcmode="lin" valueType="num">
                                      <p:cBhvr additive="base">
                                        <p:cTn id="8" dur="500" fill="hold"/>
                                        <p:tgtEl>
                                          <p:spTgt spid="6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69"/>
                                        </p:tgtEl>
                                        <p:attrNameLst>
                                          <p:attrName>style.visibility</p:attrName>
                                        </p:attrNameLst>
                                      </p:cBhvr>
                                      <p:to>
                                        <p:strVal val="visible"/>
                                      </p:to>
                                    </p:set>
                                    <p:anim calcmode="lin" valueType="num">
                                      <p:cBhvr additive="base">
                                        <p:cTn id="11" dur="500" fill="hold"/>
                                        <p:tgtEl>
                                          <p:spTgt spid="669"/>
                                        </p:tgtEl>
                                        <p:attrNameLst>
                                          <p:attrName>ppt_x</p:attrName>
                                        </p:attrNameLst>
                                      </p:cBhvr>
                                      <p:tavLst>
                                        <p:tav tm="0">
                                          <p:val>
                                            <p:strVal val="#ppt_x"/>
                                          </p:val>
                                        </p:tav>
                                        <p:tav tm="100000">
                                          <p:val>
                                            <p:strVal val="#ppt_x"/>
                                          </p:val>
                                        </p:tav>
                                      </p:tavLst>
                                    </p:anim>
                                    <p:anim calcmode="lin" valueType="num">
                                      <p:cBhvr additive="base">
                                        <p:cTn id="12" dur="500" fill="hold"/>
                                        <p:tgtEl>
                                          <p:spTgt spid="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7" name="Google Shape;677;g245a484206a_0_11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54</a:t>
            </a:fld>
            <a:endParaRPr/>
          </a:p>
        </p:txBody>
      </p:sp>
      <p:sp>
        <p:nvSpPr>
          <p:cNvPr id="676" name="Google Shape;676;g245a484206a_0_118"/>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GESTION DE CRISE</a:t>
            </a:r>
            <a:endParaRPr sz="2500" b="0" dirty="0">
              <a:solidFill>
                <a:schemeClr val="lt2"/>
              </a:solidFill>
            </a:endParaRPr>
          </a:p>
        </p:txBody>
      </p:sp>
      <p:sp>
        <p:nvSpPr>
          <p:cNvPr id="678" name="Google Shape;678;g245a484206a_0_118"/>
          <p:cNvSpPr txBox="1"/>
          <p:nvPr/>
        </p:nvSpPr>
        <p:spPr>
          <a:xfrm>
            <a:off x="224525" y="1940851"/>
            <a:ext cx="4347475" cy="1107965"/>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Afin que soient mises en place les dispositions nécessaires à la gestion et la résolution de cette </a:t>
            </a:r>
            <a:r>
              <a:rPr lang="fr-FR" sz="1500" b="1" i="0" u="none" strike="noStrike" cap="none" dirty="0">
                <a:solidFill>
                  <a:srgbClr val="169FDB"/>
                </a:solidFill>
                <a:latin typeface="Century Gothic"/>
                <a:ea typeface="Century Gothic"/>
                <a:cs typeface="Century Gothic"/>
                <a:sym typeface="Century Gothic"/>
              </a:rPr>
              <a:t>situation de crise</a:t>
            </a:r>
            <a:r>
              <a:rPr lang="fr-FR" sz="1500" b="0" i="0" u="none" strike="noStrike" cap="none" dirty="0">
                <a:solidFill>
                  <a:schemeClr val="dk1"/>
                </a:solidFill>
                <a:latin typeface="Century Gothic"/>
                <a:ea typeface="Century Gothic"/>
                <a:cs typeface="Century Gothic"/>
                <a:sym typeface="Century Gothic"/>
              </a:rPr>
              <a:t>, </a:t>
            </a:r>
            <a:r>
              <a:rPr lang="fr-FR" sz="1500" b="1" i="0" u="none" strike="noStrike" cap="none" dirty="0">
                <a:solidFill>
                  <a:srgbClr val="006F8E"/>
                </a:solidFill>
                <a:latin typeface="Century Gothic"/>
                <a:ea typeface="Century Gothic"/>
                <a:cs typeface="Century Gothic"/>
                <a:sym typeface="Century Gothic"/>
              </a:rPr>
              <a:t>Emilie</a:t>
            </a:r>
            <a:r>
              <a:rPr lang="fr-FR" sz="1500" b="0" i="0" u="none" strike="noStrike" cap="none" dirty="0">
                <a:solidFill>
                  <a:schemeClr val="dk1"/>
                </a:solidFill>
                <a:latin typeface="Century Gothic"/>
                <a:ea typeface="Century Gothic"/>
                <a:cs typeface="Century Gothic"/>
                <a:sym typeface="Century Gothic"/>
              </a:rPr>
              <a:t> a immédiatement alerté :</a:t>
            </a:r>
            <a:endParaRPr sz="1500" b="0" i="0" u="none" strike="noStrike" cap="none" dirty="0">
              <a:solidFill>
                <a:schemeClr val="dk1"/>
              </a:solidFill>
              <a:latin typeface="Century Gothic"/>
              <a:ea typeface="Century Gothic"/>
              <a:cs typeface="Century Gothic"/>
              <a:sym typeface="Century Gothic"/>
            </a:endParaRPr>
          </a:p>
        </p:txBody>
      </p:sp>
      <p:grpSp>
        <p:nvGrpSpPr>
          <p:cNvPr id="17" name="Groupe 16">
            <a:extLst>
              <a:ext uri="{FF2B5EF4-FFF2-40B4-BE49-F238E27FC236}">
                <a16:creationId xmlns:a16="http://schemas.microsoft.com/office/drawing/2014/main" id="{D7BE0A3B-A79F-A761-D10A-00C775BE9ECB}"/>
              </a:ext>
            </a:extLst>
          </p:cNvPr>
          <p:cNvGrpSpPr/>
          <p:nvPr/>
        </p:nvGrpSpPr>
        <p:grpSpPr>
          <a:xfrm>
            <a:off x="4142881" y="1949979"/>
            <a:ext cx="5180023" cy="3952885"/>
            <a:chOff x="4093186" y="2017700"/>
            <a:chExt cx="5180023" cy="3952885"/>
          </a:xfrm>
        </p:grpSpPr>
        <p:grpSp>
          <p:nvGrpSpPr>
            <p:cNvPr id="11" name="Groupe 10">
              <a:extLst>
                <a:ext uri="{FF2B5EF4-FFF2-40B4-BE49-F238E27FC236}">
                  <a16:creationId xmlns:a16="http://schemas.microsoft.com/office/drawing/2014/main" id="{01B45CC7-3B4C-088F-43D8-551A6E2A9162}"/>
                </a:ext>
              </a:extLst>
            </p:cNvPr>
            <p:cNvGrpSpPr/>
            <p:nvPr/>
          </p:nvGrpSpPr>
          <p:grpSpPr>
            <a:xfrm>
              <a:off x="4093186" y="2017700"/>
              <a:ext cx="5180023" cy="3952885"/>
              <a:chOff x="4093186" y="2017700"/>
              <a:chExt cx="5180023" cy="3952885"/>
            </a:xfrm>
          </p:grpSpPr>
          <p:grpSp>
            <p:nvGrpSpPr>
              <p:cNvPr id="2" name="Google Shape;583;g245a484206a_0_160">
                <a:extLst>
                  <a:ext uri="{FF2B5EF4-FFF2-40B4-BE49-F238E27FC236}">
                    <a16:creationId xmlns:a16="http://schemas.microsoft.com/office/drawing/2014/main" id="{55C16816-B028-1188-BB45-76874CA91AF0}"/>
                  </a:ext>
                </a:extLst>
              </p:cNvPr>
              <p:cNvGrpSpPr/>
              <p:nvPr/>
            </p:nvGrpSpPr>
            <p:grpSpPr>
              <a:xfrm>
                <a:off x="4672584" y="2017700"/>
                <a:ext cx="4600625" cy="3952885"/>
                <a:chOff x="1179807" y="2369700"/>
                <a:chExt cx="6565869" cy="4411089"/>
              </a:xfrm>
            </p:grpSpPr>
            <p:pic>
              <p:nvPicPr>
                <p:cNvPr id="3" name="Google Shape;584;g245a484206a_0_160">
                  <a:extLst>
                    <a:ext uri="{FF2B5EF4-FFF2-40B4-BE49-F238E27FC236}">
                      <a16:creationId xmlns:a16="http://schemas.microsoft.com/office/drawing/2014/main" id="{04C2C40C-8B61-0CE9-6111-2196B0DE9C3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79807" y="2369700"/>
                  <a:ext cx="5750318" cy="4380976"/>
                </a:xfrm>
                <a:prstGeom prst="rect">
                  <a:avLst/>
                </a:prstGeom>
                <a:noFill/>
                <a:ln>
                  <a:noFill/>
                </a:ln>
              </p:spPr>
            </p:pic>
            <p:sp>
              <p:nvSpPr>
                <p:cNvPr id="4" name="Google Shape;585;g245a484206a_0_160">
                  <a:extLst>
                    <a:ext uri="{FF2B5EF4-FFF2-40B4-BE49-F238E27FC236}">
                      <a16:creationId xmlns:a16="http://schemas.microsoft.com/office/drawing/2014/main" id="{FD52FD42-479F-01A4-A151-50A07BB70EBD}"/>
                    </a:ext>
                  </a:extLst>
                </p:cNvPr>
                <p:cNvSpPr txBox="1"/>
                <p:nvPr/>
              </p:nvSpPr>
              <p:spPr>
                <a:xfrm>
                  <a:off x="5448675" y="6258774"/>
                  <a:ext cx="2297001" cy="52201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fr-FR" sz="800" b="0" i="0" u="none" strike="noStrike" cap="none">
                      <a:solidFill>
                        <a:srgbClr val="A6A6A6"/>
                      </a:solidFill>
                      <a:latin typeface="Century Gothic"/>
                      <a:ea typeface="Century Gothic"/>
                      <a:cs typeface="Century Gothic"/>
                      <a:sym typeface="Century Gothic"/>
                    </a:rPr>
                    <a:t>Source : www.gazdetect.com</a:t>
                  </a:r>
                  <a:endParaRPr sz="800" b="0" i="0" u="none" strike="noStrike" cap="none">
                    <a:solidFill>
                      <a:srgbClr val="A6A6A6"/>
                    </a:solidFill>
                    <a:latin typeface="Century Gothic"/>
                    <a:ea typeface="Century Gothic"/>
                    <a:cs typeface="Century Gothic"/>
                    <a:sym typeface="Century Gothic"/>
                  </a:endParaRPr>
                </a:p>
              </p:txBody>
            </p:sp>
          </p:grpSp>
          <p:cxnSp>
            <p:nvCxnSpPr>
              <p:cNvPr id="7" name="Connecteur droit 6">
                <a:extLst>
                  <a:ext uri="{FF2B5EF4-FFF2-40B4-BE49-F238E27FC236}">
                    <a16:creationId xmlns:a16="http://schemas.microsoft.com/office/drawing/2014/main" id="{745CCE8F-59E6-277B-375B-715388029552}"/>
                  </a:ext>
                </a:extLst>
              </p:cNvPr>
              <p:cNvCxnSpPr/>
              <p:nvPr/>
            </p:nvCxnSpPr>
            <p:spPr>
              <a:xfrm>
                <a:off x="5157216" y="3429000"/>
                <a:ext cx="864000" cy="0"/>
              </a:xfrm>
              <a:prstGeom prst="line">
                <a:avLst/>
              </a:prstGeom>
              <a:ln w="57150">
                <a:solidFill>
                  <a:srgbClr val="02FFB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11C55AB2-7C68-F64F-DB9C-6227AD4AC3AD}"/>
                  </a:ext>
                </a:extLst>
              </p:cNvPr>
              <p:cNvSpPr txBox="1"/>
              <p:nvPr/>
            </p:nvSpPr>
            <p:spPr>
              <a:xfrm>
                <a:off x="4093186" y="3275111"/>
                <a:ext cx="1185811" cy="307777"/>
              </a:xfrm>
              <a:prstGeom prst="rect">
                <a:avLst/>
              </a:prstGeom>
              <a:noFill/>
            </p:spPr>
            <p:txBody>
              <a:bodyPr wrap="square">
                <a:spAutoFit/>
              </a:bodyPr>
              <a:lstStyle/>
              <a:p>
                <a:pPr marL="590550" marR="0" lvl="1" rtl="0">
                  <a:lnSpc>
                    <a:spcPct val="100000"/>
                  </a:lnSpc>
                  <a:spcBef>
                    <a:spcPts val="1000"/>
                  </a:spcBef>
                  <a:spcAft>
                    <a:spcPts val="1000"/>
                  </a:spcAft>
                  <a:buClr>
                    <a:schemeClr val="dk1"/>
                  </a:buClr>
                  <a:buSzPts val="1500"/>
                </a:pPr>
                <a:r>
                  <a:rPr lang="fr-FR" sz="1400" b="1" i="0" u="none" strike="noStrike" cap="none" dirty="0">
                    <a:solidFill>
                      <a:srgbClr val="02FFB2"/>
                    </a:solidFill>
                    <a:latin typeface="Century Gothic"/>
                    <a:ea typeface="Century Gothic"/>
                    <a:cs typeface="Century Gothic"/>
                    <a:sym typeface="Century Gothic"/>
                  </a:rPr>
                  <a:t>972</a:t>
                </a:r>
              </a:p>
            </p:txBody>
          </p:sp>
        </p:grpSp>
        <p:sp>
          <p:nvSpPr>
            <p:cNvPr id="12" name="Rectangle 11">
              <a:extLst>
                <a:ext uri="{FF2B5EF4-FFF2-40B4-BE49-F238E27FC236}">
                  <a16:creationId xmlns:a16="http://schemas.microsoft.com/office/drawing/2014/main" id="{2AACAECF-E094-8062-F6E4-1F01BCB9CB75}"/>
                </a:ext>
              </a:extLst>
            </p:cNvPr>
            <p:cNvSpPr/>
            <p:nvPr/>
          </p:nvSpPr>
          <p:spPr>
            <a:xfrm>
              <a:off x="6007608" y="3238535"/>
              <a:ext cx="2694154" cy="483073"/>
            </a:xfrm>
            <a:prstGeom prst="rect">
              <a:avLst/>
            </a:prstGeom>
            <a:noFill/>
            <a:ln w="57150">
              <a:solidFill>
                <a:srgbClr val="02F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3" name="Google Shape;679;g245a484206a_0_118">
            <a:extLst>
              <a:ext uri="{FF2B5EF4-FFF2-40B4-BE49-F238E27FC236}">
                <a16:creationId xmlns:a16="http://schemas.microsoft.com/office/drawing/2014/main" id="{E1EADCBB-FCAE-6890-012A-8A9D2289712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42271" y="499955"/>
            <a:ext cx="998650" cy="1111001"/>
          </a:xfrm>
          <a:prstGeom prst="rect">
            <a:avLst/>
          </a:prstGeom>
          <a:noFill/>
          <a:ln>
            <a:noFill/>
          </a:ln>
        </p:spPr>
      </p:pic>
      <p:sp>
        <p:nvSpPr>
          <p:cNvPr id="8" name="ZoneTexte 7">
            <a:extLst>
              <a:ext uri="{FF2B5EF4-FFF2-40B4-BE49-F238E27FC236}">
                <a16:creationId xmlns:a16="http://schemas.microsoft.com/office/drawing/2014/main" id="{E016B526-39FD-CA1B-C360-103575310B57}"/>
              </a:ext>
            </a:extLst>
          </p:cNvPr>
          <p:cNvSpPr txBox="1"/>
          <p:nvPr/>
        </p:nvSpPr>
        <p:spPr>
          <a:xfrm>
            <a:off x="-57490" y="3078633"/>
            <a:ext cx="4629490" cy="1015663"/>
          </a:xfrm>
          <a:prstGeom prst="rect">
            <a:avLst/>
          </a:prstGeom>
          <a:noFill/>
        </p:spPr>
        <p:txBody>
          <a:bodyPr wrap="square">
            <a:spAutoFit/>
          </a:bodyPr>
          <a:lstStyle/>
          <a:p>
            <a:pPr marL="914400" marR="0" lvl="1" indent="-323850" algn="just" rtl="0">
              <a:lnSpc>
                <a:spcPct val="100000"/>
              </a:lnSpc>
              <a:spcBef>
                <a:spcPts val="10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La DREAL </a:t>
            </a:r>
          </a:p>
          <a:p>
            <a:pPr marL="1371600" marR="0" lvl="2" indent="-323850" rtl="0">
              <a:lnSpc>
                <a:spcPct val="100000"/>
              </a:lnSpc>
              <a:spcBef>
                <a:spcPts val="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Émission d’un </a:t>
            </a:r>
            <a:r>
              <a:rPr lang="fr-FR" sz="1500" b="1" i="0" u="none" strike="noStrike" cap="none" dirty="0">
                <a:solidFill>
                  <a:srgbClr val="169FDB"/>
                </a:solidFill>
                <a:latin typeface="Century Gothic"/>
                <a:ea typeface="Century Gothic"/>
                <a:cs typeface="Century Gothic"/>
                <a:sym typeface="Century Gothic"/>
              </a:rPr>
              <a:t>Arrêté d’interdiction</a:t>
            </a:r>
            <a:r>
              <a:rPr lang="fr-FR" sz="1500" b="0" i="0" u="none" strike="noStrike" cap="none" dirty="0">
                <a:solidFill>
                  <a:schemeClr val="dk1"/>
                </a:solidFill>
                <a:latin typeface="Century Gothic"/>
                <a:ea typeface="Century Gothic"/>
                <a:cs typeface="Century Gothic"/>
                <a:sym typeface="Century Gothic"/>
              </a:rPr>
              <a:t> des rejets de l’</a:t>
            </a:r>
            <a:r>
              <a:rPr lang="fr-FR" sz="1500" b="1" i="0" u="none" strike="noStrike" cap="none" dirty="0">
                <a:solidFill>
                  <a:srgbClr val="D4BE64"/>
                </a:solidFill>
                <a:latin typeface="Century Gothic"/>
                <a:ea typeface="Century Gothic"/>
                <a:cs typeface="Century Gothic"/>
                <a:sym typeface="Century Gothic"/>
              </a:rPr>
              <a:t>entreprise</a:t>
            </a:r>
            <a:r>
              <a:rPr lang="fr-FR" sz="1500" b="0" i="0" u="none" strike="noStrike" cap="none" dirty="0">
                <a:solidFill>
                  <a:schemeClr val="dk1"/>
                </a:solidFill>
                <a:latin typeface="Century Gothic"/>
                <a:ea typeface="Century Gothic"/>
                <a:cs typeface="Century Gothic"/>
                <a:sym typeface="Century Gothic"/>
              </a:rPr>
              <a:t> dans le réseau public</a:t>
            </a:r>
          </a:p>
        </p:txBody>
      </p:sp>
      <p:sp>
        <p:nvSpPr>
          <p:cNvPr id="14" name="ZoneTexte 13">
            <a:extLst>
              <a:ext uri="{FF2B5EF4-FFF2-40B4-BE49-F238E27FC236}">
                <a16:creationId xmlns:a16="http://schemas.microsoft.com/office/drawing/2014/main" id="{7EECB433-EC89-A0D8-0B3F-677D5DEF94F0}"/>
              </a:ext>
            </a:extLst>
          </p:cNvPr>
          <p:cNvSpPr txBox="1"/>
          <p:nvPr/>
        </p:nvSpPr>
        <p:spPr>
          <a:xfrm>
            <a:off x="-57490" y="4125479"/>
            <a:ext cx="4911504" cy="938719"/>
          </a:xfrm>
          <a:prstGeom prst="rect">
            <a:avLst/>
          </a:prstGeom>
          <a:noFill/>
        </p:spPr>
        <p:txBody>
          <a:bodyPr wrap="square">
            <a:spAutoFit/>
          </a:bodyPr>
          <a:lstStyle/>
          <a:p>
            <a:pPr marL="914400" marR="0" lvl="1" indent="-323850" algn="just" rtl="0">
              <a:lnSpc>
                <a:spcPct val="100000"/>
              </a:lnSpc>
              <a:spcBef>
                <a:spcPts val="600"/>
              </a:spcBef>
              <a:spcAft>
                <a:spcPts val="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Les communes concernées :</a:t>
            </a:r>
          </a:p>
          <a:p>
            <a:pPr marL="1371600" marR="0" lvl="2" indent="-323850" algn="just" rtl="0">
              <a:lnSpc>
                <a:spcPct val="100000"/>
              </a:lnSpc>
              <a:spcBef>
                <a:spcPts val="600"/>
              </a:spcBef>
              <a:spcAft>
                <a:spcPts val="0"/>
              </a:spcAft>
              <a:buClr>
                <a:schemeClr val="dk1"/>
              </a:buClr>
              <a:buSzPts val="1500"/>
              <a:buFont typeface="Century Gothic"/>
              <a:buChar char="➢"/>
            </a:pPr>
            <a:r>
              <a:rPr lang="fr-FR" sz="1500" b="1" i="0" u="none" strike="noStrike" cap="none" dirty="0">
                <a:solidFill>
                  <a:srgbClr val="169FDB"/>
                </a:solidFill>
                <a:latin typeface="Century Gothic"/>
                <a:ea typeface="Century Gothic"/>
                <a:cs typeface="Century Gothic"/>
                <a:sym typeface="Century Gothic"/>
              </a:rPr>
              <a:t>Information</a:t>
            </a:r>
            <a:r>
              <a:rPr lang="fr-FR" sz="1500" b="0" i="0" u="none" strike="noStrike" cap="none" dirty="0">
                <a:solidFill>
                  <a:schemeClr val="dk1"/>
                </a:solidFill>
                <a:latin typeface="Century Gothic"/>
                <a:ea typeface="Century Gothic"/>
                <a:cs typeface="Century Gothic"/>
                <a:sym typeface="Century Gothic"/>
              </a:rPr>
              <a:t> de la population</a:t>
            </a:r>
          </a:p>
          <a:p>
            <a:pPr marL="1371600" marR="0" lvl="2" indent="-323850" algn="just" rtl="0">
              <a:lnSpc>
                <a:spcPct val="100000"/>
              </a:lnSpc>
              <a:spcBef>
                <a:spcPts val="600"/>
              </a:spcBef>
              <a:spcAft>
                <a:spcPts val="0"/>
              </a:spcAft>
              <a:buClr>
                <a:schemeClr val="dk1"/>
              </a:buClr>
              <a:buSzPts val="1500"/>
              <a:buFont typeface="Century Gothic"/>
              <a:buChar char="➢"/>
            </a:pPr>
            <a:r>
              <a:rPr lang="fr-FR" sz="1500" b="1" i="0" u="none" strike="noStrike" cap="none" dirty="0">
                <a:solidFill>
                  <a:srgbClr val="169FDB"/>
                </a:solidFill>
                <a:latin typeface="Century Gothic"/>
                <a:ea typeface="Century Gothic"/>
                <a:cs typeface="Century Gothic"/>
                <a:sym typeface="Century Gothic"/>
              </a:rPr>
              <a:t>Interdiction</a:t>
            </a:r>
            <a:r>
              <a:rPr lang="fr-FR" sz="1500" b="0" i="0" u="none" strike="noStrike" cap="none" dirty="0">
                <a:solidFill>
                  <a:schemeClr val="dk1"/>
                </a:solidFill>
                <a:latin typeface="Century Gothic"/>
                <a:ea typeface="Century Gothic"/>
                <a:cs typeface="Century Gothic"/>
                <a:sym typeface="Century Gothic"/>
              </a:rPr>
              <a:t> de travaux souterrains</a:t>
            </a:r>
          </a:p>
        </p:txBody>
      </p:sp>
      <p:sp>
        <p:nvSpPr>
          <p:cNvPr id="16" name="ZoneTexte 15">
            <a:extLst>
              <a:ext uri="{FF2B5EF4-FFF2-40B4-BE49-F238E27FC236}">
                <a16:creationId xmlns:a16="http://schemas.microsoft.com/office/drawing/2014/main" id="{BE2E6A0E-9F9C-DBE9-F437-B5E3EDE095E7}"/>
              </a:ext>
            </a:extLst>
          </p:cNvPr>
          <p:cNvSpPr txBox="1"/>
          <p:nvPr/>
        </p:nvSpPr>
        <p:spPr>
          <a:xfrm>
            <a:off x="-57490" y="5162168"/>
            <a:ext cx="4911504" cy="553998"/>
          </a:xfrm>
          <a:prstGeom prst="rect">
            <a:avLst/>
          </a:prstGeom>
          <a:noFill/>
        </p:spPr>
        <p:txBody>
          <a:bodyPr wrap="square">
            <a:spAutoFit/>
          </a:bodyPr>
          <a:lstStyle/>
          <a:p>
            <a:pPr marL="914400" marR="0" lvl="1" indent="-323850" algn="just" rtl="0">
              <a:lnSpc>
                <a:spcPct val="100000"/>
              </a:lnSpc>
              <a:spcBef>
                <a:spcPts val="1000"/>
              </a:spcBef>
              <a:spcAft>
                <a:spcPts val="10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Les entreprises situées à proximité de l’établissement </a:t>
            </a:r>
          </a:p>
        </p:txBody>
      </p:sp>
      <p:sp>
        <p:nvSpPr>
          <p:cNvPr id="5" name="Google Shape;282;g23e4a2837bf_0_8">
            <a:extLst>
              <a:ext uri="{FF2B5EF4-FFF2-40B4-BE49-F238E27FC236}">
                <a16:creationId xmlns:a16="http://schemas.microsoft.com/office/drawing/2014/main" id="{47C52246-2DB6-B314-DF15-6433B181BF19}"/>
              </a:ext>
            </a:extLst>
          </p:cNvPr>
          <p:cNvSpPr txBox="1">
            <a:spLocks/>
          </p:cNvSpPr>
          <p:nvPr/>
        </p:nvSpPr>
        <p:spPr>
          <a:xfrm>
            <a:off x="224525" y="1341429"/>
            <a:ext cx="4058305"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Action de la collectivité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fill="hold"/>
                                        <p:tgtEl>
                                          <p:spTgt spid="678"/>
                                        </p:tgtEl>
                                        <p:attrNameLst>
                                          <p:attrName>ppt_x</p:attrName>
                                        </p:attrNameLst>
                                      </p:cBhvr>
                                      <p:tavLst>
                                        <p:tav tm="0">
                                          <p:val>
                                            <p:strVal val="#ppt_x"/>
                                          </p:val>
                                        </p:tav>
                                        <p:tav tm="100000">
                                          <p:val>
                                            <p:strVal val="#ppt_x"/>
                                          </p:val>
                                        </p:tav>
                                      </p:tavLst>
                                    </p:anim>
                                    <p:anim calcmode="lin" valueType="num">
                                      <p:cBhvr additive="base">
                                        <p:cTn id="8" dur="500" fill="hold"/>
                                        <p:tgtEl>
                                          <p:spTgt spid="6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p:bldP spid="8" grpId="0"/>
      <p:bldP spid="1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g245a484206a_0_185"/>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55</a:t>
            </a:fld>
            <a:endParaRPr/>
          </a:p>
        </p:txBody>
      </p:sp>
      <p:sp>
        <p:nvSpPr>
          <p:cNvPr id="683" name="Google Shape;683;g245a484206a_0_185"/>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GESTION DE CRISE</a:t>
            </a:r>
            <a:endParaRPr sz="2500" b="0" dirty="0">
              <a:solidFill>
                <a:schemeClr val="lt2"/>
              </a:solidFill>
            </a:endParaRPr>
          </a:p>
        </p:txBody>
      </p:sp>
      <p:sp>
        <p:nvSpPr>
          <p:cNvPr id="685" name="Google Shape;685;g245a484206a_0_185"/>
          <p:cNvSpPr txBox="1"/>
          <p:nvPr/>
        </p:nvSpPr>
        <p:spPr>
          <a:xfrm>
            <a:off x="270245" y="1909072"/>
            <a:ext cx="8753100" cy="774541"/>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1000"/>
              </a:spcAft>
              <a:buClr>
                <a:schemeClr val="dk1"/>
              </a:buClr>
              <a:buSzPts val="1500"/>
              <a:buFont typeface="Century Gothic"/>
              <a:buChar char="-"/>
            </a:pPr>
            <a:r>
              <a:rPr lang="fr-FR" sz="1500" b="0" i="0" u="none" strike="noStrike" cap="none" dirty="0">
                <a:solidFill>
                  <a:schemeClr val="dk1"/>
                </a:solidFill>
                <a:latin typeface="Century Gothic"/>
                <a:ea typeface="Century Gothic"/>
                <a:cs typeface="Century Gothic"/>
                <a:sym typeface="Century Gothic"/>
              </a:rPr>
              <a:t>Et bien sûr </a:t>
            </a:r>
            <a:r>
              <a:rPr lang="fr-FR" sz="1500" b="1" i="0" u="none" strike="noStrike" cap="none" dirty="0">
                <a:solidFill>
                  <a:srgbClr val="D4BE64"/>
                </a:solidFill>
                <a:latin typeface="Century Gothic"/>
                <a:ea typeface="Century Gothic"/>
                <a:cs typeface="Century Gothic"/>
                <a:sym typeface="Century Gothic"/>
              </a:rPr>
              <a:t>l’entreprise</a:t>
            </a:r>
            <a:r>
              <a:rPr lang="fr-FR" sz="1500" b="0" i="0" u="none" strike="noStrike" cap="none" dirty="0">
                <a:solidFill>
                  <a:schemeClr val="dk1"/>
                </a:solidFill>
                <a:latin typeface="Century Gothic"/>
                <a:ea typeface="Century Gothic"/>
                <a:cs typeface="Century Gothic"/>
                <a:sym typeface="Century Gothic"/>
              </a:rPr>
              <a:t> avec qui elle a échangé pour comprendre les </a:t>
            </a:r>
            <a:r>
              <a:rPr lang="fr-FR" sz="1500" b="1" i="0" u="none" strike="noStrike" cap="none" dirty="0">
                <a:solidFill>
                  <a:srgbClr val="169FDB"/>
                </a:solidFill>
                <a:latin typeface="Century Gothic"/>
                <a:ea typeface="Century Gothic"/>
                <a:cs typeface="Century Gothic"/>
                <a:sym typeface="Century Gothic"/>
              </a:rPr>
              <a:t>facteurs</a:t>
            </a:r>
            <a:r>
              <a:rPr lang="fr-FR" sz="1500" b="0" i="0" u="none" strike="noStrike" cap="none" dirty="0">
                <a:solidFill>
                  <a:schemeClr val="dk1"/>
                </a:solidFill>
                <a:latin typeface="Century Gothic"/>
                <a:ea typeface="Century Gothic"/>
                <a:cs typeface="Century Gothic"/>
                <a:sym typeface="Century Gothic"/>
              </a:rPr>
              <a:t> ayant conduit à cette crise :</a:t>
            </a:r>
            <a:endParaRPr sz="1500" b="0" i="0" u="none" strike="noStrike" cap="none" dirty="0">
              <a:solidFill>
                <a:schemeClr val="dk1"/>
              </a:solidFill>
              <a:latin typeface="Century Gothic"/>
              <a:ea typeface="Century Gothic"/>
              <a:cs typeface="Century Gothic"/>
              <a:sym typeface="Century Gothic"/>
            </a:endParaRPr>
          </a:p>
        </p:txBody>
      </p:sp>
      <p:sp>
        <p:nvSpPr>
          <p:cNvPr id="687" name="Google Shape;687;g245a484206a_0_185"/>
          <p:cNvSpPr txBox="1"/>
          <p:nvPr/>
        </p:nvSpPr>
        <p:spPr>
          <a:xfrm>
            <a:off x="4572000" y="3632554"/>
            <a:ext cx="4027251" cy="1697870"/>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1" i="0" u="none" strike="noStrike" cap="none" dirty="0">
                <a:solidFill>
                  <a:srgbClr val="169FDB"/>
                </a:solidFill>
                <a:latin typeface="Century Gothic"/>
                <a:ea typeface="Century Gothic"/>
                <a:cs typeface="Century Gothic"/>
                <a:sym typeface="Century Gothic"/>
              </a:rPr>
              <a:t>Réduction des consommations d’eau </a:t>
            </a:r>
            <a:r>
              <a:rPr lang="fr-FR" sz="1500" b="0" i="0" u="none" strike="noStrike" cap="none" dirty="0">
                <a:solidFill>
                  <a:schemeClr val="dk1"/>
                </a:solidFill>
                <a:latin typeface="Century Gothic"/>
                <a:ea typeface="Century Gothic"/>
                <a:cs typeface="Century Gothic"/>
                <a:sym typeface="Century Gothic"/>
              </a:rPr>
              <a:t>de 40% imposée par l’Arrêté sécheresse (et donc concentration des effluents)</a:t>
            </a:r>
            <a:endParaRPr sz="1500" b="0" i="0" u="none" strike="noStrike" cap="none" dirty="0">
              <a:solidFill>
                <a:schemeClr val="dk1"/>
              </a:solidFill>
              <a:latin typeface="Century Gothic"/>
              <a:ea typeface="Century Gothic"/>
              <a:cs typeface="Century Gothic"/>
              <a:sym typeface="Century Gothic"/>
            </a:endParaRPr>
          </a:p>
          <a:p>
            <a:pPr marL="457200" marR="0" lvl="0" indent="-323850" algn="just" rtl="0">
              <a:lnSpc>
                <a:spcPct val="100000"/>
              </a:lnSpc>
              <a:spcBef>
                <a:spcPts val="1000"/>
              </a:spcBef>
              <a:spcAft>
                <a:spcPts val="0"/>
              </a:spcAft>
              <a:buClr>
                <a:schemeClr val="dk1"/>
              </a:buClr>
              <a:buSzPts val="1500"/>
              <a:buFont typeface="Century Gothic"/>
              <a:buChar char="✓"/>
            </a:pPr>
            <a:r>
              <a:rPr lang="fr-FR" sz="1500" b="1" i="0" u="none" strike="noStrike" cap="none" dirty="0">
                <a:solidFill>
                  <a:srgbClr val="169FDB"/>
                </a:solidFill>
                <a:latin typeface="Century Gothic"/>
                <a:ea typeface="Century Gothic"/>
                <a:cs typeface="Century Gothic"/>
                <a:sym typeface="Century Gothic"/>
              </a:rPr>
              <a:t>Température élevée </a:t>
            </a:r>
            <a:r>
              <a:rPr lang="fr-FR" sz="1500" b="0" i="0" u="none" strike="noStrike" cap="none" dirty="0">
                <a:solidFill>
                  <a:schemeClr val="dk1"/>
                </a:solidFill>
                <a:latin typeface="Century Gothic"/>
                <a:ea typeface="Century Gothic"/>
                <a:cs typeface="Century Gothic"/>
                <a:sym typeface="Century Gothic"/>
              </a:rPr>
              <a:t>des effluents liée à la canicule</a:t>
            </a:r>
            <a:endParaRPr sz="1400" b="0" i="0" u="none" strike="noStrike" cap="none" dirty="0">
              <a:solidFill>
                <a:srgbClr val="000000"/>
              </a:solidFill>
              <a:latin typeface="Arial"/>
              <a:ea typeface="Arial"/>
              <a:cs typeface="Arial"/>
              <a:sym typeface="Arial"/>
            </a:endParaRPr>
          </a:p>
        </p:txBody>
      </p:sp>
      <p:sp>
        <p:nvSpPr>
          <p:cNvPr id="688" name="Google Shape;688;g245a484206a_0_185"/>
          <p:cNvSpPr txBox="1"/>
          <p:nvPr/>
        </p:nvSpPr>
        <p:spPr>
          <a:xfrm>
            <a:off x="4572000" y="2856954"/>
            <a:ext cx="4027251" cy="877200"/>
          </a:xfrm>
          <a:prstGeom prst="rect">
            <a:avLst/>
          </a:prstGeom>
          <a:noFill/>
          <a:ln>
            <a:noFill/>
          </a:ln>
        </p:spPr>
        <p:txBody>
          <a:bodyPr spcFirstLastPara="1" wrap="square" lIns="91425" tIns="91425" rIns="91425" bIns="91425" anchor="t" anchorCtr="0">
            <a:spAutoFit/>
          </a:bodyPr>
          <a:lstStyle/>
          <a:p>
            <a:pPr marL="457200" marR="0" lvl="0" indent="-323850" algn="just" rtl="0">
              <a:lnSpc>
                <a:spcPct val="100000"/>
              </a:lnSpc>
              <a:spcBef>
                <a:spcPts val="0"/>
              </a:spcBef>
              <a:spcAft>
                <a:spcPts val="0"/>
              </a:spcAft>
              <a:buClr>
                <a:schemeClr val="dk1"/>
              </a:buClr>
              <a:buSzPts val="1500"/>
              <a:buFont typeface="Century Gothic"/>
              <a:buChar char="✓"/>
            </a:pPr>
            <a:r>
              <a:rPr lang="fr-FR" sz="1500" b="1" i="0" u="none" strike="noStrike" cap="none" dirty="0">
                <a:solidFill>
                  <a:srgbClr val="169FDB"/>
                </a:solidFill>
                <a:latin typeface="Century Gothic"/>
                <a:ea typeface="Century Gothic"/>
                <a:cs typeface="Century Gothic"/>
                <a:sym typeface="Century Gothic"/>
              </a:rPr>
              <a:t>Problème de process </a:t>
            </a:r>
            <a:r>
              <a:rPr lang="fr-FR" sz="1500" b="0" i="0" u="none" strike="noStrike" cap="none" dirty="0">
                <a:solidFill>
                  <a:schemeClr val="dk1"/>
                </a:solidFill>
                <a:latin typeface="Century Gothic"/>
                <a:ea typeface="Century Gothic"/>
                <a:cs typeface="Century Gothic"/>
                <a:sym typeface="Century Gothic"/>
              </a:rPr>
              <a:t>: augmentation du dosage d’acide sulfurique suite à une fuite de soude</a:t>
            </a:r>
            <a:endParaRPr sz="1400" b="0" i="0" u="none" strike="noStrike" cap="none" dirty="0">
              <a:solidFill>
                <a:srgbClr val="000000"/>
              </a:solidFill>
              <a:latin typeface="Arial"/>
              <a:ea typeface="Arial"/>
              <a:cs typeface="Arial"/>
              <a:sym typeface="Arial"/>
            </a:endParaRPr>
          </a:p>
        </p:txBody>
      </p:sp>
      <p:grpSp>
        <p:nvGrpSpPr>
          <p:cNvPr id="8" name="Groupe 7">
            <a:extLst>
              <a:ext uri="{FF2B5EF4-FFF2-40B4-BE49-F238E27FC236}">
                <a16:creationId xmlns:a16="http://schemas.microsoft.com/office/drawing/2014/main" id="{1926EE50-6E20-97E6-AB4D-F2393D73E171}"/>
              </a:ext>
            </a:extLst>
          </p:cNvPr>
          <p:cNvGrpSpPr/>
          <p:nvPr/>
        </p:nvGrpSpPr>
        <p:grpSpPr>
          <a:xfrm>
            <a:off x="155919" y="2623522"/>
            <a:ext cx="4416081" cy="3413779"/>
            <a:chOff x="364149" y="2887101"/>
            <a:chExt cx="4416081" cy="3413779"/>
          </a:xfrm>
        </p:grpSpPr>
        <p:pic>
          <p:nvPicPr>
            <p:cNvPr id="5" name="Image 4" descr="Une image contenant clipart, illustration, dessin, dessin humoristique&#10;&#10;Description générée automatiquement">
              <a:extLst>
                <a:ext uri="{FF2B5EF4-FFF2-40B4-BE49-F238E27FC236}">
                  <a16:creationId xmlns:a16="http://schemas.microsoft.com/office/drawing/2014/main" id="{AA5D80CB-D424-BDD7-7688-65518C9AAFE5}"/>
                </a:ext>
              </a:extLst>
            </p:cNvPr>
            <p:cNvPicPr>
              <a:picLocks noChangeAspect="1"/>
            </p:cNvPicPr>
            <p:nvPr/>
          </p:nvPicPr>
          <p:blipFill rotWithShape="1">
            <a:blip r:embed="rId3"/>
            <a:srcRect b="45346"/>
            <a:stretch/>
          </p:blipFill>
          <p:spPr>
            <a:xfrm>
              <a:off x="364149" y="2887101"/>
              <a:ext cx="4416081" cy="3413779"/>
            </a:xfrm>
            <a:prstGeom prst="rect">
              <a:avLst/>
            </a:prstGeom>
          </p:spPr>
        </p:pic>
        <p:sp>
          <p:nvSpPr>
            <p:cNvPr id="6" name="ZoneTexte 5">
              <a:extLst>
                <a:ext uri="{FF2B5EF4-FFF2-40B4-BE49-F238E27FC236}">
                  <a16:creationId xmlns:a16="http://schemas.microsoft.com/office/drawing/2014/main" id="{81424DB5-1496-2471-E9D4-30F69CF26C8E}"/>
                </a:ext>
              </a:extLst>
            </p:cNvPr>
            <p:cNvSpPr txBox="1"/>
            <p:nvPr/>
          </p:nvSpPr>
          <p:spPr>
            <a:xfrm>
              <a:off x="483398" y="3407726"/>
              <a:ext cx="1562686" cy="507831"/>
            </a:xfrm>
            <a:prstGeom prst="rect">
              <a:avLst/>
            </a:prstGeom>
            <a:noFill/>
          </p:spPr>
          <p:txBody>
            <a:bodyPr wrap="square" rtlCol="0">
              <a:spAutoFit/>
            </a:bodyPr>
            <a:lstStyle/>
            <a:p>
              <a:pPr algn="ctr"/>
              <a:r>
                <a:rPr lang="fr-FR" sz="900" dirty="0">
                  <a:latin typeface="Abadi" panose="020B0604020104020204" pitchFamily="34" charset="0"/>
                </a:rPr>
                <a:t>(…) problème de process, (…) -40% de consommation d’eau</a:t>
              </a:r>
            </a:p>
          </p:txBody>
        </p:sp>
        <p:sp>
          <p:nvSpPr>
            <p:cNvPr id="7" name="ZoneTexte 6">
              <a:extLst>
                <a:ext uri="{FF2B5EF4-FFF2-40B4-BE49-F238E27FC236}">
                  <a16:creationId xmlns:a16="http://schemas.microsoft.com/office/drawing/2014/main" id="{4211D302-CE52-5DD0-3904-BA1FC37A537E}"/>
                </a:ext>
              </a:extLst>
            </p:cNvPr>
            <p:cNvSpPr txBox="1"/>
            <p:nvPr/>
          </p:nvSpPr>
          <p:spPr>
            <a:xfrm>
              <a:off x="2572189" y="3153810"/>
              <a:ext cx="1483763" cy="507831"/>
            </a:xfrm>
            <a:prstGeom prst="rect">
              <a:avLst/>
            </a:prstGeom>
            <a:noFill/>
          </p:spPr>
          <p:txBody>
            <a:bodyPr wrap="square" rtlCol="0">
              <a:spAutoFit/>
            </a:bodyPr>
            <a:lstStyle/>
            <a:p>
              <a:pPr algn="ctr"/>
              <a:r>
                <a:rPr lang="fr-FR" sz="900" dirty="0">
                  <a:latin typeface="Abadi" panose="020B0604020104020204" pitchFamily="34" charset="0"/>
                </a:rPr>
                <a:t>(…) raison de cette crise ? (…) survenue d’un incident particulier ?</a:t>
              </a:r>
            </a:p>
          </p:txBody>
        </p:sp>
      </p:grpSp>
      <p:sp>
        <p:nvSpPr>
          <p:cNvPr id="4" name="Google Shape;282;g23e4a2837bf_0_8">
            <a:extLst>
              <a:ext uri="{FF2B5EF4-FFF2-40B4-BE49-F238E27FC236}">
                <a16:creationId xmlns:a16="http://schemas.microsoft.com/office/drawing/2014/main" id="{3741CEF0-A152-66C5-6D33-0FBD07FFE383}"/>
              </a:ext>
            </a:extLst>
          </p:cNvPr>
          <p:cNvSpPr txBox="1">
            <a:spLocks/>
          </p:cNvSpPr>
          <p:nvPr/>
        </p:nvSpPr>
        <p:spPr>
          <a:xfrm>
            <a:off x="270246" y="1343393"/>
            <a:ext cx="832900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Action de la collectivité en partenariat avec </a:t>
            </a:r>
            <a:r>
              <a:rPr lang="fr-FR" sz="2000" dirty="0">
                <a:solidFill>
                  <a:srgbClr val="D4BE64"/>
                </a:solidFill>
              </a:rPr>
              <a:t>l’entreprise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5"/>
                                        </p:tgtEl>
                                        <p:attrNameLst>
                                          <p:attrName>style.visibility</p:attrName>
                                        </p:attrNameLst>
                                      </p:cBhvr>
                                      <p:to>
                                        <p:strVal val="visible"/>
                                      </p:to>
                                    </p:set>
                                    <p:animEffect transition="in" filter="wipe(left)">
                                      <p:cBhvr>
                                        <p:cTn id="7" dur="500"/>
                                        <p:tgtEl>
                                          <p:spTgt spid="68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88"/>
                                        </p:tgtEl>
                                        <p:attrNameLst>
                                          <p:attrName>style.visibility</p:attrName>
                                        </p:attrNameLst>
                                      </p:cBhvr>
                                      <p:to>
                                        <p:strVal val="visible"/>
                                      </p:to>
                                    </p:set>
                                    <p:anim calcmode="lin" valueType="num">
                                      <p:cBhvr additive="base">
                                        <p:cTn id="12" dur="500" fill="hold"/>
                                        <p:tgtEl>
                                          <p:spTgt spid="688"/>
                                        </p:tgtEl>
                                        <p:attrNameLst>
                                          <p:attrName>ppt_x</p:attrName>
                                        </p:attrNameLst>
                                      </p:cBhvr>
                                      <p:tavLst>
                                        <p:tav tm="0">
                                          <p:val>
                                            <p:strVal val="#ppt_x"/>
                                          </p:val>
                                        </p:tav>
                                        <p:tav tm="100000">
                                          <p:val>
                                            <p:strVal val="#ppt_x"/>
                                          </p:val>
                                        </p:tav>
                                      </p:tavLst>
                                    </p:anim>
                                    <p:anim calcmode="lin" valueType="num">
                                      <p:cBhvr additive="base">
                                        <p:cTn id="13" dur="500" fill="hold"/>
                                        <p:tgtEl>
                                          <p:spTgt spid="68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7"/>
                                        </p:tgtEl>
                                        <p:attrNameLst>
                                          <p:attrName>style.visibility</p:attrName>
                                        </p:attrNameLst>
                                      </p:cBhvr>
                                      <p:to>
                                        <p:strVal val="visible"/>
                                      </p:to>
                                    </p:set>
                                    <p:anim calcmode="lin" valueType="num">
                                      <p:cBhvr additive="base">
                                        <p:cTn id="16" dur="500" fill="hold"/>
                                        <p:tgtEl>
                                          <p:spTgt spid="687"/>
                                        </p:tgtEl>
                                        <p:attrNameLst>
                                          <p:attrName>ppt_x</p:attrName>
                                        </p:attrNameLst>
                                      </p:cBhvr>
                                      <p:tavLst>
                                        <p:tav tm="0">
                                          <p:val>
                                            <p:strVal val="#ppt_x"/>
                                          </p:val>
                                        </p:tav>
                                        <p:tav tm="100000">
                                          <p:val>
                                            <p:strVal val="#ppt_x"/>
                                          </p:val>
                                        </p:tav>
                                      </p:tavLst>
                                    </p:anim>
                                    <p:anim calcmode="lin" valueType="num">
                                      <p:cBhvr additive="base">
                                        <p:cTn id="17" dur="500" fill="hold"/>
                                        <p:tgtEl>
                                          <p:spTgt spid="68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0"/>
      <p:bldP spid="687" grpId="0"/>
      <p:bldP spid="68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5a484206a_0_12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56</a:t>
            </a:fld>
            <a:endParaRPr/>
          </a:p>
        </p:txBody>
      </p:sp>
      <p:sp>
        <p:nvSpPr>
          <p:cNvPr id="699" name="Google Shape;699;g245a484206a_0_127"/>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DENOUEMENT POST-CRISE </a:t>
            </a:r>
            <a:endParaRPr sz="2400" b="0" dirty="0">
              <a:solidFill>
                <a:schemeClr val="lt2"/>
              </a:solidFill>
            </a:endParaRPr>
          </a:p>
        </p:txBody>
      </p:sp>
      <p:sp>
        <p:nvSpPr>
          <p:cNvPr id="697" name="Google Shape;697;g245a484206a_0_127"/>
          <p:cNvSpPr txBox="1"/>
          <p:nvPr/>
        </p:nvSpPr>
        <p:spPr>
          <a:xfrm>
            <a:off x="270246" y="1842692"/>
            <a:ext cx="5460949" cy="646300"/>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Organisation de nombreuses réunions en présence la DREAL et de l’entreprise</a:t>
            </a:r>
            <a:endParaRPr sz="1500" dirty="0">
              <a:solidFill>
                <a:schemeClr val="dk1"/>
              </a:solidFill>
              <a:latin typeface="Century Gothic"/>
              <a:ea typeface="Century Gothic"/>
              <a:cs typeface="Century Gothic"/>
              <a:sym typeface="Century Gothic"/>
            </a:endParaRPr>
          </a:p>
        </p:txBody>
      </p:sp>
      <p:sp>
        <p:nvSpPr>
          <p:cNvPr id="2" name="Google Shape;282;g23e4a2837bf_0_8">
            <a:extLst>
              <a:ext uri="{FF2B5EF4-FFF2-40B4-BE49-F238E27FC236}">
                <a16:creationId xmlns:a16="http://schemas.microsoft.com/office/drawing/2014/main" id="{2FF7420E-F5C8-7D09-2DA3-105E66D06066}"/>
              </a:ext>
            </a:extLst>
          </p:cNvPr>
          <p:cNvSpPr txBox="1">
            <a:spLocks/>
          </p:cNvSpPr>
          <p:nvPr/>
        </p:nvSpPr>
        <p:spPr>
          <a:xfrm>
            <a:off x="270246" y="1343393"/>
            <a:ext cx="832900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Action de la collectivité en partenariat avec </a:t>
            </a:r>
            <a:r>
              <a:rPr lang="fr-FR" sz="2000" dirty="0">
                <a:solidFill>
                  <a:srgbClr val="D4BE64"/>
                </a:solidFill>
              </a:rPr>
              <a:t>l’entreprise</a:t>
            </a:r>
          </a:p>
        </p:txBody>
      </p:sp>
      <p:sp>
        <p:nvSpPr>
          <p:cNvPr id="6" name="ZoneTexte 5">
            <a:extLst>
              <a:ext uri="{FF2B5EF4-FFF2-40B4-BE49-F238E27FC236}">
                <a16:creationId xmlns:a16="http://schemas.microsoft.com/office/drawing/2014/main" id="{0355988B-35B0-424C-A1CB-AD7FC369D63D}"/>
              </a:ext>
            </a:extLst>
          </p:cNvPr>
          <p:cNvSpPr txBox="1"/>
          <p:nvPr/>
        </p:nvSpPr>
        <p:spPr>
          <a:xfrm>
            <a:off x="2585037" y="3593362"/>
            <a:ext cx="5760781" cy="1426031"/>
          </a:xfrm>
          <a:prstGeom prst="rect">
            <a:avLst/>
          </a:prstGeom>
          <a:noFill/>
        </p:spPr>
        <p:txBody>
          <a:bodyPr wrap="square">
            <a:spAutoFit/>
          </a:bodyPr>
          <a:lstStyle/>
          <a:p>
            <a:pPr marL="133350" lvl="0" algn="just" rtl="0">
              <a:spcBef>
                <a:spcPts val="1000"/>
              </a:spcBef>
              <a:spcAft>
                <a:spcPts val="0"/>
              </a:spcAft>
              <a:buClr>
                <a:schemeClr val="dk1"/>
              </a:buClr>
              <a:buSzPts val="1500"/>
            </a:pPr>
            <a:endParaRPr lang="fr-FR" sz="1400" dirty="0">
              <a:solidFill>
                <a:schemeClr val="dk1"/>
              </a:solidFill>
              <a:latin typeface="Century Gothic"/>
              <a:ea typeface="Century Gothic"/>
              <a:cs typeface="Century Gothic"/>
              <a:sym typeface="Century Gothic"/>
            </a:endParaRPr>
          </a:p>
          <a:p>
            <a:pPr marL="457200" lvl="0" indent="-323850" algn="just" rtl="0">
              <a:spcBef>
                <a:spcPts val="1000"/>
              </a:spcBef>
              <a:spcAft>
                <a:spcPts val="0"/>
              </a:spcAft>
              <a:buClr>
                <a:schemeClr val="dk1"/>
              </a:buClr>
              <a:buSzPts val="1500"/>
              <a:buFont typeface="Century Gothic"/>
              <a:buChar char="-"/>
            </a:pPr>
            <a:r>
              <a:rPr lang="fr-FR" sz="1400" dirty="0">
                <a:solidFill>
                  <a:schemeClr val="dk1"/>
                </a:solidFill>
                <a:latin typeface="Century Gothic"/>
                <a:ea typeface="Century Gothic"/>
                <a:cs typeface="Century Gothic"/>
                <a:sym typeface="Century Gothic"/>
              </a:rPr>
              <a:t>Campagne de mesures complémentaires sur les paramètres soufrés </a:t>
            </a:r>
          </a:p>
          <a:p>
            <a:pPr marL="457200" lvl="0" indent="-323850" algn="just" rtl="0">
              <a:spcBef>
                <a:spcPts val="1000"/>
              </a:spcBef>
              <a:spcAft>
                <a:spcPts val="0"/>
              </a:spcAft>
              <a:buClr>
                <a:schemeClr val="dk1"/>
              </a:buClr>
              <a:buSzPts val="1500"/>
              <a:buFont typeface="Century Gothic"/>
              <a:buChar char="-"/>
            </a:pPr>
            <a:r>
              <a:rPr lang="fr-FR" sz="1400" dirty="0">
                <a:solidFill>
                  <a:schemeClr val="dk1"/>
                </a:solidFill>
                <a:latin typeface="Century Gothic"/>
                <a:ea typeface="Century Gothic"/>
                <a:cs typeface="Century Gothic"/>
                <a:sym typeface="Century Gothic"/>
              </a:rPr>
              <a:t>Surveillance accrue des teneurs en H2S sur le réseau de l’entreprise et le domaine public</a:t>
            </a:r>
          </a:p>
        </p:txBody>
      </p:sp>
      <p:sp>
        <p:nvSpPr>
          <p:cNvPr id="12" name="ZoneTexte 11">
            <a:extLst>
              <a:ext uri="{FF2B5EF4-FFF2-40B4-BE49-F238E27FC236}">
                <a16:creationId xmlns:a16="http://schemas.microsoft.com/office/drawing/2014/main" id="{93F09972-582E-1C8E-D9F6-CBCB2FC357EB}"/>
              </a:ext>
            </a:extLst>
          </p:cNvPr>
          <p:cNvSpPr txBox="1"/>
          <p:nvPr/>
        </p:nvSpPr>
        <p:spPr>
          <a:xfrm>
            <a:off x="270245" y="5618709"/>
            <a:ext cx="8329007" cy="307777"/>
          </a:xfrm>
          <a:prstGeom prst="rect">
            <a:avLst/>
          </a:prstGeom>
          <a:noFill/>
        </p:spPr>
        <p:txBody>
          <a:bodyPr wrap="square">
            <a:spAutoFit/>
          </a:bodyPr>
          <a:lstStyle/>
          <a:p>
            <a:pPr marL="457200" lvl="0" indent="-323850" algn="just" rtl="0">
              <a:spcBef>
                <a:spcPts val="1000"/>
              </a:spcBef>
              <a:spcAft>
                <a:spcPts val="0"/>
              </a:spcAft>
              <a:buClr>
                <a:schemeClr val="dk1"/>
              </a:buClr>
              <a:buSzPts val="1500"/>
              <a:buFont typeface="Century Gothic"/>
              <a:buChar char="-"/>
            </a:pPr>
            <a:r>
              <a:rPr lang="fr-FR" sz="1400" dirty="0">
                <a:solidFill>
                  <a:schemeClr val="dk1"/>
                </a:solidFill>
                <a:latin typeface="Century Gothic"/>
                <a:ea typeface="Century Gothic"/>
                <a:cs typeface="Century Gothic"/>
                <a:sym typeface="Century Gothic"/>
              </a:rPr>
              <a:t>Réponses aux inquiétudes des usagers suite à la publication d’articles dans la presse</a:t>
            </a:r>
          </a:p>
        </p:txBody>
      </p:sp>
      <p:sp>
        <p:nvSpPr>
          <p:cNvPr id="14" name="ZoneTexte 13">
            <a:extLst>
              <a:ext uri="{FF2B5EF4-FFF2-40B4-BE49-F238E27FC236}">
                <a16:creationId xmlns:a16="http://schemas.microsoft.com/office/drawing/2014/main" id="{82D42572-51DC-B6C8-BD68-6B48976008C9}"/>
              </a:ext>
            </a:extLst>
          </p:cNvPr>
          <p:cNvSpPr txBox="1"/>
          <p:nvPr/>
        </p:nvSpPr>
        <p:spPr>
          <a:xfrm>
            <a:off x="270245" y="2488992"/>
            <a:ext cx="5460949" cy="323165"/>
          </a:xfrm>
          <a:prstGeom prst="rect">
            <a:avLst/>
          </a:prstGeom>
          <a:noFill/>
        </p:spPr>
        <p:txBody>
          <a:bodyPr wrap="square">
            <a:spAutoFit/>
          </a:bodyPr>
          <a:lstStyle/>
          <a:p>
            <a:pPr marL="457200" indent="-323850" algn="just">
              <a:spcBef>
                <a:spcPts val="1000"/>
              </a:spcBef>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Définition d’une valeur seuil d’émission (2 ppm)</a:t>
            </a:r>
          </a:p>
        </p:txBody>
      </p:sp>
      <p:grpSp>
        <p:nvGrpSpPr>
          <p:cNvPr id="21" name="Groupe 20">
            <a:extLst>
              <a:ext uri="{FF2B5EF4-FFF2-40B4-BE49-F238E27FC236}">
                <a16:creationId xmlns:a16="http://schemas.microsoft.com/office/drawing/2014/main" id="{A582D5AD-6554-AF53-E657-DA81101676E2}"/>
              </a:ext>
            </a:extLst>
          </p:cNvPr>
          <p:cNvGrpSpPr/>
          <p:nvPr/>
        </p:nvGrpSpPr>
        <p:grpSpPr>
          <a:xfrm>
            <a:off x="798182" y="2988291"/>
            <a:ext cx="1791727" cy="2454284"/>
            <a:chOff x="798182" y="2988291"/>
            <a:chExt cx="1791727" cy="2454284"/>
          </a:xfrm>
        </p:grpSpPr>
        <p:pic>
          <p:nvPicPr>
            <p:cNvPr id="19" name="Image 18" descr="Une image contenant tuyau, sale, plein air&#10;&#10;Description générée automatiquement">
              <a:extLst>
                <a:ext uri="{FF2B5EF4-FFF2-40B4-BE49-F238E27FC236}">
                  <a16:creationId xmlns:a16="http://schemas.microsoft.com/office/drawing/2014/main" id="{B741EC42-7712-A4DF-9875-4ABA7CCC32A3}"/>
                </a:ext>
              </a:extLst>
            </p:cNvPr>
            <p:cNvPicPr>
              <a:picLocks noChangeAspect="1"/>
            </p:cNvPicPr>
            <p:nvPr/>
          </p:nvPicPr>
          <p:blipFill rotWithShape="1">
            <a:blip r:embed="rId3"/>
            <a:srcRect t="8681"/>
            <a:stretch/>
          </p:blipFill>
          <p:spPr>
            <a:xfrm>
              <a:off x="798182" y="2988291"/>
              <a:ext cx="1791727" cy="2454284"/>
            </a:xfrm>
            <a:prstGeom prst="rect">
              <a:avLst/>
            </a:prstGeom>
            <a:ln>
              <a:solidFill>
                <a:srgbClr val="00FFB2"/>
              </a:solidFill>
            </a:ln>
          </p:spPr>
        </p:pic>
        <p:sp>
          <p:nvSpPr>
            <p:cNvPr id="20" name="ZoneTexte 19">
              <a:extLst>
                <a:ext uri="{FF2B5EF4-FFF2-40B4-BE49-F238E27FC236}">
                  <a16:creationId xmlns:a16="http://schemas.microsoft.com/office/drawing/2014/main" id="{FB96006F-6CD7-DAE2-C33B-C651571154F5}"/>
                </a:ext>
              </a:extLst>
            </p:cNvPr>
            <p:cNvSpPr txBox="1"/>
            <p:nvPr/>
          </p:nvSpPr>
          <p:spPr>
            <a:xfrm>
              <a:off x="1729409" y="5257909"/>
              <a:ext cx="860500"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grpSp>
        <p:nvGrpSpPr>
          <p:cNvPr id="23" name="Groupe 22">
            <a:extLst>
              <a:ext uri="{FF2B5EF4-FFF2-40B4-BE49-F238E27FC236}">
                <a16:creationId xmlns:a16="http://schemas.microsoft.com/office/drawing/2014/main" id="{4CACE8DD-5675-3100-D4AA-F3C6AC58E346}"/>
              </a:ext>
            </a:extLst>
          </p:cNvPr>
          <p:cNvGrpSpPr/>
          <p:nvPr/>
        </p:nvGrpSpPr>
        <p:grpSpPr>
          <a:xfrm>
            <a:off x="5928677" y="1842692"/>
            <a:ext cx="2868057" cy="1912038"/>
            <a:chOff x="5928677" y="1842692"/>
            <a:chExt cx="2868057" cy="1912038"/>
          </a:xfrm>
        </p:grpSpPr>
        <p:pic>
          <p:nvPicPr>
            <p:cNvPr id="4" name="Image 3" descr="Une image contenant personne, Apprentissage, habits, fournitures de bureau&#10;&#10;Description générée automatiquement">
              <a:extLst>
                <a:ext uri="{FF2B5EF4-FFF2-40B4-BE49-F238E27FC236}">
                  <a16:creationId xmlns:a16="http://schemas.microsoft.com/office/drawing/2014/main" id="{53242597-57BA-277D-6988-54923F83AB44}"/>
                </a:ext>
              </a:extLst>
            </p:cNvPr>
            <p:cNvPicPr>
              <a:picLocks noChangeAspect="1"/>
            </p:cNvPicPr>
            <p:nvPr/>
          </p:nvPicPr>
          <p:blipFill>
            <a:blip r:embed="rId4"/>
            <a:stretch>
              <a:fillRect/>
            </a:stretch>
          </p:blipFill>
          <p:spPr>
            <a:xfrm>
              <a:off x="5928677" y="1842692"/>
              <a:ext cx="2868057" cy="1912038"/>
            </a:xfrm>
            <a:prstGeom prst="rect">
              <a:avLst/>
            </a:prstGeom>
            <a:ln>
              <a:solidFill>
                <a:srgbClr val="00FFB2"/>
              </a:solidFill>
            </a:ln>
          </p:spPr>
        </p:pic>
        <p:sp>
          <p:nvSpPr>
            <p:cNvPr id="22" name="ZoneTexte 21">
              <a:extLst>
                <a:ext uri="{FF2B5EF4-FFF2-40B4-BE49-F238E27FC236}">
                  <a16:creationId xmlns:a16="http://schemas.microsoft.com/office/drawing/2014/main" id="{93C8CD86-65CD-2DEA-5A22-3BCECC5D042E}"/>
                </a:ext>
              </a:extLst>
            </p:cNvPr>
            <p:cNvSpPr txBox="1"/>
            <p:nvPr/>
          </p:nvSpPr>
          <p:spPr>
            <a:xfrm>
              <a:off x="7638037" y="3549362"/>
              <a:ext cx="1158697" cy="184666"/>
            </a:xfrm>
            <a:prstGeom prst="rect">
              <a:avLst/>
            </a:prstGeom>
            <a:noFill/>
          </p:spPr>
          <p:txBody>
            <a:bodyPr wrap="square">
              <a:spAutoFit/>
            </a:bodyPr>
            <a:lstStyle/>
            <a:p>
              <a:pPr algn="r"/>
              <a:r>
                <a:rPr lang="fr-FR" sz="600" i="0" u="none" strike="noStrike" cap="none" dirty="0">
                  <a:solidFill>
                    <a:schemeClr val="bg1"/>
                  </a:solidFill>
                  <a:latin typeface="Century Gothic"/>
                  <a:ea typeface="Century Gothic"/>
                  <a:cs typeface="Century Gothic"/>
                  <a:sym typeface="Century Gothic"/>
                </a:rPr>
                <a:t>© Jean </a:t>
              </a:r>
              <a:r>
                <a:rPr lang="fr-FR" sz="600" i="0" u="none" strike="noStrike" cap="none" dirty="0" err="1">
                  <a:solidFill>
                    <a:schemeClr val="bg1"/>
                  </a:solidFill>
                  <a:latin typeface="Century Gothic"/>
                  <a:ea typeface="Century Gothic"/>
                  <a:cs typeface="Century Gothic"/>
                  <a:sym typeface="Century Gothic"/>
                </a:rPr>
                <a:t>Delmarty</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7"/>
                                        </p:tgtEl>
                                        <p:attrNameLst>
                                          <p:attrName>style.visibility</p:attrName>
                                        </p:attrNameLst>
                                      </p:cBhvr>
                                      <p:to>
                                        <p:strVal val="visible"/>
                                      </p:to>
                                    </p:set>
                                    <p:anim calcmode="lin" valueType="num">
                                      <p:cBhvr additive="base">
                                        <p:cTn id="7" dur="500" fill="hold"/>
                                        <p:tgtEl>
                                          <p:spTgt spid="697"/>
                                        </p:tgtEl>
                                        <p:attrNameLst>
                                          <p:attrName>ppt_x</p:attrName>
                                        </p:attrNameLst>
                                      </p:cBhvr>
                                      <p:tavLst>
                                        <p:tav tm="0">
                                          <p:val>
                                            <p:strVal val="#ppt_x"/>
                                          </p:val>
                                        </p:tav>
                                        <p:tav tm="100000">
                                          <p:val>
                                            <p:strVal val="#ppt_x"/>
                                          </p:val>
                                        </p:tav>
                                      </p:tavLst>
                                    </p:anim>
                                    <p:anim calcmode="lin" valueType="num">
                                      <p:cBhvr additive="base">
                                        <p:cTn id="8" dur="500" fill="hold"/>
                                        <p:tgtEl>
                                          <p:spTgt spid="69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p:bldP spid="6" grpId="0"/>
      <p:bldP spid="12"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12" name="Groupe 11">
            <a:extLst>
              <a:ext uri="{FF2B5EF4-FFF2-40B4-BE49-F238E27FC236}">
                <a16:creationId xmlns:a16="http://schemas.microsoft.com/office/drawing/2014/main" id="{33D257A4-5BA5-0F97-6AEF-D08A626CFCE8}"/>
              </a:ext>
            </a:extLst>
          </p:cNvPr>
          <p:cNvGrpSpPr>
            <a:grpSpLocks noChangeAspect="1"/>
          </p:cNvGrpSpPr>
          <p:nvPr/>
        </p:nvGrpSpPr>
        <p:grpSpPr>
          <a:xfrm>
            <a:off x="137180" y="2793615"/>
            <a:ext cx="2904452" cy="3655601"/>
            <a:chOff x="70175" y="2318112"/>
            <a:chExt cx="2284931" cy="2875859"/>
          </a:xfrm>
        </p:grpSpPr>
        <p:pic>
          <p:nvPicPr>
            <p:cNvPr id="7" name="Image 6" descr="Une image contenant ingénierie, acier, intérieur, Pièce auto&#10;&#10;Description générée automatiquement">
              <a:extLst>
                <a:ext uri="{FF2B5EF4-FFF2-40B4-BE49-F238E27FC236}">
                  <a16:creationId xmlns:a16="http://schemas.microsoft.com/office/drawing/2014/main" id="{693385C7-D5E8-341D-A588-ACDEA92A79ED}"/>
                </a:ext>
              </a:extLst>
            </p:cNvPr>
            <p:cNvPicPr>
              <a:picLocks noChangeAspect="1"/>
            </p:cNvPicPr>
            <p:nvPr/>
          </p:nvPicPr>
          <p:blipFill rotWithShape="1">
            <a:blip r:embed="rId3"/>
            <a:srcRect l="11866" b="8035"/>
            <a:stretch/>
          </p:blipFill>
          <p:spPr>
            <a:xfrm rot="5400000">
              <a:off x="-193356" y="2645510"/>
              <a:ext cx="2859249" cy="2237674"/>
            </a:xfrm>
            <a:prstGeom prst="rect">
              <a:avLst/>
            </a:prstGeom>
            <a:ln>
              <a:solidFill>
                <a:srgbClr val="02FFB2"/>
              </a:solidFill>
            </a:ln>
          </p:spPr>
        </p:pic>
        <p:sp>
          <p:nvSpPr>
            <p:cNvPr id="6" name="ZoneTexte 5">
              <a:extLst>
                <a:ext uri="{FF2B5EF4-FFF2-40B4-BE49-F238E27FC236}">
                  <a16:creationId xmlns:a16="http://schemas.microsoft.com/office/drawing/2014/main" id="{56C14B46-D117-ED2E-BF69-E372AF3A3ACD}"/>
                </a:ext>
              </a:extLst>
            </p:cNvPr>
            <p:cNvSpPr txBox="1"/>
            <p:nvPr/>
          </p:nvSpPr>
          <p:spPr>
            <a:xfrm>
              <a:off x="70175" y="2318112"/>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
        <p:nvSpPr>
          <p:cNvPr id="705" name="Google Shape;705;g245a484206a_0_19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57</a:t>
            </a:fld>
            <a:endParaRPr/>
          </a:p>
        </p:txBody>
      </p:sp>
      <p:sp>
        <p:nvSpPr>
          <p:cNvPr id="21" name="Google Shape;699;g245a484206a_0_127">
            <a:extLst>
              <a:ext uri="{FF2B5EF4-FFF2-40B4-BE49-F238E27FC236}">
                <a16:creationId xmlns:a16="http://schemas.microsoft.com/office/drawing/2014/main" id="{EDB2AC74-8760-20C2-3AD4-832B7BF561A5}"/>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DENOUEMENT POST-CRISE </a:t>
            </a:r>
            <a:endParaRPr sz="2400" b="0" dirty="0">
              <a:solidFill>
                <a:schemeClr val="lt2"/>
              </a:solidFill>
            </a:endParaRPr>
          </a:p>
        </p:txBody>
      </p:sp>
      <p:sp>
        <p:nvSpPr>
          <p:cNvPr id="706" name="Google Shape;706;g245a484206a_0_198"/>
          <p:cNvSpPr txBox="1"/>
          <p:nvPr/>
        </p:nvSpPr>
        <p:spPr>
          <a:xfrm>
            <a:off x="2650949" y="2632805"/>
            <a:ext cx="4445590" cy="902781"/>
          </a:xfrm>
          <a:prstGeom prst="rect">
            <a:avLst/>
          </a:prstGeom>
          <a:noFill/>
          <a:ln>
            <a:noFill/>
          </a:ln>
        </p:spPr>
        <p:txBody>
          <a:bodyPr spcFirstLastPara="1" wrap="square" lIns="91425" tIns="91425" rIns="91425" bIns="91425" anchor="t" anchorCtr="0">
            <a:spAutoFit/>
          </a:bodyPr>
          <a:lstStyle/>
          <a:p>
            <a:pPr marL="914400" lvl="1" indent="-323850" rtl="0">
              <a:spcBef>
                <a:spcPts val="1000"/>
              </a:spcBef>
              <a:spcAft>
                <a:spcPts val="100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Substituer l’acide sulfurique par un autre réactif </a:t>
            </a:r>
            <a:endParaRPr sz="1500" dirty="0">
              <a:solidFill>
                <a:schemeClr val="dk1"/>
              </a:solidFill>
              <a:latin typeface="Century Gothic"/>
              <a:ea typeface="Century Gothic"/>
              <a:cs typeface="Century Gothic"/>
              <a:sym typeface="Century Gothic"/>
            </a:endParaRPr>
          </a:p>
        </p:txBody>
      </p:sp>
      <p:sp>
        <p:nvSpPr>
          <p:cNvPr id="708" name="Google Shape;708;g245a484206a_0_198"/>
          <p:cNvSpPr txBox="1"/>
          <p:nvPr/>
        </p:nvSpPr>
        <p:spPr>
          <a:xfrm>
            <a:off x="3081129" y="3438366"/>
            <a:ext cx="4012275" cy="774541"/>
          </a:xfrm>
          <a:prstGeom prst="rect">
            <a:avLst/>
          </a:prstGeom>
          <a:noFill/>
          <a:ln>
            <a:noFill/>
          </a:ln>
        </p:spPr>
        <p:txBody>
          <a:bodyPr spcFirstLastPara="1" wrap="square" lIns="91425" tIns="91425" rIns="91425" bIns="91425" anchor="t" anchorCtr="0">
            <a:spAutoFit/>
          </a:bodyPr>
          <a:lstStyle/>
          <a:p>
            <a:pPr marL="457200" lvl="0" indent="-323850" algn="just" rtl="0">
              <a:spcBef>
                <a:spcPts val="0"/>
              </a:spcBef>
              <a:spcAft>
                <a:spcPts val="100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Mettre en place un système d’injection d’un inhibiteur de H2S </a:t>
            </a:r>
            <a:endParaRPr dirty="0"/>
          </a:p>
        </p:txBody>
      </p:sp>
      <p:sp>
        <p:nvSpPr>
          <p:cNvPr id="11" name="ZoneTexte 10">
            <a:extLst>
              <a:ext uri="{FF2B5EF4-FFF2-40B4-BE49-F238E27FC236}">
                <a16:creationId xmlns:a16="http://schemas.microsoft.com/office/drawing/2014/main" id="{F8E0D426-C79C-7498-3190-3FFCC0F3883B}"/>
              </a:ext>
            </a:extLst>
          </p:cNvPr>
          <p:cNvSpPr txBox="1"/>
          <p:nvPr/>
        </p:nvSpPr>
        <p:spPr>
          <a:xfrm>
            <a:off x="91440" y="1780353"/>
            <a:ext cx="8554499" cy="553998"/>
          </a:xfrm>
          <a:prstGeom prst="rect">
            <a:avLst/>
          </a:prstGeom>
          <a:noFill/>
        </p:spPr>
        <p:txBody>
          <a:bodyPr wrap="square">
            <a:spAutoFit/>
          </a:bodyPr>
          <a:lstStyle/>
          <a:p>
            <a:pPr marL="457200" lvl="0" indent="-323850" algn="just" rtl="0">
              <a:spcBef>
                <a:spcPts val="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Et de nombreuses prescriptions imposées à l’entreprise afin d’enrayer ses émissions d’H2S:</a:t>
            </a:r>
          </a:p>
        </p:txBody>
      </p:sp>
      <p:sp>
        <p:nvSpPr>
          <p:cNvPr id="13" name="ZoneTexte 12">
            <a:extLst>
              <a:ext uri="{FF2B5EF4-FFF2-40B4-BE49-F238E27FC236}">
                <a16:creationId xmlns:a16="http://schemas.microsoft.com/office/drawing/2014/main" id="{2333319B-A434-E525-E193-AA8F19C37E24}"/>
              </a:ext>
            </a:extLst>
          </p:cNvPr>
          <p:cNvSpPr txBox="1"/>
          <p:nvPr/>
        </p:nvSpPr>
        <p:spPr>
          <a:xfrm>
            <a:off x="313405" y="2360738"/>
            <a:ext cx="8679976" cy="323165"/>
          </a:xfrm>
          <a:prstGeom prst="rect">
            <a:avLst/>
          </a:prstGeom>
          <a:noFill/>
        </p:spPr>
        <p:txBody>
          <a:bodyPr wrap="square">
            <a:spAutoFit/>
          </a:bodyPr>
          <a:lstStyle/>
          <a:p>
            <a:pPr marL="914400" lvl="1" indent="-323850" algn="just" rtl="0">
              <a:spcBef>
                <a:spcPts val="1000"/>
              </a:spcBef>
              <a:spcAft>
                <a:spcPts val="0"/>
              </a:spcAft>
              <a:buClr>
                <a:schemeClr val="dk1"/>
              </a:buClr>
              <a:buSzPts val="1500"/>
              <a:buFont typeface="Century Gothic"/>
              <a:buChar char="✓"/>
            </a:pPr>
            <a:r>
              <a:rPr lang="fr-FR" sz="1500" dirty="0">
                <a:solidFill>
                  <a:schemeClr val="dk1"/>
                </a:solidFill>
                <a:latin typeface="Century Gothic"/>
                <a:ea typeface="Century Gothic"/>
                <a:cs typeface="Century Gothic"/>
                <a:sym typeface="Century Gothic"/>
              </a:rPr>
              <a:t>Limiter le temps de stockage de ses effluents dans le bassin tampon </a:t>
            </a:r>
          </a:p>
        </p:txBody>
      </p:sp>
      <p:grpSp>
        <p:nvGrpSpPr>
          <p:cNvPr id="4" name="Groupe 3">
            <a:extLst>
              <a:ext uri="{FF2B5EF4-FFF2-40B4-BE49-F238E27FC236}">
                <a16:creationId xmlns:a16="http://schemas.microsoft.com/office/drawing/2014/main" id="{B0DE7601-B073-3EF3-8357-E63306714C15}"/>
              </a:ext>
            </a:extLst>
          </p:cNvPr>
          <p:cNvGrpSpPr/>
          <p:nvPr/>
        </p:nvGrpSpPr>
        <p:grpSpPr>
          <a:xfrm rot="240651">
            <a:off x="4995536" y="2918672"/>
            <a:ext cx="4340846" cy="3634488"/>
            <a:chOff x="139100" y="3225264"/>
            <a:chExt cx="4140429" cy="3632736"/>
          </a:xfrm>
        </p:grpSpPr>
        <p:pic>
          <p:nvPicPr>
            <p:cNvPr id="5" name="Image 4" descr="Une image contenant clipart, illustration, mammifère, dessin&#10;&#10;Description générée automatiquement">
              <a:extLst>
                <a:ext uri="{FF2B5EF4-FFF2-40B4-BE49-F238E27FC236}">
                  <a16:creationId xmlns:a16="http://schemas.microsoft.com/office/drawing/2014/main" id="{9A6CAE29-A444-5E78-55DC-124ACDCDE021}"/>
                </a:ext>
              </a:extLst>
            </p:cNvPr>
            <p:cNvPicPr>
              <a:picLocks noChangeAspect="1"/>
            </p:cNvPicPr>
            <p:nvPr/>
          </p:nvPicPr>
          <p:blipFill rotWithShape="1">
            <a:blip r:embed="rId4"/>
            <a:srcRect l="40395" t="36615" r="7130" b="41518"/>
            <a:stretch/>
          </p:blipFill>
          <p:spPr>
            <a:xfrm>
              <a:off x="1854855" y="3225264"/>
              <a:ext cx="2076228" cy="1408819"/>
            </a:xfrm>
            <a:prstGeom prst="rect">
              <a:avLst/>
            </a:prstGeom>
          </p:spPr>
        </p:pic>
        <p:sp>
          <p:nvSpPr>
            <p:cNvPr id="9" name="ZoneTexte 8">
              <a:extLst>
                <a:ext uri="{FF2B5EF4-FFF2-40B4-BE49-F238E27FC236}">
                  <a16:creationId xmlns:a16="http://schemas.microsoft.com/office/drawing/2014/main" id="{56CA0429-D088-F826-93EB-E4C7DDB6AE9F}"/>
                </a:ext>
              </a:extLst>
            </p:cNvPr>
            <p:cNvSpPr txBox="1"/>
            <p:nvPr/>
          </p:nvSpPr>
          <p:spPr>
            <a:xfrm>
              <a:off x="2124193" y="3481917"/>
              <a:ext cx="1537552" cy="784830"/>
            </a:xfrm>
            <a:prstGeom prst="rect">
              <a:avLst/>
            </a:prstGeom>
            <a:noFill/>
          </p:spPr>
          <p:txBody>
            <a:bodyPr wrap="square" rtlCol="0">
              <a:spAutoFit/>
            </a:bodyPr>
            <a:lstStyle/>
            <a:p>
              <a:pPr algn="ctr"/>
              <a:r>
                <a:rPr lang="fr-FR" sz="900" dirty="0">
                  <a:latin typeface="Abadi" panose="020B0604020104020204" pitchFamily="34" charset="0"/>
                </a:rPr>
                <a:t>(…) limiter le temps de stockage, (…) stopper l’injection d’acide sulfurique, (…), système d’injection anti-H2S</a:t>
              </a:r>
            </a:p>
          </p:txBody>
        </p:sp>
        <p:pic>
          <p:nvPicPr>
            <p:cNvPr id="14" name="Image 13" descr="Une image contenant clipart, illustration, mammifère, dessin&#10;&#10;Description générée automatiquement">
              <a:extLst>
                <a:ext uri="{FF2B5EF4-FFF2-40B4-BE49-F238E27FC236}">
                  <a16:creationId xmlns:a16="http://schemas.microsoft.com/office/drawing/2014/main" id="{AB81A3D1-585A-83B3-61B6-2A4D0FC3055E}"/>
                </a:ext>
              </a:extLst>
            </p:cNvPr>
            <p:cNvPicPr>
              <a:picLocks noChangeAspect="1"/>
            </p:cNvPicPr>
            <p:nvPr/>
          </p:nvPicPr>
          <p:blipFill rotWithShape="1">
            <a:blip r:embed="rId4"/>
            <a:srcRect t="57608"/>
            <a:stretch/>
          </p:blipFill>
          <p:spPr>
            <a:xfrm>
              <a:off x="139100" y="4375374"/>
              <a:ext cx="4140429" cy="2482626"/>
            </a:xfrm>
            <a:prstGeom prst="rect">
              <a:avLst/>
            </a:prstGeom>
          </p:spPr>
        </p:pic>
      </p:grpSp>
      <p:sp>
        <p:nvSpPr>
          <p:cNvPr id="2" name="Google Shape;282;g23e4a2837bf_0_8">
            <a:extLst>
              <a:ext uri="{FF2B5EF4-FFF2-40B4-BE49-F238E27FC236}">
                <a16:creationId xmlns:a16="http://schemas.microsoft.com/office/drawing/2014/main" id="{F1B3570C-8285-B88B-407B-AE95E868DDC5}"/>
              </a:ext>
            </a:extLst>
          </p:cNvPr>
          <p:cNvSpPr txBox="1">
            <a:spLocks/>
          </p:cNvSpPr>
          <p:nvPr/>
        </p:nvSpPr>
        <p:spPr>
          <a:xfrm>
            <a:off x="270246" y="1343393"/>
            <a:ext cx="832900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Action de la collectivité en partenariat avec </a:t>
            </a:r>
            <a:r>
              <a:rPr lang="fr-FR" sz="2000" dirty="0">
                <a:solidFill>
                  <a:srgbClr val="D4BE64"/>
                </a:solidFill>
              </a:rPr>
              <a:t>l’entreprise</a:t>
            </a:r>
          </a:p>
        </p:txBody>
      </p:sp>
    </p:spTree>
    <p:extLst>
      <p:ext uri="{BB962C8B-B14F-4D97-AF65-F5344CB8AC3E}">
        <p14:creationId xmlns:p14="http://schemas.microsoft.com/office/powerpoint/2010/main" val="410837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06"/>
                                        </p:tgtEl>
                                        <p:attrNameLst>
                                          <p:attrName>style.visibility</p:attrName>
                                        </p:attrNameLst>
                                      </p:cBhvr>
                                      <p:to>
                                        <p:strVal val="visible"/>
                                      </p:to>
                                    </p:set>
                                    <p:anim calcmode="lin" valueType="num">
                                      <p:cBhvr additive="base">
                                        <p:cTn id="17" dur="500" fill="hold"/>
                                        <p:tgtEl>
                                          <p:spTgt spid="706"/>
                                        </p:tgtEl>
                                        <p:attrNameLst>
                                          <p:attrName>ppt_x</p:attrName>
                                        </p:attrNameLst>
                                      </p:cBhvr>
                                      <p:tavLst>
                                        <p:tav tm="0">
                                          <p:val>
                                            <p:strVal val="#ppt_x"/>
                                          </p:val>
                                        </p:tav>
                                        <p:tav tm="100000">
                                          <p:val>
                                            <p:strVal val="#ppt_x"/>
                                          </p:val>
                                        </p:tav>
                                      </p:tavLst>
                                    </p:anim>
                                    <p:anim calcmode="lin" valueType="num">
                                      <p:cBhvr additive="base">
                                        <p:cTn id="18" dur="500" fill="hold"/>
                                        <p:tgtEl>
                                          <p:spTgt spid="70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08"/>
                                        </p:tgtEl>
                                        <p:attrNameLst>
                                          <p:attrName>style.visibility</p:attrName>
                                        </p:attrNameLst>
                                      </p:cBhvr>
                                      <p:to>
                                        <p:strVal val="visible"/>
                                      </p:to>
                                    </p:set>
                                    <p:anim calcmode="lin" valueType="num">
                                      <p:cBhvr additive="base">
                                        <p:cTn id="21" dur="500" fill="hold"/>
                                        <p:tgtEl>
                                          <p:spTgt spid="708"/>
                                        </p:tgtEl>
                                        <p:attrNameLst>
                                          <p:attrName>ppt_x</p:attrName>
                                        </p:attrNameLst>
                                      </p:cBhvr>
                                      <p:tavLst>
                                        <p:tav tm="0">
                                          <p:val>
                                            <p:strVal val="#ppt_x"/>
                                          </p:val>
                                        </p:tav>
                                        <p:tav tm="100000">
                                          <p:val>
                                            <p:strVal val="#ppt_x"/>
                                          </p:val>
                                        </p:tav>
                                      </p:tavLst>
                                    </p:anim>
                                    <p:anim calcmode="lin" valueType="num">
                                      <p:cBhvr additive="base">
                                        <p:cTn id="22" dur="500" fill="hold"/>
                                        <p:tgtEl>
                                          <p:spTgt spid="70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P spid="708" grpId="0"/>
      <p:bldP spid="11"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45a484206a_0_19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58</a:t>
            </a:fld>
            <a:endParaRPr/>
          </a:p>
        </p:txBody>
      </p:sp>
      <p:sp>
        <p:nvSpPr>
          <p:cNvPr id="21" name="Google Shape;699;g245a484206a_0_127">
            <a:extLst>
              <a:ext uri="{FF2B5EF4-FFF2-40B4-BE49-F238E27FC236}">
                <a16:creationId xmlns:a16="http://schemas.microsoft.com/office/drawing/2014/main" id="{EDB2AC74-8760-20C2-3AD4-832B7BF561A5}"/>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DENOUEMENT POST-CRISE </a:t>
            </a:r>
            <a:endParaRPr sz="2400" b="0" dirty="0">
              <a:solidFill>
                <a:schemeClr val="lt2"/>
              </a:solidFill>
            </a:endParaRPr>
          </a:p>
        </p:txBody>
      </p:sp>
      <p:sp>
        <p:nvSpPr>
          <p:cNvPr id="2" name="Google Shape;708;g245a484206a_0_198">
            <a:extLst>
              <a:ext uri="{FF2B5EF4-FFF2-40B4-BE49-F238E27FC236}">
                <a16:creationId xmlns:a16="http://schemas.microsoft.com/office/drawing/2014/main" id="{562D5D94-46B6-F316-89A3-0195DA8BBF43}"/>
              </a:ext>
            </a:extLst>
          </p:cNvPr>
          <p:cNvSpPr txBox="1"/>
          <p:nvPr/>
        </p:nvSpPr>
        <p:spPr>
          <a:xfrm>
            <a:off x="270246" y="1842692"/>
            <a:ext cx="4710625" cy="1364446"/>
          </a:xfrm>
          <a:prstGeom prst="rect">
            <a:avLst/>
          </a:prstGeom>
          <a:noFill/>
          <a:ln>
            <a:noFill/>
          </a:ln>
        </p:spPr>
        <p:txBody>
          <a:bodyPr spcFirstLastPara="1" wrap="square" lIns="91425" tIns="91425" rIns="91425" bIns="91425" anchor="t" anchorCtr="0">
            <a:spAutoFit/>
          </a:bodyPr>
          <a:lstStyle/>
          <a:p>
            <a:pPr marL="419100" lvl="0" indent="-285750" algn="just" rtl="0">
              <a:spcBef>
                <a:spcPts val="0"/>
              </a:spcBef>
              <a:spcAft>
                <a:spcPts val="1000"/>
              </a:spcAft>
              <a:buClr>
                <a:schemeClr val="dk1"/>
              </a:buClr>
              <a:buSzPts val="1500"/>
              <a:buFont typeface="Wingdings" panose="05000000000000000000" pitchFamily="2" charset="2"/>
              <a:buChar char="Ø"/>
            </a:pPr>
            <a:r>
              <a:rPr lang="fr-FR" sz="1500" dirty="0">
                <a:solidFill>
                  <a:schemeClr val="dk1"/>
                </a:solidFill>
                <a:latin typeface="Century Gothic"/>
                <a:ea typeface="Century Gothic"/>
                <a:cs typeface="Century Gothic"/>
                <a:sym typeface="Century Gothic"/>
              </a:rPr>
              <a:t>L’entreprise continue depuis cet incident son amélioration et ses actions en faveur de l’environnement.</a:t>
            </a:r>
          </a:p>
          <a:p>
            <a:pPr marL="133350" lvl="0" algn="just" rtl="0">
              <a:spcBef>
                <a:spcPts val="0"/>
              </a:spcBef>
              <a:spcAft>
                <a:spcPts val="1000"/>
              </a:spcAft>
              <a:buClr>
                <a:schemeClr val="dk1"/>
              </a:buClr>
              <a:buSzPts val="1500"/>
            </a:pPr>
            <a:endParaRPr lang="fr-FR" sz="1500" dirty="0">
              <a:solidFill>
                <a:schemeClr val="dk1"/>
              </a:solidFill>
              <a:latin typeface="Century Gothic"/>
              <a:ea typeface="Century Gothic"/>
              <a:cs typeface="Century Gothic"/>
              <a:sym typeface="Century Gothic"/>
            </a:endParaRPr>
          </a:p>
        </p:txBody>
      </p:sp>
      <p:grpSp>
        <p:nvGrpSpPr>
          <p:cNvPr id="6" name="Groupe 5">
            <a:extLst>
              <a:ext uri="{FF2B5EF4-FFF2-40B4-BE49-F238E27FC236}">
                <a16:creationId xmlns:a16="http://schemas.microsoft.com/office/drawing/2014/main" id="{702F41CD-A1AB-4ACC-A8A7-616644A2F536}"/>
              </a:ext>
            </a:extLst>
          </p:cNvPr>
          <p:cNvGrpSpPr/>
          <p:nvPr/>
        </p:nvGrpSpPr>
        <p:grpSpPr>
          <a:xfrm>
            <a:off x="5399967" y="1514784"/>
            <a:ext cx="2905739" cy="2669427"/>
            <a:chOff x="5486456" y="3749386"/>
            <a:chExt cx="2905739" cy="2669427"/>
          </a:xfrm>
        </p:grpSpPr>
        <p:pic>
          <p:nvPicPr>
            <p:cNvPr id="7" name="Image 6" descr="Une image contenant clipart, illustration, mammifère, dessin&#10;&#10;Description générée automatiquement">
              <a:extLst>
                <a:ext uri="{FF2B5EF4-FFF2-40B4-BE49-F238E27FC236}">
                  <a16:creationId xmlns:a16="http://schemas.microsoft.com/office/drawing/2014/main" id="{4952CAE1-E19F-8993-E90F-72FCF694B125}"/>
                </a:ext>
              </a:extLst>
            </p:cNvPr>
            <p:cNvPicPr>
              <a:picLocks noChangeAspect="1"/>
            </p:cNvPicPr>
            <p:nvPr/>
          </p:nvPicPr>
          <p:blipFill rotWithShape="1">
            <a:blip r:embed="rId3"/>
            <a:srcRect l="44398" t="1948" r="3319" b="64116"/>
            <a:stretch/>
          </p:blipFill>
          <p:spPr>
            <a:xfrm>
              <a:off x="5486456" y="3749386"/>
              <a:ext cx="2905739" cy="2669427"/>
            </a:xfrm>
            <a:prstGeom prst="rect">
              <a:avLst/>
            </a:prstGeom>
          </p:spPr>
        </p:pic>
        <p:sp>
          <p:nvSpPr>
            <p:cNvPr id="8" name="Ellipse 7">
              <a:extLst>
                <a:ext uri="{FF2B5EF4-FFF2-40B4-BE49-F238E27FC236}">
                  <a16:creationId xmlns:a16="http://schemas.microsoft.com/office/drawing/2014/main" id="{0DB99FC5-42CF-05EE-AC18-1EA2FE739BAA}"/>
                </a:ext>
              </a:extLst>
            </p:cNvPr>
            <p:cNvSpPr/>
            <p:nvPr/>
          </p:nvSpPr>
          <p:spPr>
            <a:xfrm>
              <a:off x="6728792" y="3749386"/>
              <a:ext cx="526774" cy="603954"/>
            </a:xfrm>
            <a:prstGeom prst="ellipse">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Google Shape;282;g23e4a2837bf_0_8">
            <a:extLst>
              <a:ext uri="{FF2B5EF4-FFF2-40B4-BE49-F238E27FC236}">
                <a16:creationId xmlns:a16="http://schemas.microsoft.com/office/drawing/2014/main" id="{A7A247FA-FDB4-E683-AFC4-EF30873C1B2C}"/>
              </a:ext>
            </a:extLst>
          </p:cNvPr>
          <p:cNvSpPr txBox="1">
            <a:spLocks/>
          </p:cNvSpPr>
          <p:nvPr/>
        </p:nvSpPr>
        <p:spPr>
          <a:xfrm>
            <a:off x="270246" y="1343393"/>
            <a:ext cx="8329006" cy="499299"/>
          </a:xfrm>
          <a:prstGeom prst="rect">
            <a:avLst/>
          </a:prstGeom>
          <a:noFill/>
          <a:ln>
            <a:noFill/>
          </a:ln>
        </p:spPr>
        <p:txBody>
          <a:bodyPr spcFirstLastPara="1" vert="horz" wrap="square" lIns="91425" tIns="45700" rIns="91425" bIns="45700" rtlCol="0" anchor="t"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101600" indent="0">
              <a:spcBef>
                <a:spcPts val="0"/>
              </a:spcBef>
              <a:buSzPts val="2000"/>
            </a:pPr>
            <a:r>
              <a:rPr lang="fr-FR" sz="2000" dirty="0">
                <a:solidFill>
                  <a:srgbClr val="169FDB"/>
                </a:solidFill>
              </a:rPr>
              <a:t>Action de la collectivité en partenariat avec </a:t>
            </a:r>
            <a:r>
              <a:rPr lang="fr-FR" sz="2000" dirty="0">
                <a:solidFill>
                  <a:srgbClr val="D4BE64"/>
                </a:solidFill>
              </a:rPr>
              <a:t>l’entreprise</a:t>
            </a:r>
          </a:p>
        </p:txBody>
      </p:sp>
      <p:grpSp>
        <p:nvGrpSpPr>
          <p:cNvPr id="5" name="Groupe 4">
            <a:extLst>
              <a:ext uri="{FF2B5EF4-FFF2-40B4-BE49-F238E27FC236}">
                <a16:creationId xmlns:a16="http://schemas.microsoft.com/office/drawing/2014/main" id="{C9BE6968-B056-DECF-EE1D-CE4EB4613596}"/>
              </a:ext>
            </a:extLst>
          </p:cNvPr>
          <p:cNvGrpSpPr>
            <a:grpSpLocks noChangeAspect="1"/>
          </p:cNvGrpSpPr>
          <p:nvPr/>
        </p:nvGrpSpPr>
        <p:grpSpPr>
          <a:xfrm>
            <a:off x="341319" y="3684075"/>
            <a:ext cx="2831718" cy="2456682"/>
            <a:chOff x="4796789" y="4346954"/>
            <a:chExt cx="2565917" cy="2346203"/>
          </a:xfrm>
        </p:grpSpPr>
        <p:pic>
          <p:nvPicPr>
            <p:cNvPr id="9" name="Image 8" descr="Une image contenant Poubelle, mur, acier, gaz&#10;&#10;Description générée automatiquement">
              <a:extLst>
                <a:ext uri="{FF2B5EF4-FFF2-40B4-BE49-F238E27FC236}">
                  <a16:creationId xmlns:a16="http://schemas.microsoft.com/office/drawing/2014/main" id="{FC695B51-C305-3145-AF6A-B4C33E780028}"/>
                </a:ext>
              </a:extLst>
            </p:cNvPr>
            <p:cNvPicPr>
              <a:picLocks noChangeAspect="1"/>
            </p:cNvPicPr>
            <p:nvPr/>
          </p:nvPicPr>
          <p:blipFill rotWithShape="1">
            <a:blip r:embed="rId4"/>
            <a:srcRect l="-2" t="8257" r="44301"/>
            <a:stretch/>
          </p:blipFill>
          <p:spPr>
            <a:xfrm>
              <a:off x="4830329" y="4346954"/>
              <a:ext cx="2532377" cy="2346203"/>
            </a:xfrm>
            <a:prstGeom prst="rect">
              <a:avLst/>
            </a:prstGeom>
            <a:ln>
              <a:solidFill>
                <a:srgbClr val="02FFB2"/>
              </a:solidFill>
            </a:ln>
          </p:spPr>
        </p:pic>
        <p:sp>
          <p:nvSpPr>
            <p:cNvPr id="10" name="ZoneTexte 9">
              <a:extLst>
                <a:ext uri="{FF2B5EF4-FFF2-40B4-BE49-F238E27FC236}">
                  <a16:creationId xmlns:a16="http://schemas.microsoft.com/office/drawing/2014/main" id="{4AFDDCC1-6077-0F1E-4D07-D879D45ACA1E}"/>
                </a:ext>
              </a:extLst>
            </p:cNvPr>
            <p:cNvSpPr txBox="1"/>
            <p:nvPr/>
          </p:nvSpPr>
          <p:spPr>
            <a:xfrm>
              <a:off x="4796789" y="6508491"/>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
        <p:nvSpPr>
          <p:cNvPr id="12" name="ZoneTexte 11">
            <a:extLst>
              <a:ext uri="{FF2B5EF4-FFF2-40B4-BE49-F238E27FC236}">
                <a16:creationId xmlns:a16="http://schemas.microsoft.com/office/drawing/2014/main" id="{8EFC9C63-8EF5-FB68-454A-13568AC5B1C8}"/>
              </a:ext>
            </a:extLst>
          </p:cNvPr>
          <p:cNvSpPr txBox="1"/>
          <p:nvPr/>
        </p:nvSpPr>
        <p:spPr>
          <a:xfrm>
            <a:off x="270246" y="2779785"/>
            <a:ext cx="5295667" cy="784830"/>
          </a:xfrm>
          <a:prstGeom prst="rect">
            <a:avLst/>
          </a:prstGeom>
          <a:noFill/>
        </p:spPr>
        <p:txBody>
          <a:bodyPr wrap="square">
            <a:spAutoFit/>
          </a:bodyPr>
          <a:lstStyle/>
          <a:p>
            <a:pPr marL="419100" lvl="0" indent="-285750" rtl="0">
              <a:spcBef>
                <a:spcPts val="0"/>
              </a:spcBef>
              <a:spcAft>
                <a:spcPts val="1000"/>
              </a:spcAft>
              <a:buClr>
                <a:schemeClr val="dk1"/>
              </a:buClr>
              <a:buSzPts val="1500"/>
              <a:buFont typeface="Wingdings" panose="05000000000000000000" pitchFamily="2" charset="2"/>
              <a:buChar char="Ø"/>
            </a:pPr>
            <a:r>
              <a:rPr lang="fr-FR" sz="1500" dirty="0">
                <a:solidFill>
                  <a:schemeClr val="dk1"/>
                </a:solidFill>
                <a:latin typeface="Century Gothic"/>
                <a:sym typeface="Century Gothic"/>
              </a:rPr>
              <a:t>La collectivité exerce toujours une surveillance accrue des teneurs en H2S sur son réseau et le branchement de l’entreprise.</a:t>
            </a:r>
            <a:endParaRPr lang="fr-FR" sz="1500" dirty="0"/>
          </a:p>
        </p:txBody>
      </p:sp>
      <p:grpSp>
        <p:nvGrpSpPr>
          <p:cNvPr id="16" name="Groupe 15">
            <a:extLst>
              <a:ext uri="{FF2B5EF4-FFF2-40B4-BE49-F238E27FC236}">
                <a16:creationId xmlns:a16="http://schemas.microsoft.com/office/drawing/2014/main" id="{53421C4E-D681-0132-F58A-2DB26BC1CA5C}"/>
              </a:ext>
            </a:extLst>
          </p:cNvPr>
          <p:cNvGrpSpPr/>
          <p:nvPr/>
        </p:nvGrpSpPr>
        <p:grpSpPr>
          <a:xfrm>
            <a:off x="3349424" y="4434501"/>
            <a:ext cx="3349088" cy="2263320"/>
            <a:chOff x="1693832" y="4908012"/>
            <a:chExt cx="2723406" cy="1842691"/>
          </a:xfrm>
        </p:grpSpPr>
        <p:pic>
          <p:nvPicPr>
            <p:cNvPr id="14" name="Image 13" descr="Une image contenant sol, fer, plante, Drainage&#10;&#10;Description générée automatiquement">
              <a:extLst>
                <a:ext uri="{FF2B5EF4-FFF2-40B4-BE49-F238E27FC236}">
                  <a16:creationId xmlns:a16="http://schemas.microsoft.com/office/drawing/2014/main" id="{D046FEED-E901-8CEF-ADE1-092F3C42304E}"/>
                </a:ext>
              </a:extLst>
            </p:cNvPr>
            <p:cNvPicPr>
              <a:picLocks noChangeAspect="1"/>
            </p:cNvPicPr>
            <p:nvPr/>
          </p:nvPicPr>
          <p:blipFill>
            <a:blip r:embed="rId5"/>
            <a:stretch>
              <a:fillRect/>
            </a:stretch>
          </p:blipFill>
          <p:spPr>
            <a:xfrm>
              <a:off x="1693832" y="4908012"/>
              <a:ext cx="2456921" cy="1842691"/>
            </a:xfrm>
            <a:prstGeom prst="rect">
              <a:avLst/>
            </a:prstGeom>
            <a:ln>
              <a:solidFill>
                <a:srgbClr val="00FFB2"/>
              </a:solidFill>
            </a:ln>
          </p:spPr>
        </p:pic>
        <p:sp>
          <p:nvSpPr>
            <p:cNvPr id="15" name="ZoneTexte 14">
              <a:extLst>
                <a:ext uri="{FF2B5EF4-FFF2-40B4-BE49-F238E27FC236}">
                  <a16:creationId xmlns:a16="http://schemas.microsoft.com/office/drawing/2014/main" id="{F7C56856-E277-4CF3-2769-AAE3E0F46D79}"/>
                </a:ext>
              </a:extLst>
            </p:cNvPr>
            <p:cNvSpPr txBox="1"/>
            <p:nvPr/>
          </p:nvSpPr>
          <p:spPr>
            <a:xfrm>
              <a:off x="3045596" y="4917951"/>
              <a:ext cx="1371642" cy="193362"/>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Valence Romans Agglo</a:t>
              </a:r>
              <a:endParaRPr lang="fr-FR" sz="600" dirty="0">
                <a:solidFill>
                  <a:schemeClr val="bg1"/>
                </a:solidFill>
              </a:endParaRPr>
            </a:p>
          </p:txBody>
        </p:sp>
      </p:grpSp>
    </p:spTree>
    <p:extLst>
      <p:ext uri="{BB962C8B-B14F-4D97-AF65-F5344CB8AC3E}">
        <p14:creationId xmlns:p14="http://schemas.microsoft.com/office/powerpoint/2010/main" val="25377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3A82AD-2B28-79EF-8CDC-B08EF2C7D27B}"/>
              </a:ext>
            </a:extLst>
          </p:cNvPr>
          <p:cNvSpPr/>
          <p:nvPr/>
        </p:nvSpPr>
        <p:spPr>
          <a:xfrm>
            <a:off x="2392257" y="3424431"/>
            <a:ext cx="5331505" cy="317453"/>
          </a:xfrm>
          <a:prstGeom prst="rect">
            <a:avLst/>
          </a:prstGeom>
          <a:solidFill>
            <a:srgbClr val="02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Google Shape;119;p1">
            <a:extLst>
              <a:ext uri="{FF2B5EF4-FFF2-40B4-BE49-F238E27FC236}">
                <a16:creationId xmlns:a16="http://schemas.microsoft.com/office/drawing/2014/main" id="{20ADFC4E-CD9A-71BF-EC54-98FD376ACAFE}"/>
              </a:ext>
            </a:extLst>
          </p:cNvPr>
          <p:cNvSpPr txBox="1"/>
          <p:nvPr/>
        </p:nvSpPr>
        <p:spPr>
          <a:xfrm>
            <a:off x="2392257" y="3424431"/>
            <a:ext cx="539446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600" b="1" i="0" u="none" strike="noStrike" cap="none" dirty="0">
                <a:solidFill>
                  <a:srgbClr val="31327C"/>
                </a:solidFill>
                <a:latin typeface="Century Gothic"/>
                <a:ea typeface="Century Gothic"/>
                <a:cs typeface="Century Gothic"/>
                <a:sym typeface="Century Gothic"/>
              </a:rPr>
              <a:t>GARAGE AUTOMOBILE</a:t>
            </a:r>
            <a:endParaRPr lang="fr-FR" sz="1600" b="1" i="0" u="none" strike="noStrike" cap="none" dirty="0">
              <a:solidFill>
                <a:schemeClr val="dk1"/>
              </a:solidFill>
              <a:latin typeface="Calibri"/>
              <a:ea typeface="Calibri"/>
              <a:cs typeface="Calibri"/>
              <a:sym typeface="Calibri"/>
            </a:endParaRPr>
          </a:p>
        </p:txBody>
      </p:sp>
      <p:sp>
        <p:nvSpPr>
          <p:cNvPr id="13" name="Google Shape;119;p1">
            <a:extLst>
              <a:ext uri="{FF2B5EF4-FFF2-40B4-BE49-F238E27FC236}">
                <a16:creationId xmlns:a16="http://schemas.microsoft.com/office/drawing/2014/main" id="{04F7E7B4-A061-ADFC-4173-F36160BAB9AB}"/>
              </a:ext>
            </a:extLst>
          </p:cNvPr>
          <p:cNvSpPr txBox="1"/>
          <p:nvPr/>
        </p:nvSpPr>
        <p:spPr>
          <a:xfrm>
            <a:off x="2392257" y="3090486"/>
            <a:ext cx="2785659" cy="338514"/>
          </a:xfrm>
          <a:prstGeom prst="rect">
            <a:avLst/>
          </a:prstGeom>
          <a:solidFill>
            <a:srgbClr val="3A2E8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1327C"/>
              </a:buClr>
              <a:buSzPts val="2000"/>
              <a:buFont typeface="Arial"/>
              <a:buNone/>
            </a:pPr>
            <a:r>
              <a:rPr lang="fr-FR" sz="1600" b="1" dirty="0">
                <a:solidFill>
                  <a:schemeClr val="bg1"/>
                </a:solidFill>
                <a:latin typeface="Century Gothic"/>
                <a:ea typeface="Calibri"/>
                <a:cs typeface="Calibri"/>
                <a:sym typeface="Century Gothic"/>
              </a:rPr>
              <a:t>ETUDE DE CAS CONCRET</a:t>
            </a:r>
            <a:endParaRPr lang="fr-FR" sz="1600" b="1" i="0" u="none" strike="noStrike" cap="none" dirty="0">
              <a:solidFill>
                <a:schemeClr val="bg1"/>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588A547F-7BE3-1388-E66F-475866D738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59</a:t>
            </a:fld>
            <a:endParaRPr lang="fr-FR"/>
          </a:p>
        </p:txBody>
      </p:sp>
    </p:spTree>
    <p:extLst>
      <p:ext uri="{BB962C8B-B14F-4D97-AF65-F5344CB8AC3E}">
        <p14:creationId xmlns:p14="http://schemas.microsoft.com/office/powerpoint/2010/main" val="1543021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42bdf576bb_3_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fr-FR" smtClean="0"/>
              <a:t>6</a:t>
            </a:fld>
            <a:endParaRPr dirty="0"/>
          </a:p>
        </p:txBody>
      </p:sp>
      <p:sp>
        <p:nvSpPr>
          <p:cNvPr id="128" name="Google Shape;128;g242bdf576bb_3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INTRODUCTION</a:t>
            </a:r>
            <a:endParaRPr dirty="0"/>
          </a:p>
        </p:txBody>
      </p:sp>
      <p:sp>
        <p:nvSpPr>
          <p:cNvPr id="32" name="Rectangle : coins arrondis 31">
            <a:extLst>
              <a:ext uri="{FF2B5EF4-FFF2-40B4-BE49-F238E27FC236}">
                <a16:creationId xmlns:a16="http://schemas.microsoft.com/office/drawing/2014/main" id="{836088E5-CB10-7FF6-D325-B8B12BE08EA4}"/>
              </a:ext>
            </a:extLst>
          </p:cNvPr>
          <p:cNvSpPr/>
          <p:nvPr/>
        </p:nvSpPr>
        <p:spPr>
          <a:xfrm>
            <a:off x="2768139" y="4847235"/>
            <a:ext cx="5899288" cy="635467"/>
          </a:xfrm>
          <a:prstGeom prst="roundRect">
            <a:avLst/>
          </a:prstGeom>
          <a:solidFill>
            <a:srgbClr val="FF0000">
              <a:alpha val="2588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6B6EEAE2-76FB-C61D-28AF-D28BF087B780}"/>
              </a:ext>
            </a:extLst>
          </p:cNvPr>
          <p:cNvSpPr/>
          <p:nvPr/>
        </p:nvSpPr>
        <p:spPr>
          <a:xfrm>
            <a:off x="1469117" y="4418729"/>
            <a:ext cx="901276" cy="215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85ED52A9-B4F0-0A93-224F-0F3C6E682FF1}"/>
              </a:ext>
            </a:extLst>
          </p:cNvPr>
          <p:cNvSpPr/>
          <p:nvPr/>
        </p:nvSpPr>
        <p:spPr>
          <a:xfrm>
            <a:off x="2833033" y="3628605"/>
            <a:ext cx="3143652" cy="545903"/>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Réseau Incendie</a:t>
            </a:r>
          </a:p>
        </p:txBody>
      </p:sp>
      <p:sp>
        <p:nvSpPr>
          <p:cNvPr id="35" name="Rectangle : coins arrondis 34">
            <a:extLst>
              <a:ext uri="{FF2B5EF4-FFF2-40B4-BE49-F238E27FC236}">
                <a16:creationId xmlns:a16="http://schemas.microsoft.com/office/drawing/2014/main" id="{53E698BA-4D56-BD0B-51FC-B254B5E81E7F}"/>
              </a:ext>
            </a:extLst>
          </p:cNvPr>
          <p:cNvSpPr/>
          <p:nvPr/>
        </p:nvSpPr>
        <p:spPr>
          <a:xfrm>
            <a:off x="2833033" y="4253521"/>
            <a:ext cx="3143652" cy="545903"/>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Usage Domestique</a:t>
            </a:r>
          </a:p>
        </p:txBody>
      </p:sp>
      <p:sp>
        <p:nvSpPr>
          <p:cNvPr id="36" name="Rectangle : coins arrondis 35">
            <a:extLst>
              <a:ext uri="{FF2B5EF4-FFF2-40B4-BE49-F238E27FC236}">
                <a16:creationId xmlns:a16="http://schemas.microsoft.com/office/drawing/2014/main" id="{74399095-8EAB-ECD9-F6F2-487C6ABB3E08}"/>
              </a:ext>
            </a:extLst>
          </p:cNvPr>
          <p:cNvSpPr/>
          <p:nvPr/>
        </p:nvSpPr>
        <p:spPr>
          <a:xfrm>
            <a:off x="2833033" y="4878437"/>
            <a:ext cx="3143652" cy="545903"/>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Usage Non Domestique</a:t>
            </a:r>
          </a:p>
        </p:txBody>
      </p:sp>
      <p:pic>
        <p:nvPicPr>
          <p:cNvPr id="37" name="Image 36">
            <a:extLst>
              <a:ext uri="{FF2B5EF4-FFF2-40B4-BE49-F238E27FC236}">
                <a16:creationId xmlns:a16="http://schemas.microsoft.com/office/drawing/2014/main" id="{428A9EC3-A70B-1359-03D9-A8C445A3B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3345" y="3931687"/>
            <a:ext cx="725861" cy="1189572"/>
          </a:xfrm>
          <a:prstGeom prst="rect">
            <a:avLst/>
          </a:prstGeom>
        </p:spPr>
      </p:pic>
      <p:sp>
        <p:nvSpPr>
          <p:cNvPr id="38" name="Accolade ouvrante 37">
            <a:extLst>
              <a:ext uri="{FF2B5EF4-FFF2-40B4-BE49-F238E27FC236}">
                <a16:creationId xmlns:a16="http://schemas.microsoft.com/office/drawing/2014/main" id="{63C144D7-1D2E-DD46-5D5B-81B7A21F7614}"/>
              </a:ext>
            </a:extLst>
          </p:cNvPr>
          <p:cNvSpPr/>
          <p:nvPr/>
        </p:nvSpPr>
        <p:spPr>
          <a:xfrm>
            <a:off x="2465928" y="3628605"/>
            <a:ext cx="302213" cy="179573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Flèche : droite 38">
            <a:extLst>
              <a:ext uri="{FF2B5EF4-FFF2-40B4-BE49-F238E27FC236}">
                <a16:creationId xmlns:a16="http://schemas.microsoft.com/office/drawing/2014/main" id="{DEE48649-E4C6-6A8C-9854-6E380402F626}"/>
              </a:ext>
            </a:extLst>
          </p:cNvPr>
          <p:cNvSpPr/>
          <p:nvPr/>
        </p:nvSpPr>
        <p:spPr>
          <a:xfrm>
            <a:off x="6041577" y="3793813"/>
            <a:ext cx="1110373" cy="215488"/>
          </a:xfrm>
          <a:prstGeom prst="right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Flèche : droite 39">
            <a:extLst>
              <a:ext uri="{FF2B5EF4-FFF2-40B4-BE49-F238E27FC236}">
                <a16:creationId xmlns:a16="http://schemas.microsoft.com/office/drawing/2014/main" id="{D5816960-B261-13DC-41E3-B0E94C558549}"/>
              </a:ext>
            </a:extLst>
          </p:cNvPr>
          <p:cNvSpPr/>
          <p:nvPr/>
        </p:nvSpPr>
        <p:spPr>
          <a:xfrm>
            <a:off x="6041576" y="4418729"/>
            <a:ext cx="1110373" cy="215488"/>
          </a:xfrm>
          <a:prstGeom prst="right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Flèche : droite 40">
            <a:extLst>
              <a:ext uri="{FF2B5EF4-FFF2-40B4-BE49-F238E27FC236}">
                <a16:creationId xmlns:a16="http://schemas.microsoft.com/office/drawing/2014/main" id="{60492D14-7122-D9CE-D62B-49DEE32CFB7D}"/>
              </a:ext>
            </a:extLst>
          </p:cNvPr>
          <p:cNvSpPr/>
          <p:nvPr/>
        </p:nvSpPr>
        <p:spPr>
          <a:xfrm>
            <a:off x="6101060" y="5043644"/>
            <a:ext cx="356907" cy="215488"/>
          </a:xfrm>
          <a:prstGeom prst="right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0F80BED6-1037-F1DC-FFE6-402E7D42CEE7}"/>
              </a:ext>
            </a:extLst>
          </p:cNvPr>
          <p:cNvSpPr/>
          <p:nvPr/>
        </p:nvSpPr>
        <p:spPr>
          <a:xfrm>
            <a:off x="6582343" y="4878437"/>
            <a:ext cx="1961176" cy="54590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Pré-traitement</a:t>
            </a:r>
          </a:p>
        </p:txBody>
      </p:sp>
      <p:sp>
        <p:nvSpPr>
          <p:cNvPr id="43" name="Flèche : droite 42">
            <a:extLst>
              <a:ext uri="{FF2B5EF4-FFF2-40B4-BE49-F238E27FC236}">
                <a16:creationId xmlns:a16="http://schemas.microsoft.com/office/drawing/2014/main" id="{7562724A-C2E6-924F-81BC-4CCCCA54117D}"/>
              </a:ext>
            </a:extLst>
          </p:cNvPr>
          <p:cNvSpPr/>
          <p:nvPr/>
        </p:nvSpPr>
        <p:spPr>
          <a:xfrm rot="16200000">
            <a:off x="7405450" y="4648174"/>
            <a:ext cx="127498" cy="216306"/>
          </a:xfrm>
          <a:prstGeom prst="right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43">
            <a:extLst>
              <a:ext uri="{FF2B5EF4-FFF2-40B4-BE49-F238E27FC236}">
                <a16:creationId xmlns:a16="http://schemas.microsoft.com/office/drawing/2014/main" id="{464D0D19-BF19-E80E-24C7-0DC3A512A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38" y="1989833"/>
            <a:ext cx="1251679" cy="853084"/>
          </a:xfrm>
          <a:prstGeom prst="rect">
            <a:avLst/>
          </a:prstGeom>
        </p:spPr>
      </p:pic>
      <p:sp>
        <p:nvSpPr>
          <p:cNvPr id="48" name="Flèche : droite 47">
            <a:extLst>
              <a:ext uri="{FF2B5EF4-FFF2-40B4-BE49-F238E27FC236}">
                <a16:creationId xmlns:a16="http://schemas.microsoft.com/office/drawing/2014/main" id="{640EF428-AA77-D2B0-0EBB-5329DF452D50}"/>
              </a:ext>
            </a:extLst>
          </p:cNvPr>
          <p:cNvSpPr/>
          <p:nvPr/>
        </p:nvSpPr>
        <p:spPr>
          <a:xfrm>
            <a:off x="6041576" y="2796007"/>
            <a:ext cx="1110373" cy="215488"/>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BDEE1BF4-AE60-72FD-00DD-8D38B693D528}"/>
              </a:ext>
            </a:extLst>
          </p:cNvPr>
          <p:cNvSpPr/>
          <p:nvPr/>
        </p:nvSpPr>
        <p:spPr>
          <a:xfrm>
            <a:off x="6582342" y="2004198"/>
            <a:ext cx="1996517" cy="545903"/>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Pré-traitement</a:t>
            </a:r>
          </a:p>
        </p:txBody>
      </p:sp>
      <p:sp>
        <p:nvSpPr>
          <p:cNvPr id="50" name="Flèche : droite 49">
            <a:extLst>
              <a:ext uri="{FF2B5EF4-FFF2-40B4-BE49-F238E27FC236}">
                <a16:creationId xmlns:a16="http://schemas.microsoft.com/office/drawing/2014/main" id="{7C55B4EB-D592-4CE8-E429-E13DEA40A480}"/>
              </a:ext>
            </a:extLst>
          </p:cNvPr>
          <p:cNvSpPr/>
          <p:nvPr/>
        </p:nvSpPr>
        <p:spPr>
          <a:xfrm>
            <a:off x="6058984" y="2169406"/>
            <a:ext cx="398983" cy="215488"/>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Flèche : droite 50">
            <a:extLst>
              <a:ext uri="{FF2B5EF4-FFF2-40B4-BE49-F238E27FC236}">
                <a16:creationId xmlns:a16="http://schemas.microsoft.com/office/drawing/2014/main" id="{B1727ABB-1891-D5A1-124B-1293041287EF}"/>
              </a:ext>
            </a:extLst>
          </p:cNvPr>
          <p:cNvSpPr/>
          <p:nvPr/>
        </p:nvSpPr>
        <p:spPr>
          <a:xfrm rot="5400000">
            <a:off x="7405450" y="2536395"/>
            <a:ext cx="127498" cy="216306"/>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a:extLst>
              <a:ext uri="{FF2B5EF4-FFF2-40B4-BE49-F238E27FC236}">
                <a16:creationId xmlns:a16="http://schemas.microsoft.com/office/drawing/2014/main" id="{21462349-D420-0389-331D-FC975333E88E}"/>
              </a:ext>
            </a:extLst>
          </p:cNvPr>
          <p:cNvSpPr txBox="1"/>
          <p:nvPr/>
        </p:nvSpPr>
        <p:spPr>
          <a:xfrm>
            <a:off x="7216841" y="3762298"/>
            <a:ext cx="1167307" cy="307777"/>
          </a:xfrm>
          <a:prstGeom prst="rect">
            <a:avLst/>
          </a:prstGeom>
          <a:noFill/>
        </p:spPr>
        <p:txBody>
          <a:bodyPr wrap="none" rtlCol="0">
            <a:spAutoFit/>
          </a:bodyPr>
          <a:lstStyle/>
          <a:p>
            <a:r>
              <a:rPr lang="fr-FR" dirty="0">
                <a:latin typeface="+mn-lt"/>
              </a:rPr>
              <a:t>Récupération</a:t>
            </a:r>
          </a:p>
        </p:txBody>
      </p:sp>
      <p:pic>
        <p:nvPicPr>
          <p:cNvPr id="54" name="Image 53">
            <a:extLst>
              <a:ext uri="{FF2B5EF4-FFF2-40B4-BE49-F238E27FC236}">
                <a16:creationId xmlns:a16="http://schemas.microsoft.com/office/drawing/2014/main" id="{693F6A8C-DADF-673A-A756-71CCA0C0EAEE}"/>
              </a:ext>
            </a:extLst>
          </p:cNvPr>
          <p:cNvPicPr>
            <a:picLocks noChangeAspect="1"/>
          </p:cNvPicPr>
          <p:nvPr/>
        </p:nvPicPr>
        <p:blipFill>
          <a:blip r:embed="rId5">
            <a:clrChange>
              <a:clrFrom>
                <a:srgbClr val="FFC9EB"/>
              </a:clrFrom>
              <a:clrTo>
                <a:srgbClr val="FFC9EB">
                  <a:alpha val="0"/>
                </a:srgbClr>
              </a:clrTo>
            </a:clrChange>
            <a:extLst>
              <a:ext uri="{28A0092B-C50C-407E-A947-70E740481C1C}">
                <a14:useLocalDpi xmlns:a14="http://schemas.microsoft.com/office/drawing/2010/main" val="0"/>
              </a:ext>
            </a:extLst>
          </a:blip>
          <a:stretch>
            <a:fillRect/>
          </a:stretch>
        </p:blipFill>
        <p:spPr>
          <a:xfrm>
            <a:off x="5166518" y="4273921"/>
            <a:ext cx="517387" cy="515430"/>
          </a:xfrm>
          <a:prstGeom prst="rect">
            <a:avLst/>
          </a:prstGeom>
        </p:spPr>
      </p:pic>
      <p:pic>
        <p:nvPicPr>
          <p:cNvPr id="55" name="Image 54">
            <a:extLst>
              <a:ext uri="{FF2B5EF4-FFF2-40B4-BE49-F238E27FC236}">
                <a16:creationId xmlns:a16="http://schemas.microsoft.com/office/drawing/2014/main" id="{289C59D2-4FC6-A74A-840C-3807AD879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1927" y="4279040"/>
            <a:ext cx="724592" cy="491140"/>
          </a:xfrm>
          <a:prstGeom prst="rect">
            <a:avLst/>
          </a:prstGeom>
        </p:spPr>
      </p:pic>
      <p:pic>
        <p:nvPicPr>
          <p:cNvPr id="56" name="Image 55">
            <a:extLst>
              <a:ext uri="{FF2B5EF4-FFF2-40B4-BE49-F238E27FC236}">
                <a16:creationId xmlns:a16="http://schemas.microsoft.com/office/drawing/2014/main" id="{ABA772A4-FFD0-2E8F-1A7A-BB5F067AE6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030" y="3642535"/>
            <a:ext cx="553017" cy="501503"/>
          </a:xfrm>
          <a:prstGeom prst="rect">
            <a:avLst/>
          </a:prstGeom>
        </p:spPr>
      </p:pic>
      <p:pic>
        <p:nvPicPr>
          <p:cNvPr id="57" name="Image 56">
            <a:extLst>
              <a:ext uri="{FF2B5EF4-FFF2-40B4-BE49-F238E27FC236}">
                <a16:creationId xmlns:a16="http://schemas.microsoft.com/office/drawing/2014/main" id="{A568FF85-D316-7087-B1B4-9AC4D07427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3333" y="4918919"/>
            <a:ext cx="412799" cy="472942"/>
          </a:xfrm>
          <a:prstGeom prst="rect">
            <a:avLst/>
          </a:prstGeom>
        </p:spPr>
      </p:pic>
      <p:pic>
        <p:nvPicPr>
          <p:cNvPr id="58" name="Image 57">
            <a:extLst>
              <a:ext uri="{FF2B5EF4-FFF2-40B4-BE49-F238E27FC236}">
                <a16:creationId xmlns:a16="http://schemas.microsoft.com/office/drawing/2014/main" id="{A1B48AD0-88BD-52B8-1B7F-CB5BDB65A7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6542" y="4931126"/>
            <a:ext cx="569856" cy="431541"/>
          </a:xfrm>
          <a:prstGeom prst="rect">
            <a:avLst/>
          </a:prstGeom>
        </p:spPr>
      </p:pic>
      <p:grpSp>
        <p:nvGrpSpPr>
          <p:cNvPr id="65" name="Groupe 64">
            <a:extLst>
              <a:ext uri="{FF2B5EF4-FFF2-40B4-BE49-F238E27FC236}">
                <a16:creationId xmlns:a16="http://schemas.microsoft.com/office/drawing/2014/main" id="{672A3740-C6A9-56F3-D802-C7CEEDB25949}"/>
              </a:ext>
            </a:extLst>
          </p:cNvPr>
          <p:cNvGrpSpPr/>
          <p:nvPr/>
        </p:nvGrpSpPr>
        <p:grpSpPr>
          <a:xfrm>
            <a:off x="1469117" y="1889693"/>
            <a:ext cx="4507568" cy="1287010"/>
            <a:chOff x="1469117" y="2028841"/>
            <a:chExt cx="4507568" cy="1287010"/>
          </a:xfrm>
        </p:grpSpPr>
        <p:sp>
          <p:nvSpPr>
            <p:cNvPr id="45" name="Rectangle : coins arrondis 44">
              <a:extLst>
                <a:ext uri="{FF2B5EF4-FFF2-40B4-BE49-F238E27FC236}">
                  <a16:creationId xmlns:a16="http://schemas.microsoft.com/office/drawing/2014/main" id="{5C4C593E-DFDA-65B0-27AB-91BDEC82DA8A}"/>
                </a:ext>
              </a:extLst>
            </p:cNvPr>
            <p:cNvSpPr/>
            <p:nvPr/>
          </p:nvSpPr>
          <p:spPr>
            <a:xfrm>
              <a:off x="2833033" y="2145032"/>
              <a:ext cx="3143652" cy="54590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Distribution de carburant</a:t>
              </a:r>
            </a:p>
          </p:txBody>
        </p:sp>
        <p:sp>
          <p:nvSpPr>
            <p:cNvPr id="46" name="Flèche : droite 45">
              <a:extLst>
                <a:ext uri="{FF2B5EF4-FFF2-40B4-BE49-F238E27FC236}">
                  <a16:creationId xmlns:a16="http://schemas.microsoft.com/office/drawing/2014/main" id="{CA858CDB-BC8D-7664-2D13-3512AF84C62E}"/>
                </a:ext>
              </a:extLst>
            </p:cNvPr>
            <p:cNvSpPr/>
            <p:nvPr/>
          </p:nvSpPr>
          <p:spPr>
            <a:xfrm>
              <a:off x="1469117" y="2655287"/>
              <a:ext cx="901276" cy="215488"/>
            </a:xfrm>
            <a:prstGeom prs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C5CF937C-8ED2-8CA5-276B-3EEE99914014}"/>
                </a:ext>
              </a:extLst>
            </p:cNvPr>
            <p:cNvSpPr/>
            <p:nvPr/>
          </p:nvSpPr>
          <p:spPr>
            <a:xfrm>
              <a:off x="2833033" y="2769948"/>
              <a:ext cx="3143652" cy="545903"/>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chemeClr val="tx1"/>
                  </a:solidFill>
                </a:rPr>
                <a:t>Voirie</a:t>
              </a:r>
            </a:p>
          </p:txBody>
        </p:sp>
        <p:sp>
          <p:nvSpPr>
            <p:cNvPr id="52" name="Accolade ouvrante 51">
              <a:extLst>
                <a:ext uri="{FF2B5EF4-FFF2-40B4-BE49-F238E27FC236}">
                  <a16:creationId xmlns:a16="http://schemas.microsoft.com/office/drawing/2014/main" id="{A054A509-AB80-48C3-7493-6CE65E283D70}"/>
                </a:ext>
              </a:extLst>
            </p:cNvPr>
            <p:cNvSpPr/>
            <p:nvPr/>
          </p:nvSpPr>
          <p:spPr>
            <a:xfrm>
              <a:off x="2494769" y="2145031"/>
              <a:ext cx="273371" cy="1170820"/>
            </a:xfrm>
            <a:prstGeom prst="lef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59" name="Image 58">
              <a:extLst>
                <a:ext uri="{FF2B5EF4-FFF2-40B4-BE49-F238E27FC236}">
                  <a16:creationId xmlns:a16="http://schemas.microsoft.com/office/drawing/2014/main" id="{1B2C4BA9-5AD2-EFD0-4938-7E53176088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5479" y="2028841"/>
              <a:ext cx="742650" cy="739841"/>
            </a:xfrm>
            <a:prstGeom prst="rect">
              <a:avLst/>
            </a:prstGeom>
          </p:spPr>
        </p:pic>
        <p:pic>
          <p:nvPicPr>
            <p:cNvPr id="60" name="Image 59">
              <a:extLst>
                <a:ext uri="{FF2B5EF4-FFF2-40B4-BE49-F238E27FC236}">
                  <a16:creationId xmlns:a16="http://schemas.microsoft.com/office/drawing/2014/main" id="{8B0D9E71-4931-FAC2-D99F-39CA3CA218FA}"/>
                </a:ext>
              </a:extLst>
            </p:cNvPr>
            <p:cNvPicPr>
              <a:picLocks noChangeAspect="1"/>
            </p:cNvPicPr>
            <p:nvPr/>
          </p:nvPicPr>
          <p:blipFill rotWithShape="1">
            <a:blip r:embed="rId11">
              <a:extLst>
                <a:ext uri="{28A0092B-C50C-407E-A947-70E740481C1C}">
                  <a14:useLocalDpi xmlns:a14="http://schemas.microsoft.com/office/drawing/2010/main" val="0"/>
                </a:ext>
              </a:extLst>
            </a:blip>
            <a:srcRect t="28356"/>
            <a:stretch/>
          </p:blipFill>
          <p:spPr>
            <a:xfrm>
              <a:off x="4485201" y="2793026"/>
              <a:ext cx="1387826" cy="495265"/>
            </a:xfrm>
            <a:prstGeom prst="rect">
              <a:avLst/>
            </a:prstGeom>
          </p:spPr>
        </p:pic>
      </p:grpSp>
      <p:sp>
        <p:nvSpPr>
          <p:cNvPr id="61" name="Flèche : droite 60">
            <a:extLst>
              <a:ext uri="{FF2B5EF4-FFF2-40B4-BE49-F238E27FC236}">
                <a16:creationId xmlns:a16="http://schemas.microsoft.com/office/drawing/2014/main" id="{0C424A18-54FC-40D3-1CB6-3C220538F8F4}"/>
              </a:ext>
            </a:extLst>
          </p:cNvPr>
          <p:cNvSpPr/>
          <p:nvPr/>
        </p:nvSpPr>
        <p:spPr>
          <a:xfrm rot="5400000">
            <a:off x="7405450" y="5465456"/>
            <a:ext cx="127498" cy="216306"/>
          </a:xfrm>
          <a:prstGeom prst="rightArrow">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a:extLst>
              <a:ext uri="{FF2B5EF4-FFF2-40B4-BE49-F238E27FC236}">
                <a16:creationId xmlns:a16="http://schemas.microsoft.com/office/drawing/2014/main" id="{237194FE-DD58-239B-9B20-0584F2B36BDE}"/>
              </a:ext>
            </a:extLst>
          </p:cNvPr>
          <p:cNvSpPr txBox="1"/>
          <p:nvPr/>
        </p:nvSpPr>
        <p:spPr>
          <a:xfrm>
            <a:off x="6383805" y="5664517"/>
            <a:ext cx="2170787" cy="523220"/>
          </a:xfrm>
          <a:prstGeom prst="rect">
            <a:avLst/>
          </a:prstGeom>
          <a:noFill/>
        </p:spPr>
        <p:txBody>
          <a:bodyPr wrap="none" rtlCol="0">
            <a:spAutoFit/>
          </a:bodyPr>
          <a:lstStyle/>
          <a:p>
            <a:pPr algn="ctr"/>
            <a:r>
              <a:rPr lang="fr-FR" dirty="0">
                <a:latin typeface="+mn-lt"/>
              </a:rPr>
              <a:t>Zéro rejet</a:t>
            </a:r>
          </a:p>
          <a:p>
            <a:pPr algn="ctr"/>
            <a:r>
              <a:rPr lang="fr-FR" dirty="0">
                <a:latin typeface="+mn-lt"/>
              </a:rPr>
              <a:t>Amélioration des pratiques</a:t>
            </a:r>
          </a:p>
        </p:txBody>
      </p:sp>
      <p:sp>
        <p:nvSpPr>
          <p:cNvPr id="63" name="Cylindre 62">
            <a:extLst>
              <a:ext uri="{FF2B5EF4-FFF2-40B4-BE49-F238E27FC236}">
                <a16:creationId xmlns:a16="http://schemas.microsoft.com/office/drawing/2014/main" id="{E367BD8B-2200-A8FC-2A5B-17F37246C7AE}"/>
              </a:ext>
            </a:extLst>
          </p:cNvPr>
          <p:cNvSpPr/>
          <p:nvPr/>
        </p:nvSpPr>
        <p:spPr>
          <a:xfrm rot="5400000">
            <a:off x="7915251" y="3746676"/>
            <a:ext cx="204278" cy="1548384"/>
          </a:xfrm>
          <a:prstGeom prst="can">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chemeClr val="tx1"/>
                </a:solidFill>
              </a:rPr>
              <a:t>EAU USEES</a:t>
            </a:r>
          </a:p>
        </p:txBody>
      </p:sp>
      <p:sp>
        <p:nvSpPr>
          <p:cNvPr id="64" name="Cylindre 63">
            <a:extLst>
              <a:ext uri="{FF2B5EF4-FFF2-40B4-BE49-F238E27FC236}">
                <a16:creationId xmlns:a16="http://schemas.microsoft.com/office/drawing/2014/main" id="{5A9EFA26-81EA-03EB-248A-851B49272231}"/>
              </a:ext>
            </a:extLst>
          </p:cNvPr>
          <p:cNvSpPr/>
          <p:nvPr/>
        </p:nvSpPr>
        <p:spPr>
          <a:xfrm rot="5400000">
            <a:off x="7888893" y="2135164"/>
            <a:ext cx="204278" cy="1548384"/>
          </a:xfrm>
          <a:prstGeom prst="can">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chemeClr val="tx1"/>
                </a:solidFill>
              </a:rPr>
              <a:t>EAUX PLUVIALES</a:t>
            </a:r>
          </a:p>
        </p:txBody>
      </p:sp>
      <p:sp>
        <p:nvSpPr>
          <p:cNvPr id="2" name="ZoneTexte 1">
            <a:extLst>
              <a:ext uri="{FF2B5EF4-FFF2-40B4-BE49-F238E27FC236}">
                <a16:creationId xmlns:a16="http://schemas.microsoft.com/office/drawing/2014/main" id="{C3FF9BC9-A8E1-F852-462A-52EA2E951207}"/>
              </a:ext>
            </a:extLst>
          </p:cNvPr>
          <p:cNvSpPr txBox="1"/>
          <p:nvPr/>
        </p:nvSpPr>
        <p:spPr>
          <a:xfrm>
            <a:off x="375426" y="1433660"/>
            <a:ext cx="4636604"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750"/>
              </a:spcBef>
              <a:spcAft>
                <a:spcPts val="0"/>
              </a:spcAft>
              <a:buClr>
                <a:srgbClr val="31327C"/>
              </a:buClr>
              <a:buSzPts val="2000"/>
              <a:buFont typeface="Arial"/>
              <a:buNone/>
              <a:tabLst/>
              <a:defRPr/>
            </a:pPr>
            <a:r>
              <a:rPr lang="fr-FR" sz="2000" b="1" kern="1200">
                <a:solidFill>
                  <a:srgbClr val="169FDB"/>
                </a:solidFill>
                <a:highlight>
                  <a:prstClr val="white"/>
                </a:highlight>
                <a:latin typeface="Century Gothic"/>
                <a:sym typeface="Century Gothic"/>
              </a:rPr>
              <a:t>Petit </a:t>
            </a:r>
            <a:r>
              <a:rPr lang="fr-FR" sz="2000" b="1" kern="1200" dirty="0">
                <a:solidFill>
                  <a:srgbClr val="169FDB"/>
                </a:solidFill>
                <a:highlight>
                  <a:prstClr val="white"/>
                </a:highlight>
                <a:latin typeface="Century Gothic"/>
                <a:sym typeface="Century Gothic"/>
              </a:rPr>
              <a:t>c</a:t>
            </a:r>
            <a:r>
              <a:rPr lang="fr-FR" sz="2000" b="1" kern="1200">
                <a:solidFill>
                  <a:srgbClr val="169FDB"/>
                </a:solidFill>
                <a:highlight>
                  <a:prstClr val="white"/>
                </a:highlight>
                <a:latin typeface="Century Gothic"/>
                <a:sym typeface="Century Gothic"/>
              </a:rPr>
              <a:t>ycle </a:t>
            </a:r>
            <a:r>
              <a:rPr lang="fr-FR" sz="2000" b="1" kern="1200" dirty="0">
                <a:solidFill>
                  <a:srgbClr val="169FDB"/>
                </a:solidFill>
                <a:highlight>
                  <a:prstClr val="white"/>
                </a:highlight>
                <a:latin typeface="Century Gothic"/>
                <a:sym typeface="Century Gothic"/>
              </a:rPr>
              <a:t>de l’eau</a:t>
            </a:r>
            <a:endParaRPr kumimoji="0" lang="fr-FR" sz="2000" b="1" i="0" u="none" strike="noStrike" kern="1200" cap="none" spc="0" normalizeH="0" baseline="0" noProof="0" dirty="0">
              <a:ln>
                <a:noFill/>
              </a:ln>
              <a:solidFill>
                <a:srgbClr val="169FDB"/>
              </a:solidFill>
              <a:effectLst/>
              <a:highlight>
                <a:prstClr val="white"/>
              </a:highlight>
              <a:uLnTx/>
              <a:uFillTx/>
              <a:latin typeface="Century Gothic"/>
              <a:sym typeface="Century Gothic"/>
            </a:endParaRPr>
          </a:p>
        </p:txBody>
      </p:sp>
    </p:spTree>
    <p:extLst>
      <p:ext uri="{BB962C8B-B14F-4D97-AF65-F5344CB8AC3E}">
        <p14:creationId xmlns:p14="http://schemas.microsoft.com/office/powerpoint/2010/main" val="30234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left)">
                                      <p:cBhvr>
                                        <p:cTn id="33" dur="500"/>
                                        <p:tgtEl>
                                          <p:spTgt spid="4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wipe(left)">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500"/>
                                        <p:tgtEl>
                                          <p:spTgt spid="3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500"/>
                                        <p:tgtEl>
                                          <p:spTgt spid="34"/>
                                        </p:tgtEl>
                                      </p:cBhvr>
                                    </p:animEffect>
                                  </p:childTnLst>
                                </p:cTn>
                              </p:par>
                              <p:par>
                                <p:cTn id="48" presetID="22" presetClass="entr" presetSubtype="8"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left)">
                                      <p:cBhvr>
                                        <p:cTn id="56" dur="500"/>
                                        <p:tgtEl>
                                          <p:spTgt spid="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par>
                                <p:cTn id="62" presetID="22" presetClass="entr" presetSubtype="8"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left)">
                                      <p:cBhvr>
                                        <p:cTn id="64" dur="500"/>
                                        <p:tgtEl>
                                          <p:spTgt spid="55"/>
                                        </p:tgtEl>
                                      </p:cBhvr>
                                    </p:animEffect>
                                  </p:childTnLst>
                                </p:cTn>
                              </p:par>
                              <p:par>
                                <p:cTn id="65" presetID="22" presetClass="entr" presetSubtype="8"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left)">
                                      <p:cBhvr>
                                        <p:cTn id="70" dur="500"/>
                                        <p:tgtEl>
                                          <p:spTgt spid="4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left)">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left)">
                                      <p:cBhvr>
                                        <p:cTn id="81" dur="500"/>
                                        <p:tgtEl>
                                          <p:spTgt spid="57"/>
                                        </p:tgtEl>
                                      </p:cBhvr>
                                    </p:animEffect>
                                  </p:childTnLst>
                                </p:cTn>
                              </p:par>
                              <p:par>
                                <p:cTn id="82" presetID="22" presetClass="entr" presetSubtype="8"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Effect transition="in" filter="wipe(left)">
                                      <p:cBhvr>
                                        <p:cTn id="84" dur="500"/>
                                        <p:tgtEl>
                                          <p:spTgt spid="58"/>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wipe(left)">
                                      <p:cBhvr>
                                        <p:cTn id="95" dur="500"/>
                                        <p:tgtEl>
                                          <p:spTgt spid="42"/>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500"/>
                                        <p:tgtEl>
                                          <p:spTgt spid="4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wipe(up)">
                                      <p:cBhvr>
                                        <p:cTn id="103" dur="500"/>
                                        <p:tgtEl>
                                          <p:spTgt spid="61"/>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62"/>
                                        </p:tgtEl>
                                        <p:attrNameLst>
                                          <p:attrName>style.visibility</p:attrName>
                                        </p:attrNameLst>
                                      </p:cBhvr>
                                      <p:to>
                                        <p:strVal val="visible"/>
                                      </p:to>
                                    </p:set>
                                    <p:animEffect transition="in" filter="wipe(up)">
                                      <p:cBhvr>
                                        <p:cTn id="10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8" grpId="0" animBg="1"/>
      <p:bldP spid="49" grpId="0" animBg="1"/>
      <p:bldP spid="50" grpId="0" animBg="1"/>
      <p:bldP spid="51" grpId="0" animBg="1"/>
      <p:bldP spid="53" grpId="0"/>
      <p:bldP spid="61" grpId="0" animBg="1"/>
      <p:bldP spid="62" grpId="0"/>
      <p:bldP spid="63" grpId="0" animBg="1"/>
      <p:bldP spid="6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10" name="Rectangle 9">
            <a:extLst>
              <a:ext uri="{FF2B5EF4-FFF2-40B4-BE49-F238E27FC236}">
                <a16:creationId xmlns:a16="http://schemas.microsoft.com/office/drawing/2014/main" id="{1582314F-78A3-B61B-B71F-9BE63AB76991}"/>
              </a:ext>
            </a:extLst>
          </p:cNvPr>
          <p:cNvSpPr/>
          <p:nvPr/>
        </p:nvSpPr>
        <p:spPr>
          <a:xfrm>
            <a:off x="1251773" y="4195742"/>
            <a:ext cx="797417" cy="84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1" name="Google Shape;701;g244516d9975_0_14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60</a:t>
            </a:fld>
            <a:endParaRPr/>
          </a:p>
        </p:txBody>
      </p:sp>
      <p:sp>
        <p:nvSpPr>
          <p:cNvPr id="723" name="Google Shape;723;g244516d9975_0_140"/>
          <p:cNvSpPr txBox="1"/>
          <p:nvPr/>
        </p:nvSpPr>
        <p:spPr>
          <a:xfrm>
            <a:off x="2783856" y="1916387"/>
            <a:ext cx="2039947" cy="307736"/>
          </a:xfrm>
          <a:prstGeom prst="rect">
            <a:avLst/>
          </a:prstGeom>
          <a:noFill/>
          <a:ln w="19050" cap="flat" cmpd="sng">
            <a:solidFill>
              <a:srgbClr val="26BFD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26BFD4"/>
                </a:solidFill>
                <a:latin typeface="Century Gothic pro"/>
                <a:sym typeface="Arial"/>
              </a:rPr>
              <a:t>(2) Entretien - réparation</a:t>
            </a:r>
            <a:endParaRPr dirty="0">
              <a:solidFill>
                <a:srgbClr val="26BFD4"/>
              </a:solidFill>
              <a:latin typeface="Century Gothic pro"/>
            </a:endParaRPr>
          </a:p>
        </p:txBody>
      </p:sp>
      <p:sp>
        <p:nvSpPr>
          <p:cNvPr id="724" name="Google Shape;724;g244516d9975_0_140"/>
          <p:cNvSpPr txBox="1"/>
          <p:nvPr/>
        </p:nvSpPr>
        <p:spPr>
          <a:xfrm>
            <a:off x="4961499" y="1912581"/>
            <a:ext cx="1800000" cy="307736"/>
          </a:xfrm>
          <a:prstGeom prst="rect">
            <a:avLst/>
          </a:prstGeom>
          <a:noFill/>
          <a:ln w="19050" cap="flat" cmpd="sng">
            <a:solidFill>
              <a:srgbClr val="26BFD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26BFD4"/>
                </a:solidFill>
                <a:latin typeface="Century Gothic pro"/>
                <a:sym typeface="Arial"/>
              </a:rPr>
              <a:t>(3) Carrosserie</a:t>
            </a:r>
            <a:endParaRPr dirty="0">
              <a:solidFill>
                <a:srgbClr val="26BFD4"/>
              </a:solidFill>
              <a:latin typeface="Century Gothic pro"/>
            </a:endParaRPr>
          </a:p>
        </p:txBody>
      </p:sp>
      <p:sp>
        <p:nvSpPr>
          <p:cNvPr id="725" name="Google Shape;725;g244516d9975_0_140"/>
          <p:cNvSpPr txBox="1"/>
          <p:nvPr/>
        </p:nvSpPr>
        <p:spPr>
          <a:xfrm>
            <a:off x="3946439" y="1563448"/>
            <a:ext cx="1800000" cy="307736"/>
          </a:xfrm>
          <a:prstGeom prst="rect">
            <a:avLst/>
          </a:prstGeom>
          <a:noFill/>
          <a:ln w="19050" cap="flat" cmpd="sng">
            <a:solidFill>
              <a:srgbClr val="26BFD4"/>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26BFD4"/>
                </a:solidFill>
                <a:latin typeface="Century Gothic pro"/>
                <a:sym typeface="Arial"/>
              </a:rPr>
              <a:t>(1) Peinture</a:t>
            </a:r>
            <a:endParaRPr dirty="0">
              <a:solidFill>
                <a:srgbClr val="26BFD4"/>
              </a:solidFill>
              <a:latin typeface="Century Gothic pro"/>
            </a:endParaRPr>
          </a:p>
        </p:txBody>
      </p:sp>
      <p:sp>
        <p:nvSpPr>
          <p:cNvPr id="731" name="Google Shape;731;g244516d9975_0_140"/>
          <p:cNvSpPr txBox="1"/>
          <p:nvPr/>
        </p:nvSpPr>
        <p:spPr>
          <a:xfrm>
            <a:off x="285565" y="1752555"/>
            <a:ext cx="1800000" cy="523180"/>
          </a:xfrm>
          <a:prstGeom prst="rect">
            <a:avLst/>
          </a:prstGeom>
          <a:noFill/>
          <a:ln w="19050" cap="flat" cmpd="sng">
            <a:solidFill>
              <a:srgbClr val="D11AA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CC0099"/>
                </a:solidFill>
                <a:latin typeface="Century Gothic pro"/>
                <a:sym typeface="Arial"/>
              </a:rPr>
              <a:t>(8) Système d’air comprimé</a:t>
            </a:r>
            <a:endParaRPr dirty="0">
              <a:latin typeface="Century Gothic pro"/>
            </a:endParaRPr>
          </a:p>
        </p:txBody>
      </p:sp>
      <p:sp>
        <p:nvSpPr>
          <p:cNvPr id="7" name="ZoneTexte 6">
            <a:extLst>
              <a:ext uri="{FF2B5EF4-FFF2-40B4-BE49-F238E27FC236}">
                <a16:creationId xmlns:a16="http://schemas.microsoft.com/office/drawing/2014/main" id="{CEBAB889-D66D-38A5-9B09-2391EF3B778A}"/>
              </a:ext>
            </a:extLst>
          </p:cNvPr>
          <p:cNvSpPr txBox="1"/>
          <p:nvPr/>
        </p:nvSpPr>
        <p:spPr>
          <a:xfrm>
            <a:off x="-62844" y="5916978"/>
            <a:ext cx="7136081" cy="707886"/>
          </a:xfrm>
          <a:prstGeom prst="rect">
            <a:avLst/>
          </a:prstGeom>
          <a:noFill/>
        </p:spPr>
        <p:txBody>
          <a:bodyPr wrap="square">
            <a:spAutoFit/>
          </a:bodyPr>
          <a:lstStyle/>
          <a:p>
            <a:pPr marL="457200" marR="0" lvl="0" indent="0" algn="ctr" rtl="0">
              <a:lnSpc>
                <a:spcPct val="100000"/>
              </a:lnSpc>
              <a:spcBef>
                <a:spcPts val="750"/>
              </a:spcBef>
              <a:spcAft>
                <a:spcPts val="0"/>
              </a:spcAft>
              <a:buSzPts val="1700"/>
              <a:buNone/>
            </a:pPr>
            <a:r>
              <a:rPr lang="fr-FR" sz="2000" b="1" dirty="0">
                <a:solidFill>
                  <a:srgbClr val="3A2E87"/>
                </a:solidFill>
                <a:latin typeface="Century Gothic pro"/>
              </a:rPr>
              <a:t>Quelles sont les activités exercées dans un garage ?</a:t>
            </a:r>
          </a:p>
          <a:p>
            <a:pPr marL="457200" marR="0" lvl="0" indent="0" algn="ctr" rtl="0">
              <a:lnSpc>
                <a:spcPct val="100000"/>
              </a:lnSpc>
              <a:spcBef>
                <a:spcPts val="0"/>
              </a:spcBef>
              <a:spcAft>
                <a:spcPts val="0"/>
              </a:spcAft>
              <a:buSzPts val="1700"/>
              <a:buNone/>
            </a:pPr>
            <a:r>
              <a:rPr lang="fr-FR" sz="2000" b="1" dirty="0">
                <a:solidFill>
                  <a:srgbClr val="26BFD4"/>
                </a:solidFill>
                <a:latin typeface="Century Gothic pro"/>
              </a:rPr>
              <a:t>principales</a:t>
            </a:r>
            <a:r>
              <a:rPr lang="fr-FR" sz="2000" b="1" dirty="0">
                <a:solidFill>
                  <a:srgbClr val="3A2E87"/>
                </a:solidFill>
                <a:latin typeface="Century Gothic pro"/>
              </a:rPr>
              <a:t> </a:t>
            </a:r>
            <a:r>
              <a:rPr lang="fr-FR" sz="2000" b="1" dirty="0">
                <a:latin typeface="Century Gothic pro"/>
              </a:rPr>
              <a:t>- </a:t>
            </a:r>
            <a:r>
              <a:rPr lang="fr-FR" sz="2000" b="1" dirty="0">
                <a:solidFill>
                  <a:srgbClr val="8038B6"/>
                </a:solidFill>
                <a:latin typeface="Century Gothic pro"/>
                <a:ea typeface="Century Gothic"/>
                <a:cs typeface="Century Gothic"/>
                <a:sym typeface="Century Gothic"/>
              </a:rPr>
              <a:t>annexes</a:t>
            </a:r>
            <a:r>
              <a:rPr lang="fr-FR" sz="2000" b="1" dirty="0">
                <a:latin typeface="Century Gothic pro"/>
                <a:ea typeface="Century Gothic"/>
                <a:cs typeface="Century Gothic"/>
                <a:sym typeface="Century Gothic"/>
              </a:rPr>
              <a:t> </a:t>
            </a:r>
            <a:r>
              <a:rPr lang="fr-FR" sz="2000" b="1" dirty="0">
                <a:solidFill>
                  <a:srgbClr val="CC0099"/>
                </a:solidFill>
                <a:latin typeface="Century Gothic pro"/>
                <a:ea typeface="Century Gothic"/>
                <a:cs typeface="Century Gothic"/>
                <a:sym typeface="Century Gothic"/>
              </a:rPr>
              <a:t>- </a:t>
            </a:r>
            <a:r>
              <a:rPr lang="fr-FR" sz="2000" b="1" dirty="0">
                <a:solidFill>
                  <a:srgbClr val="D11AA3"/>
                </a:solidFill>
                <a:latin typeface="Century Gothic pro"/>
                <a:ea typeface="Century Gothic"/>
                <a:cs typeface="Century Gothic"/>
                <a:sym typeface="Century Gothic"/>
              </a:rPr>
              <a:t>induites</a:t>
            </a:r>
          </a:p>
        </p:txBody>
      </p:sp>
      <p:pic>
        <p:nvPicPr>
          <p:cNvPr id="648" name="Google Shape;721;g244516d9975_0_140">
            <a:extLst>
              <a:ext uri="{FF2B5EF4-FFF2-40B4-BE49-F238E27FC236}">
                <a16:creationId xmlns:a16="http://schemas.microsoft.com/office/drawing/2014/main" id="{1522B72D-E383-30B3-4207-531EAB3B07E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6397" y="3712751"/>
            <a:ext cx="940690" cy="911138"/>
          </a:xfrm>
          <a:prstGeom prst="rect">
            <a:avLst/>
          </a:prstGeom>
          <a:noFill/>
          <a:ln>
            <a:noFill/>
          </a:ln>
        </p:spPr>
      </p:pic>
      <p:pic>
        <p:nvPicPr>
          <p:cNvPr id="649" name="Google Shape;717;g244516d9975_0_140">
            <a:extLst>
              <a:ext uri="{FF2B5EF4-FFF2-40B4-BE49-F238E27FC236}">
                <a16:creationId xmlns:a16="http://schemas.microsoft.com/office/drawing/2014/main" id="{8E6746F8-207C-3C7C-3993-79CC71775F4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7709" y="4941748"/>
            <a:ext cx="1086868" cy="348322"/>
          </a:xfrm>
          <a:prstGeom prst="rect">
            <a:avLst/>
          </a:prstGeom>
          <a:noFill/>
          <a:ln>
            <a:noFill/>
          </a:ln>
        </p:spPr>
      </p:pic>
      <p:sp>
        <p:nvSpPr>
          <p:cNvPr id="659" name="Google Shape;730;g244516d9975_0_140">
            <a:extLst>
              <a:ext uri="{FF2B5EF4-FFF2-40B4-BE49-F238E27FC236}">
                <a16:creationId xmlns:a16="http://schemas.microsoft.com/office/drawing/2014/main" id="{A5C28079-CBE2-E02F-2585-62D896AFF07F}"/>
              </a:ext>
            </a:extLst>
          </p:cNvPr>
          <p:cNvSpPr txBox="1"/>
          <p:nvPr/>
        </p:nvSpPr>
        <p:spPr>
          <a:xfrm>
            <a:off x="5244363" y="5412588"/>
            <a:ext cx="2352575" cy="307736"/>
          </a:xfrm>
          <a:prstGeom prst="rect">
            <a:avLst/>
          </a:prstGeom>
          <a:noFill/>
          <a:ln w="19050" cap="flat" cmpd="sng">
            <a:solidFill>
              <a:srgbClr val="D11AA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CC0099"/>
                </a:solidFill>
                <a:latin typeface="Century Gothic pro"/>
                <a:sym typeface="Arial"/>
              </a:rPr>
              <a:t>(7) Nettoyage atelier ou fosse</a:t>
            </a:r>
            <a:endParaRPr dirty="0">
              <a:latin typeface="Century Gothic pro"/>
            </a:endParaRPr>
          </a:p>
        </p:txBody>
      </p:sp>
      <p:grpSp>
        <p:nvGrpSpPr>
          <p:cNvPr id="60" name="Groupe 59">
            <a:extLst>
              <a:ext uri="{FF2B5EF4-FFF2-40B4-BE49-F238E27FC236}">
                <a16:creationId xmlns:a16="http://schemas.microsoft.com/office/drawing/2014/main" id="{E96446E4-6391-1C86-1723-F6624BB9F8F1}"/>
              </a:ext>
            </a:extLst>
          </p:cNvPr>
          <p:cNvGrpSpPr/>
          <p:nvPr/>
        </p:nvGrpSpPr>
        <p:grpSpPr>
          <a:xfrm>
            <a:off x="-229632" y="2270637"/>
            <a:ext cx="9186416" cy="3088091"/>
            <a:chOff x="-229632" y="2678141"/>
            <a:chExt cx="9186416" cy="3088091"/>
          </a:xfrm>
        </p:grpSpPr>
        <p:grpSp>
          <p:nvGrpSpPr>
            <p:cNvPr id="661" name="Groupe 660">
              <a:extLst>
                <a:ext uri="{FF2B5EF4-FFF2-40B4-BE49-F238E27FC236}">
                  <a16:creationId xmlns:a16="http://schemas.microsoft.com/office/drawing/2014/main" id="{A59463BB-D84F-9601-A4E4-36747BE465E1}"/>
                </a:ext>
              </a:extLst>
            </p:cNvPr>
            <p:cNvGrpSpPr/>
            <p:nvPr/>
          </p:nvGrpSpPr>
          <p:grpSpPr>
            <a:xfrm>
              <a:off x="-229632" y="2678141"/>
              <a:ext cx="9186416" cy="3088091"/>
              <a:chOff x="-229632" y="2678141"/>
              <a:chExt cx="9186416" cy="3088091"/>
            </a:xfrm>
          </p:grpSpPr>
          <p:grpSp>
            <p:nvGrpSpPr>
              <p:cNvPr id="662" name="Groupe 661">
                <a:extLst>
                  <a:ext uri="{FF2B5EF4-FFF2-40B4-BE49-F238E27FC236}">
                    <a16:creationId xmlns:a16="http://schemas.microsoft.com/office/drawing/2014/main" id="{9B3414AC-1D07-50F9-B9AC-0BC3FB13353F}"/>
                  </a:ext>
                </a:extLst>
              </p:cNvPr>
              <p:cNvGrpSpPr/>
              <p:nvPr/>
            </p:nvGrpSpPr>
            <p:grpSpPr>
              <a:xfrm>
                <a:off x="-229632" y="2678141"/>
                <a:ext cx="9186416" cy="2765405"/>
                <a:chOff x="-229632" y="2678141"/>
                <a:chExt cx="9186416" cy="2765405"/>
              </a:xfrm>
            </p:grpSpPr>
            <p:grpSp>
              <p:nvGrpSpPr>
                <p:cNvPr id="743" name="Google Shape;703;g244516d9975_0_140">
                  <a:extLst>
                    <a:ext uri="{FF2B5EF4-FFF2-40B4-BE49-F238E27FC236}">
                      <a16:creationId xmlns:a16="http://schemas.microsoft.com/office/drawing/2014/main" id="{97043556-74E5-C04B-B8E2-42ED24BFA21B}"/>
                    </a:ext>
                  </a:extLst>
                </p:cNvPr>
                <p:cNvGrpSpPr/>
                <p:nvPr/>
              </p:nvGrpSpPr>
              <p:grpSpPr>
                <a:xfrm>
                  <a:off x="736094" y="2678141"/>
                  <a:ext cx="8220690" cy="2765405"/>
                  <a:chOff x="0" y="3346492"/>
                  <a:chExt cx="8659253" cy="2898607"/>
                </a:xfrm>
              </p:grpSpPr>
              <p:grpSp>
                <p:nvGrpSpPr>
                  <p:cNvPr id="746" name="Google Shape;704;g244516d9975_0_140">
                    <a:extLst>
                      <a:ext uri="{FF2B5EF4-FFF2-40B4-BE49-F238E27FC236}">
                        <a16:creationId xmlns:a16="http://schemas.microsoft.com/office/drawing/2014/main" id="{D4845632-F191-73BF-7967-E9E1C48A33A0}"/>
                      </a:ext>
                    </a:extLst>
                  </p:cNvPr>
                  <p:cNvGrpSpPr/>
                  <p:nvPr/>
                </p:nvGrpSpPr>
                <p:grpSpPr>
                  <a:xfrm>
                    <a:off x="484725" y="3346492"/>
                    <a:ext cx="8174528" cy="2898607"/>
                    <a:chOff x="0" y="3599117"/>
                    <a:chExt cx="8174528" cy="2898607"/>
                  </a:xfrm>
                </p:grpSpPr>
                <p:pic>
                  <p:nvPicPr>
                    <p:cNvPr id="752" name="Google Shape;705;g244516d9975_0_140">
                      <a:extLst>
                        <a:ext uri="{FF2B5EF4-FFF2-40B4-BE49-F238E27FC236}">
                          <a16:creationId xmlns:a16="http://schemas.microsoft.com/office/drawing/2014/main" id="{8A0D5BED-42A2-03A7-2EBA-4E1C31E0C64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72359" y="3599117"/>
                      <a:ext cx="5221419" cy="2577193"/>
                    </a:xfrm>
                    <a:prstGeom prst="rect">
                      <a:avLst/>
                    </a:prstGeom>
                    <a:noFill/>
                    <a:ln>
                      <a:noFill/>
                    </a:ln>
                  </p:spPr>
                </p:pic>
                <p:pic>
                  <p:nvPicPr>
                    <p:cNvPr id="753" name="Google Shape;706;g244516d9975_0_140">
                      <a:extLst>
                        <a:ext uri="{FF2B5EF4-FFF2-40B4-BE49-F238E27FC236}">
                          <a16:creationId xmlns:a16="http://schemas.microsoft.com/office/drawing/2014/main" id="{BEB4EFD0-E22B-0078-5B61-609F634DEE2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98600" y="4128225"/>
                      <a:ext cx="2275928" cy="1509175"/>
                    </a:xfrm>
                    <a:prstGeom prst="rect">
                      <a:avLst/>
                    </a:prstGeom>
                    <a:noFill/>
                    <a:ln>
                      <a:noFill/>
                    </a:ln>
                  </p:spPr>
                </p:pic>
                <p:pic>
                  <p:nvPicPr>
                    <p:cNvPr id="754" name="Google Shape;707;g244516d9975_0_140">
                      <a:extLst>
                        <a:ext uri="{FF2B5EF4-FFF2-40B4-BE49-F238E27FC236}">
                          <a16:creationId xmlns:a16="http://schemas.microsoft.com/office/drawing/2014/main" id="{53505AEA-A46D-3219-E8B9-FA987C503B7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4400" y="5875599"/>
                      <a:ext cx="1144851" cy="365100"/>
                    </a:xfrm>
                    <a:prstGeom prst="rect">
                      <a:avLst/>
                    </a:prstGeom>
                    <a:noFill/>
                    <a:ln>
                      <a:noFill/>
                    </a:ln>
                  </p:spPr>
                </p:pic>
                <p:pic>
                  <p:nvPicPr>
                    <p:cNvPr id="755" name="Google Shape;708;g244516d9975_0_140">
                      <a:extLst>
                        <a:ext uri="{FF2B5EF4-FFF2-40B4-BE49-F238E27FC236}">
                          <a16:creationId xmlns:a16="http://schemas.microsoft.com/office/drawing/2014/main" id="{82B8FE98-5DAE-3CF5-23C9-FE2ADCEEB48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59250" y="5610487"/>
                      <a:ext cx="1144851" cy="365100"/>
                    </a:xfrm>
                    <a:prstGeom prst="rect">
                      <a:avLst/>
                    </a:prstGeom>
                    <a:noFill/>
                    <a:ln>
                      <a:noFill/>
                    </a:ln>
                  </p:spPr>
                </p:pic>
                <p:grpSp>
                  <p:nvGrpSpPr>
                    <p:cNvPr id="756" name="Google Shape;709;g244516d9975_0_140">
                      <a:extLst>
                        <a:ext uri="{FF2B5EF4-FFF2-40B4-BE49-F238E27FC236}">
                          <a16:creationId xmlns:a16="http://schemas.microsoft.com/office/drawing/2014/main" id="{443990A5-DA84-856F-98FE-82CACFD28FF0}"/>
                        </a:ext>
                      </a:extLst>
                    </p:cNvPr>
                    <p:cNvGrpSpPr/>
                    <p:nvPr/>
                  </p:nvGrpSpPr>
                  <p:grpSpPr>
                    <a:xfrm>
                      <a:off x="877574" y="5260000"/>
                      <a:ext cx="670324" cy="615600"/>
                      <a:chOff x="852224" y="5264800"/>
                      <a:chExt cx="670324" cy="615600"/>
                    </a:xfrm>
                  </p:grpSpPr>
                  <p:sp>
                    <p:nvSpPr>
                      <p:cNvPr id="759" name="Google Shape;710;g244516d9975_0_140">
                        <a:extLst>
                          <a:ext uri="{FF2B5EF4-FFF2-40B4-BE49-F238E27FC236}">
                            <a16:creationId xmlns:a16="http://schemas.microsoft.com/office/drawing/2014/main" id="{621E6046-A931-D18B-0E39-0668C4D766E2}"/>
                          </a:ext>
                        </a:extLst>
                      </p:cNvPr>
                      <p:cNvSpPr/>
                      <p:nvPr/>
                    </p:nvSpPr>
                    <p:spPr>
                      <a:xfrm>
                        <a:off x="943625" y="5264800"/>
                        <a:ext cx="4875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11;g244516d9975_0_140">
                        <a:extLst>
                          <a:ext uri="{FF2B5EF4-FFF2-40B4-BE49-F238E27FC236}">
                            <a16:creationId xmlns:a16="http://schemas.microsoft.com/office/drawing/2014/main" id="{22983C38-D77E-3118-3D9F-D4600C4662BC}"/>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52224" y="5264865"/>
                        <a:ext cx="670324" cy="615460"/>
                      </a:xfrm>
                      <a:prstGeom prst="rect">
                        <a:avLst/>
                      </a:prstGeom>
                      <a:noFill/>
                      <a:ln>
                        <a:noFill/>
                      </a:ln>
                    </p:spPr>
                  </p:pic>
                </p:grpSp>
                <p:pic>
                  <p:nvPicPr>
                    <p:cNvPr id="757" name="Google Shape;712;g244516d9975_0_140">
                      <a:extLst>
                        <a:ext uri="{FF2B5EF4-FFF2-40B4-BE49-F238E27FC236}">
                          <a16:creationId xmlns:a16="http://schemas.microsoft.com/office/drawing/2014/main" id="{B6487EA5-5249-DAD2-3628-DF6F95BBDFB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7550" y="5875612"/>
                      <a:ext cx="1144851" cy="365100"/>
                    </a:xfrm>
                    <a:prstGeom prst="rect">
                      <a:avLst/>
                    </a:prstGeom>
                    <a:noFill/>
                    <a:ln>
                      <a:noFill/>
                    </a:ln>
                  </p:spPr>
                </p:pic>
                <p:pic>
                  <p:nvPicPr>
                    <p:cNvPr id="758" name="Google Shape;715;g244516d9975_0_140">
                      <a:extLst>
                        <a:ext uri="{FF2B5EF4-FFF2-40B4-BE49-F238E27FC236}">
                          <a16:creationId xmlns:a16="http://schemas.microsoft.com/office/drawing/2014/main" id="{8C8BB6A9-2B40-296E-954E-D55F4842E2B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6132624"/>
                      <a:ext cx="1144851" cy="365100"/>
                    </a:xfrm>
                    <a:prstGeom prst="rect">
                      <a:avLst/>
                    </a:prstGeom>
                    <a:noFill/>
                    <a:ln>
                      <a:noFill/>
                    </a:ln>
                  </p:spPr>
                </p:pic>
              </p:grpSp>
              <p:pic>
                <p:nvPicPr>
                  <p:cNvPr id="747" name="Google Shape;716;g244516d9975_0_140">
                    <a:extLst>
                      <a:ext uri="{FF2B5EF4-FFF2-40B4-BE49-F238E27FC236}">
                        <a16:creationId xmlns:a16="http://schemas.microsoft.com/office/drawing/2014/main" id="{3FB1B876-6FF0-A8AD-1D4C-3BDFC05F349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0" y="5829850"/>
                    <a:ext cx="550800" cy="365100"/>
                  </a:xfrm>
                  <a:prstGeom prst="rect">
                    <a:avLst/>
                  </a:prstGeom>
                  <a:noFill/>
                  <a:ln>
                    <a:noFill/>
                  </a:ln>
                </p:spPr>
              </p:pic>
              <p:pic>
                <p:nvPicPr>
                  <p:cNvPr id="748" name="Google Shape;717;g244516d9975_0_140">
                    <a:extLst>
                      <a:ext uri="{FF2B5EF4-FFF2-40B4-BE49-F238E27FC236}">
                        <a16:creationId xmlns:a16="http://schemas.microsoft.com/office/drawing/2014/main" id="{BE36D5BB-95EA-9EF7-F042-A3276D63B9D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47300" y="5875612"/>
                    <a:ext cx="1144851" cy="365100"/>
                  </a:xfrm>
                  <a:prstGeom prst="rect">
                    <a:avLst/>
                  </a:prstGeom>
                  <a:noFill/>
                  <a:ln>
                    <a:noFill/>
                  </a:ln>
                </p:spPr>
              </p:pic>
              <p:pic>
                <p:nvPicPr>
                  <p:cNvPr id="749" name="Google Shape;718;g244516d9975_0_140">
                    <a:extLst>
                      <a:ext uri="{FF2B5EF4-FFF2-40B4-BE49-F238E27FC236}">
                        <a16:creationId xmlns:a16="http://schemas.microsoft.com/office/drawing/2014/main" id="{1EA5E0AD-744D-1756-79A1-5F0A83664C3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957725" y="5875600"/>
                    <a:ext cx="550800" cy="365100"/>
                  </a:xfrm>
                  <a:prstGeom prst="rect">
                    <a:avLst/>
                  </a:prstGeom>
                  <a:noFill/>
                  <a:ln>
                    <a:noFill/>
                  </a:ln>
                </p:spPr>
              </p:pic>
              <p:pic>
                <p:nvPicPr>
                  <p:cNvPr id="750" name="Google Shape;719;g244516d9975_0_140">
                    <a:extLst>
                      <a:ext uri="{FF2B5EF4-FFF2-40B4-BE49-F238E27FC236}">
                        <a16:creationId xmlns:a16="http://schemas.microsoft.com/office/drawing/2014/main" id="{1B81F564-CA44-65B5-6BBF-0E8B2429D5A8}"/>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915450" y="5829850"/>
                    <a:ext cx="550800" cy="365100"/>
                  </a:xfrm>
                  <a:prstGeom prst="rect">
                    <a:avLst/>
                  </a:prstGeom>
                  <a:noFill/>
                  <a:ln>
                    <a:noFill/>
                  </a:ln>
                </p:spPr>
              </p:pic>
              <p:pic>
                <p:nvPicPr>
                  <p:cNvPr id="751" name="Google Shape;720;g244516d9975_0_140">
                    <a:extLst>
                      <a:ext uri="{FF2B5EF4-FFF2-40B4-BE49-F238E27FC236}">
                        <a16:creationId xmlns:a16="http://schemas.microsoft.com/office/drawing/2014/main" id="{D58379AD-80FD-5C6C-3667-98D00E2F620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98475" y="5829862"/>
                    <a:ext cx="1144851" cy="365100"/>
                  </a:xfrm>
                  <a:prstGeom prst="rect">
                    <a:avLst/>
                  </a:prstGeom>
                  <a:noFill/>
                  <a:ln>
                    <a:noFill/>
                  </a:ln>
                </p:spPr>
              </p:pic>
            </p:grpSp>
            <p:cxnSp>
              <p:nvCxnSpPr>
                <p:cNvPr id="744" name="Connecteur : en arc 743">
                  <a:extLst>
                    <a:ext uri="{FF2B5EF4-FFF2-40B4-BE49-F238E27FC236}">
                      <a16:creationId xmlns:a16="http://schemas.microsoft.com/office/drawing/2014/main" id="{76EA5494-1ECD-BB61-9A7F-85CB970D06B3}"/>
                    </a:ext>
                  </a:extLst>
                </p:cNvPr>
                <p:cNvCxnSpPr>
                  <a:cxnSpLocks/>
                </p:cNvCxnSpPr>
                <p:nvPr/>
              </p:nvCxnSpPr>
              <p:spPr>
                <a:xfrm flipV="1">
                  <a:off x="-229632" y="3118427"/>
                  <a:ext cx="3722380" cy="1553207"/>
                </a:xfrm>
                <a:prstGeom prst="curvedConnector3">
                  <a:avLst/>
                </a:prstGeom>
                <a:ln w="301625"/>
                <a:scene3d>
                  <a:camera prst="isometricOffAxis1Top"/>
                  <a:lightRig rig="threePt" dir="t"/>
                </a:scene3d>
              </p:spPr>
              <p:style>
                <a:lnRef idx="1">
                  <a:schemeClr val="accent1"/>
                </a:lnRef>
                <a:fillRef idx="0">
                  <a:schemeClr val="accent1"/>
                </a:fillRef>
                <a:effectRef idx="0">
                  <a:schemeClr val="accent1"/>
                </a:effectRef>
                <a:fontRef idx="minor">
                  <a:schemeClr val="tx1"/>
                </a:fontRef>
              </p:style>
            </p:cxnSp>
            <p:sp>
              <p:nvSpPr>
                <p:cNvPr id="745" name="Rectangle 744">
                  <a:extLst>
                    <a:ext uri="{FF2B5EF4-FFF2-40B4-BE49-F238E27FC236}">
                      <a16:creationId xmlns:a16="http://schemas.microsoft.com/office/drawing/2014/main" id="{6AACFAD1-D362-75AD-B5AF-D35160027AE6}"/>
                    </a:ext>
                  </a:extLst>
                </p:cNvPr>
                <p:cNvSpPr/>
                <p:nvPr/>
              </p:nvSpPr>
              <p:spPr>
                <a:xfrm>
                  <a:off x="2865263" y="3259706"/>
                  <a:ext cx="179689" cy="306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3" name="Groupe 662">
                <a:extLst>
                  <a:ext uri="{FF2B5EF4-FFF2-40B4-BE49-F238E27FC236}">
                    <a16:creationId xmlns:a16="http://schemas.microsoft.com/office/drawing/2014/main" id="{D9DF810C-F315-DAC0-0139-6B3BCAA66604}"/>
                  </a:ext>
                </a:extLst>
              </p:cNvPr>
              <p:cNvGrpSpPr/>
              <p:nvPr/>
            </p:nvGrpSpPr>
            <p:grpSpPr>
              <a:xfrm rot="21060000">
                <a:off x="2179574" y="5205393"/>
                <a:ext cx="648000" cy="108000"/>
                <a:chOff x="6796124" y="4918096"/>
                <a:chExt cx="1486978" cy="373799"/>
              </a:xfrm>
              <a:scene3d>
                <a:camera prst="isometricTopUp"/>
                <a:lightRig rig="threePt" dir="t"/>
              </a:scene3d>
            </p:grpSpPr>
            <p:sp>
              <p:nvSpPr>
                <p:cNvPr id="691" name="Rectangle 690">
                  <a:extLst>
                    <a:ext uri="{FF2B5EF4-FFF2-40B4-BE49-F238E27FC236}">
                      <a16:creationId xmlns:a16="http://schemas.microsoft.com/office/drawing/2014/main" id="{EC303E2D-0E34-D9CA-E22D-7501B7F9B0CA}"/>
                    </a:ext>
                  </a:extLst>
                </p:cNvPr>
                <p:cNvSpPr/>
                <p:nvPr/>
              </p:nvSpPr>
              <p:spPr>
                <a:xfrm>
                  <a:off x="6796124" y="4918096"/>
                  <a:ext cx="1486978" cy="365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92" name="Groupe 691">
                  <a:extLst>
                    <a:ext uri="{FF2B5EF4-FFF2-40B4-BE49-F238E27FC236}">
                      <a16:creationId xmlns:a16="http://schemas.microsoft.com/office/drawing/2014/main" id="{5FE70B79-CBFA-487A-7DC6-F5C3A097765F}"/>
                    </a:ext>
                  </a:extLst>
                </p:cNvPr>
                <p:cNvGrpSpPr/>
                <p:nvPr/>
              </p:nvGrpSpPr>
              <p:grpSpPr>
                <a:xfrm>
                  <a:off x="6876878" y="4918096"/>
                  <a:ext cx="187023" cy="365100"/>
                  <a:chOff x="6876878" y="4918096"/>
                  <a:chExt cx="187023" cy="365100"/>
                </a:xfrm>
              </p:grpSpPr>
              <p:cxnSp>
                <p:nvCxnSpPr>
                  <p:cNvPr id="740" name="Connecteur droit 739">
                    <a:extLst>
                      <a:ext uri="{FF2B5EF4-FFF2-40B4-BE49-F238E27FC236}">
                        <a16:creationId xmlns:a16="http://schemas.microsoft.com/office/drawing/2014/main" id="{7B86908E-BB13-274E-488D-090C28CAF41C}"/>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41" name="Connecteur droit 740">
                    <a:extLst>
                      <a:ext uri="{FF2B5EF4-FFF2-40B4-BE49-F238E27FC236}">
                        <a16:creationId xmlns:a16="http://schemas.microsoft.com/office/drawing/2014/main" id="{B2E37479-EDF3-4BD7-5FAD-DF43333D20F0}"/>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42" name="Connecteur droit 741">
                    <a:extLst>
                      <a:ext uri="{FF2B5EF4-FFF2-40B4-BE49-F238E27FC236}">
                        <a16:creationId xmlns:a16="http://schemas.microsoft.com/office/drawing/2014/main" id="{FA0FA1AF-23EE-EF01-C178-D35074278AFC}"/>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93" name="Groupe 692">
                  <a:extLst>
                    <a:ext uri="{FF2B5EF4-FFF2-40B4-BE49-F238E27FC236}">
                      <a16:creationId xmlns:a16="http://schemas.microsoft.com/office/drawing/2014/main" id="{E9333B6C-E96E-BD73-6FC4-B8485CC1731B}"/>
                    </a:ext>
                  </a:extLst>
                </p:cNvPr>
                <p:cNvGrpSpPr/>
                <p:nvPr/>
              </p:nvGrpSpPr>
              <p:grpSpPr>
                <a:xfrm>
                  <a:off x="7152820" y="4920838"/>
                  <a:ext cx="187023" cy="365100"/>
                  <a:chOff x="6876878" y="4918096"/>
                  <a:chExt cx="187023" cy="365100"/>
                </a:xfrm>
              </p:grpSpPr>
              <p:cxnSp>
                <p:nvCxnSpPr>
                  <p:cNvPr id="737" name="Connecteur droit 736">
                    <a:extLst>
                      <a:ext uri="{FF2B5EF4-FFF2-40B4-BE49-F238E27FC236}">
                        <a16:creationId xmlns:a16="http://schemas.microsoft.com/office/drawing/2014/main" id="{D554B9EF-4D80-B65C-7732-9C411ED4D84B}"/>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8" name="Connecteur droit 737">
                    <a:extLst>
                      <a:ext uri="{FF2B5EF4-FFF2-40B4-BE49-F238E27FC236}">
                        <a16:creationId xmlns:a16="http://schemas.microsoft.com/office/drawing/2014/main" id="{C2B03028-0B38-5CAB-5144-82FB7FF6C61A}"/>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9" name="Connecteur droit 738">
                    <a:extLst>
                      <a:ext uri="{FF2B5EF4-FFF2-40B4-BE49-F238E27FC236}">
                        <a16:creationId xmlns:a16="http://schemas.microsoft.com/office/drawing/2014/main" id="{153E2355-8F35-EB8C-DFCB-B8C5BA3D7488}"/>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94" name="Groupe 693">
                  <a:extLst>
                    <a:ext uri="{FF2B5EF4-FFF2-40B4-BE49-F238E27FC236}">
                      <a16:creationId xmlns:a16="http://schemas.microsoft.com/office/drawing/2014/main" id="{8BC87146-9EC9-EFF1-E377-1B47BC926C6D}"/>
                    </a:ext>
                  </a:extLst>
                </p:cNvPr>
                <p:cNvGrpSpPr/>
                <p:nvPr/>
              </p:nvGrpSpPr>
              <p:grpSpPr>
                <a:xfrm>
                  <a:off x="7441546" y="4918096"/>
                  <a:ext cx="187023" cy="365100"/>
                  <a:chOff x="6876878" y="4918096"/>
                  <a:chExt cx="187023" cy="365100"/>
                </a:xfrm>
              </p:grpSpPr>
              <p:cxnSp>
                <p:nvCxnSpPr>
                  <p:cNvPr id="734" name="Connecteur droit 733">
                    <a:extLst>
                      <a:ext uri="{FF2B5EF4-FFF2-40B4-BE49-F238E27FC236}">
                        <a16:creationId xmlns:a16="http://schemas.microsoft.com/office/drawing/2014/main" id="{F9B42DB3-B898-2D1C-6DE0-53859118B7A0}"/>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5" name="Connecteur droit 734">
                    <a:extLst>
                      <a:ext uri="{FF2B5EF4-FFF2-40B4-BE49-F238E27FC236}">
                        <a16:creationId xmlns:a16="http://schemas.microsoft.com/office/drawing/2014/main" id="{3FB484CE-9B7A-0125-516B-F3C853A514ED}"/>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6" name="Connecteur droit 735">
                    <a:extLst>
                      <a:ext uri="{FF2B5EF4-FFF2-40B4-BE49-F238E27FC236}">
                        <a16:creationId xmlns:a16="http://schemas.microsoft.com/office/drawing/2014/main" id="{7AE75AAD-EB9A-F67E-C576-262A74CF2081}"/>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95" name="Groupe 694">
                  <a:extLst>
                    <a:ext uri="{FF2B5EF4-FFF2-40B4-BE49-F238E27FC236}">
                      <a16:creationId xmlns:a16="http://schemas.microsoft.com/office/drawing/2014/main" id="{FE92431D-FED6-4CC0-74BB-67778E92A2CF}"/>
                    </a:ext>
                  </a:extLst>
                </p:cNvPr>
                <p:cNvGrpSpPr/>
                <p:nvPr/>
              </p:nvGrpSpPr>
              <p:grpSpPr>
                <a:xfrm>
                  <a:off x="7717488" y="4920838"/>
                  <a:ext cx="187023" cy="365100"/>
                  <a:chOff x="6876878" y="4918096"/>
                  <a:chExt cx="187023" cy="365100"/>
                </a:xfrm>
              </p:grpSpPr>
              <p:cxnSp>
                <p:nvCxnSpPr>
                  <p:cNvPr id="702" name="Connecteur droit 701">
                    <a:extLst>
                      <a:ext uri="{FF2B5EF4-FFF2-40B4-BE49-F238E27FC236}">
                        <a16:creationId xmlns:a16="http://schemas.microsoft.com/office/drawing/2014/main" id="{CCF62A2E-6076-351C-A6C8-C2DB325DDB3E}"/>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2" name="Connecteur droit 731">
                    <a:extLst>
                      <a:ext uri="{FF2B5EF4-FFF2-40B4-BE49-F238E27FC236}">
                        <a16:creationId xmlns:a16="http://schemas.microsoft.com/office/drawing/2014/main" id="{2E597A59-9513-CF43-03EB-2A8AF0D86FED}"/>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733" name="Connecteur droit 732">
                    <a:extLst>
                      <a:ext uri="{FF2B5EF4-FFF2-40B4-BE49-F238E27FC236}">
                        <a16:creationId xmlns:a16="http://schemas.microsoft.com/office/drawing/2014/main" id="{A2750DAC-F3B9-1A20-DC7C-2F489DD92BE4}"/>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96" name="Groupe 695">
                  <a:extLst>
                    <a:ext uri="{FF2B5EF4-FFF2-40B4-BE49-F238E27FC236}">
                      <a16:creationId xmlns:a16="http://schemas.microsoft.com/office/drawing/2014/main" id="{532BF322-2486-8CE7-CAE4-4ED9334170E8}"/>
                    </a:ext>
                  </a:extLst>
                </p:cNvPr>
                <p:cNvGrpSpPr/>
                <p:nvPr/>
              </p:nvGrpSpPr>
              <p:grpSpPr>
                <a:xfrm>
                  <a:off x="8003174" y="4926795"/>
                  <a:ext cx="187023" cy="365100"/>
                  <a:chOff x="6876878" y="4918096"/>
                  <a:chExt cx="187023" cy="365100"/>
                </a:xfrm>
              </p:grpSpPr>
              <p:cxnSp>
                <p:nvCxnSpPr>
                  <p:cNvPr id="697" name="Connecteur droit 696">
                    <a:extLst>
                      <a:ext uri="{FF2B5EF4-FFF2-40B4-BE49-F238E27FC236}">
                        <a16:creationId xmlns:a16="http://schemas.microsoft.com/office/drawing/2014/main" id="{38214B06-D739-9C06-D0F4-156B69F165C5}"/>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98" name="Connecteur droit 697">
                    <a:extLst>
                      <a:ext uri="{FF2B5EF4-FFF2-40B4-BE49-F238E27FC236}">
                        <a16:creationId xmlns:a16="http://schemas.microsoft.com/office/drawing/2014/main" id="{2328F402-E682-35E0-529F-1C531F473FA6}"/>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99" name="Connecteur droit 698">
                    <a:extLst>
                      <a:ext uri="{FF2B5EF4-FFF2-40B4-BE49-F238E27FC236}">
                        <a16:creationId xmlns:a16="http://schemas.microsoft.com/office/drawing/2014/main" id="{E28802AB-1DBD-7FC7-8E47-19C0BB90F215}"/>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664" name="Groupe 663">
                <a:extLst>
                  <a:ext uri="{FF2B5EF4-FFF2-40B4-BE49-F238E27FC236}">
                    <a16:creationId xmlns:a16="http://schemas.microsoft.com/office/drawing/2014/main" id="{A9020DB1-2A02-C1E6-AE56-675F3D76D8F2}"/>
                  </a:ext>
                </a:extLst>
              </p:cNvPr>
              <p:cNvGrpSpPr/>
              <p:nvPr/>
            </p:nvGrpSpPr>
            <p:grpSpPr>
              <a:xfrm rot="238344">
                <a:off x="6980080" y="4523792"/>
                <a:ext cx="1576160" cy="169515"/>
                <a:chOff x="6796124" y="4918096"/>
                <a:chExt cx="1486978" cy="373799"/>
              </a:xfrm>
              <a:scene3d>
                <a:camera prst="isometricOffAxis1Top"/>
                <a:lightRig rig="threePt" dir="t"/>
              </a:scene3d>
            </p:grpSpPr>
            <p:sp>
              <p:nvSpPr>
                <p:cNvPr id="670" name="Rectangle 669">
                  <a:extLst>
                    <a:ext uri="{FF2B5EF4-FFF2-40B4-BE49-F238E27FC236}">
                      <a16:creationId xmlns:a16="http://schemas.microsoft.com/office/drawing/2014/main" id="{9179ECF3-D72C-5660-6FBA-E3FF7BEC8F14}"/>
                    </a:ext>
                  </a:extLst>
                </p:cNvPr>
                <p:cNvSpPr/>
                <p:nvPr/>
              </p:nvSpPr>
              <p:spPr>
                <a:xfrm>
                  <a:off x="6796124" y="4918096"/>
                  <a:ext cx="1486978" cy="365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71" name="Groupe 670">
                  <a:extLst>
                    <a:ext uri="{FF2B5EF4-FFF2-40B4-BE49-F238E27FC236}">
                      <a16:creationId xmlns:a16="http://schemas.microsoft.com/office/drawing/2014/main" id="{E69E7557-F55D-0EDC-E2B6-17B00A23DB56}"/>
                    </a:ext>
                  </a:extLst>
                </p:cNvPr>
                <p:cNvGrpSpPr/>
                <p:nvPr/>
              </p:nvGrpSpPr>
              <p:grpSpPr>
                <a:xfrm>
                  <a:off x="6876878" y="4918096"/>
                  <a:ext cx="187023" cy="365100"/>
                  <a:chOff x="6876878" y="4918096"/>
                  <a:chExt cx="187023" cy="365100"/>
                </a:xfrm>
              </p:grpSpPr>
              <p:cxnSp>
                <p:nvCxnSpPr>
                  <p:cNvPr id="688" name="Connecteur droit 687">
                    <a:extLst>
                      <a:ext uri="{FF2B5EF4-FFF2-40B4-BE49-F238E27FC236}">
                        <a16:creationId xmlns:a16="http://schemas.microsoft.com/office/drawing/2014/main" id="{27CB4EBD-7277-6A60-E809-4CE6376A30CF}"/>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9" name="Connecteur droit 688">
                    <a:extLst>
                      <a:ext uri="{FF2B5EF4-FFF2-40B4-BE49-F238E27FC236}">
                        <a16:creationId xmlns:a16="http://schemas.microsoft.com/office/drawing/2014/main" id="{6B7EDF95-B903-ECA1-1BE7-FA1DE683390D}"/>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90" name="Connecteur droit 689">
                    <a:extLst>
                      <a:ext uri="{FF2B5EF4-FFF2-40B4-BE49-F238E27FC236}">
                        <a16:creationId xmlns:a16="http://schemas.microsoft.com/office/drawing/2014/main" id="{74297A50-74CE-175D-CF4F-B44F444E268B}"/>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72" name="Groupe 671">
                  <a:extLst>
                    <a:ext uri="{FF2B5EF4-FFF2-40B4-BE49-F238E27FC236}">
                      <a16:creationId xmlns:a16="http://schemas.microsoft.com/office/drawing/2014/main" id="{6A3089EF-20A4-56D9-2817-982CCA944019}"/>
                    </a:ext>
                  </a:extLst>
                </p:cNvPr>
                <p:cNvGrpSpPr/>
                <p:nvPr/>
              </p:nvGrpSpPr>
              <p:grpSpPr>
                <a:xfrm>
                  <a:off x="7152820" y="4920838"/>
                  <a:ext cx="187023" cy="365100"/>
                  <a:chOff x="6876878" y="4918096"/>
                  <a:chExt cx="187023" cy="365100"/>
                </a:xfrm>
              </p:grpSpPr>
              <p:cxnSp>
                <p:nvCxnSpPr>
                  <p:cNvPr id="685" name="Connecteur droit 684">
                    <a:extLst>
                      <a:ext uri="{FF2B5EF4-FFF2-40B4-BE49-F238E27FC236}">
                        <a16:creationId xmlns:a16="http://schemas.microsoft.com/office/drawing/2014/main" id="{E120C8A1-2A93-C2D9-3167-71A647F435B8}"/>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6" name="Connecteur droit 685">
                    <a:extLst>
                      <a:ext uri="{FF2B5EF4-FFF2-40B4-BE49-F238E27FC236}">
                        <a16:creationId xmlns:a16="http://schemas.microsoft.com/office/drawing/2014/main" id="{E48934BA-59D5-5AB8-5E58-AFD597267292}"/>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7" name="Connecteur droit 686">
                    <a:extLst>
                      <a:ext uri="{FF2B5EF4-FFF2-40B4-BE49-F238E27FC236}">
                        <a16:creationId xmlns:a16="http://schemas.microsoft.com/office/drawing/2014/main" id="{CC4694EC-2C5C-EA3D-CB53-DFFA290DFB64}"/>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73" name="Groupe 672">
                  <a:extLst>
                    <a:ext uri="{FF2B5EF4-FFF2-40B4-BE49-F238E27FC236}">
                      <a16:creationId xmlns:a16="http://schemas.microsoft.com/office/drawing/2014/main" id="{0D4EE304-4CFE-89B9-B918-82D850A467D1}"/>
                    </a:ext>
                  </a:extLst>
                </p:cNvPr>
                <p:cNvGrpSpPr/>
                <p:nvPr/>
              </p:nvGrpSpPr>
              <p:grpSpPr>
                <a:xfrm>
                  <a:off x="7441546" y="4918096"/>
                  <a:ext cx="187023" cy="365100"/>
                  <a:chOff x="6876878" y="4918096"/>
                  <a:chExt cx="187023" cy="365100"/>
                </a:xfrm>
              </p:grpSpPr>
              <p:cxnSp>
                <p:nvCxnSpPr>
                  <p:cNvPr id="682" name="Connecteur droit 681">
                    <a:extLst>
                      <a:ext uri="{FF2B5EF4-FFF2-40B4-BE49-F238E27FC236}">
                        <a16:creationId xmlns:a16="http://schemas.microsoft.com/office/drawing/2014/main" id="{4251FEA3-B70D-A867-1B38-145D6BD15BAC}"/>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3" name="Connecteur droit 682">
                    <a:extLst>
                      <a:ext uri="{FF2B5EF4-FFF2-40B4-BE49-F238E27FC236}">
                        <a16:creationId xmlns:a16="http://schemas.microsoft.com/office/drawing/2014/main" id="{43A65B94-B42B-ADB5-EB95-D9A3CAE8344F}"/>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4" name="Connecteur droit 683">
                    <a:extLst>
                      <a:ext uri="{FF2B5EF4-FFF2-40B4-BE49-F238E27FC236}">
                        <a16:creationId xmlns:a16="http://schemas.microsoft.com/office/drawing/2014/main" id="{0BDF1D60-24E4-A7DE-6D50-09A53AAE28BA}"/>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74" name="Groupe 673">
                  <a:extLst>
                    <a:ext uri="{FF2B5EF4-FFF2-40B4-BE49-F238E27FC236}">
                      <a16:creationId xmlns:a16="http://schemas.microsoft.com/office/drawing/2014/main" id="{699D57BE-BAE0-FFD6-B3F4-A7B9E4B79A60}"/>
                    </a:ext>
                  </a:extLst>
                </p:cNvPr>
                <p:cNvGrpSpPr/>
                <p:nvPr/>
              </p:nvGrpSpPr>
              <p:grpSpPr>
                <a:xfrm>
                  <a:off x="7717488" y="4920838"/>
                  <a:ext cx="187023" cy="365100"/>
                  <a:chOff x="6876878" y="4918096"/>
                  <a:chExt cx="187023" cy="365100"/>
                </a:xfrm>
              </p:grpSpPr>
              <p:cxnSp>
                <p:nvCxnSpPr>
                  <p:cNvPr id="679" name="Connecteur droit 678">
                    <a:extLst>
                      <a:ext uri="{FF2B5EF4-FFF2-40B4-BE49-F238E27FC236}">
                        <a16:creationId xmlns:a16="http://schemas.microsoft.com/office/drawing/2014/main" id="{36761330-2D0D-BEB3-69C1-5F1F83D818D3}"/>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0" name="Connecteur droit 679">
                    <a:extLst>
                      <a:ext uri="{FF2B5EF4-FFF2-40B4-BE49-F238E27FC236}">
                        <a16:creationId xmlns:a16="http://schemas.microsoft.com/office/drawing/2014/main" id="{763D5D41-DD5D-F4A0-DD51-5B32A01AABB3}"/>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81" name="Connecteur droit 680">
                    <a:extLst>
                      <a:ext uri="{FF2B5EF4-FFF2-40B4-BE49-F238E27FC236}">
                        <a16:creationId xmlns:a16="http://schemas.microsoft.com/office/drawing/2014/main" id="{4C24D18E-98AC-83B3-F36C-EC8E52A9BB45}"/>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75" name="Groupe 674">
                  <a:extLst>
                    <a:ext uri="{FF2B5EF4-FFF2-40B4-BE49-F238E27FC236}">
                      <a16:creationId xmlns:a16="http://schemas.microsoft.com/office/drawing/2014/main" id="{73543F48-53B5-2B62-FD6C-06858390BC31}"/>
                    </a:ext>
                  </a:extLst>
                </p:cNvPr>
                <p:cNvGrpSpPr/>
                <p:nvPr/>
              </p:nvGrpSpPr>
              <p:grpSpPr>
                <a:xfrm>
                  <a:off x="8003174" y="4926795"/>
                  <a:ext cx="187023" cy="365100"/>
                  <a:chOff x="6876878" y="4918096"/>
                  <a:chExt cx="187023" cy="365100"/>
                </a:xfrm>
              </p:grpSpPr>
              <p:cxnSp>
                <p:nvCxnSpPr>
                  <p:cNvPr id="676" name="Connecteur droit 675">
                    <a:extLst>
                      <a:ext uri="{FF2B5EF4-FFF2-40B4-BE49-F238E27FC236}">
                        <a16:creationId xmlns:a16="http://schemas.microsoft.com/office/drawing/2014/main" id="{77E63D0E-D1AB-9897-35C6-024F3779B269}"/>
                      </a:ext>
                    </a:extLst>
                  </p:cNvPr>
                  <p:cNvCxnSpPr/>
                  <p:nvPr/>
                </p:nvCxnSpPr>
                <p:spPr>
                  <a:xfrm>
                    <a:off x="6876878"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77" name="Connecteur droit 676">
                    <a:extLst>
                      <a:ext uri="{FF2B5EF4-FFF2-40B4-BE49-F238E27FC236}">
                        <a16:creationId xmlns:a16="http://schemas.microsoft.com/office/drawing/2014/main" id="{7C3FF764-63D4-EF66-A37B-FC6B06AF97EA}"/>
                      </a:ext>
                    </a:extLst>
                  </p:cNvPr>
                  <p:cNvCxnSpPr/>
                  <p:nvPr/>
                </p:nvCxnSpPr>
                <p:spPr>
                  <a:xfrm>
                    <a:off x="6970912" y="4918096"/>
                    <a:ext cx="0" cy="365100"/>
                  </a:xfrm>
                  <a:prstGeom prst="line">
                    <a:avLst/>
                  </a:prstGeom>
                  <a:ln w="19050"/>
                </p:spPr>
                <p:style>
                  <a:lnRef idx="1">
                    <a:schemeClr val="dk1"/>
                  </a:lnRef>
                  <a:fillRef idx="0">
                    <a:schemeClr val="dk1"/>
                  </a:fillRef>
                  <a:effectRef idx="0">
                    <a:schemeClr val="dk1"/>
                  </a:effectRef>
                  <a:fontRef idx="minor">
                    <a:schemeClr val="tx1"/>
                  </a:fontRef>
                </p:style>
              </p:cxnSp>
              <p:cxnSp>
                <p:nvCxnSpPr>
                  <p:cNvPr id="678" name="Connecteur droit 677">
                    <a:extLst>
                      <a:ext uri="{FF2B5EF4-FFF2-40B4-BE49-F238E27FC236}">
                        <a16:creationId xmlns:a16="http://schemas.microsoft.com/office/drawing/2014/main" id="{8A9C846E-4B66-418F-D9E1-B306E54CCA4C}"/>
                      </a:ext>
                    </a:extLst>
                  </p:cNvPr>
                  <p:cNvCxnSpPr/>
                  <p:nvPr/>
                </p:nvCxnSpPr>
                <p:spPr>
                  <a:xfrm>
                    <a:off x="7063901" y="4918096"/>
                    <a:ext cx="0" cy="365100"/>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665" name="Rectangle 664">
                <a:extLst>
                  <a:ext uri="{FF2B5EF4-FFF2-40B4-BE49-F238E27FC236}">
                    <a16:creationId xmlns:a16="http://schemas.microsoft.com/office/drawing/2014/main" id="{270DA4D6-4670-C447-E5C9-6204B2538A39}"/>
                  </a:ext>
                </a:extLst>
              </p:cNvPr>
              <p:cNvSpPr/>
              <p:nvPr/>
            </p:nvSpPr>
            <p:spPr>
              <a:xfrm rot="21269500">
                <a:off x="452261" y="4629867"/>
                <a:ext cx="2104056" cy="1113949"/>
              </a:xfrm>
              <a:prstGeom prst="rect">
                <a:avLst/>
              </a:prstGeom>
              <a:pattFill prst="smConfetti">
                <a:fgClr>
                  <a:schemeClr val="tx1"/>
                </a:fgClr>
                <a:bgClr>
                  <a:schemeClr val="bg1"/>
                </a:bgClr>
              </a:pattFill>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66" name="Google Shape;717;g244516d9975_0_140">
                <a:extLst>
                  <a:ext uri="{FF2B5EF4-FFF2-40B4-BE49-F238E27FC236}">
                    <a16:creationId xmlns:a16="http://schemas.microsoft.com/office/drawing/2014/main" id="{C4772FE1-AD9F-CD25-D794-6E74A1119EC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61168" y="5403268"/>
                <a:ext cx="1086868" cy="348322"/>
              </a:xfrm>
              <a:prstGeom prst="rect">
                <a:avLst/>
              </a:prstGeom>
              <a:noFill/>
              <a:ln>
                <a:noFill/>
              </a:ln>
            </p:spPr>
          </p:pic>
          <p:pic>
            <p:nvPicPr>
              <p:cNvPr id="667" name="Google Shape;719;g244516d9975_0_140">
                <a:extLst>
                  <a:ext uri="{FF2B5EF4-FFF2-40B4-BE49-F238E27FC236}">
                    <a16:creationId xmlns:a16="http://schemas.microsoft.com/office/drawing/2014/main" id="{B2C9491D-A8E4-CFA9-E8F9-8A7FAA61D39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403265" y="5378894"/>
                <a:ext cx="522904" cy="348322"/>
              </a:xfrm>
              <a:prstGeom prst="rect">
                <a:avLst/>
              </a:prstGeom>
              <a:noFill/>
              <a:ln>
                <a:noFill/>
              </a:ln>
            </p:spPr>
          </p:pic>
          <p:pic>
            <p:nvPicPr>
              <p:cNvPr id="668" name="Google Shape;719;g244516d9975_0_140">
                <a:extLst>
                  <a:ext uri="{FF2B5EF4-FFF2-40B4-BE49-F238E27FC236}">
                    <a16:creationId xmlns:a16="http://schemas.microsoft.com/office/drawing/2014/main" id="{320E0643-26EC-A70C-6B1E-A9CC19B41F5C}"/>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961473" y="5417910"/>
                <a:ext cx="522904" cy="348322"/>
              </a:xfrm>
              <a:prstGeom prst="rect">
                <a:avLst/>
              </a:prstGeom>
              <a:noFill/>
              <a:ln>
                <a:noFill/>
              </a:ln>
            </p:spPr>
          </p:pic>
          <p:pic>
            <p:nvPicPr>
              <p:cNvPr id="669" name="Google Shape;717;g244516d9975_0_140">
                <a:extLst>
                  <a:ext uri="{FF2B5EF4-FFF2-40B4-BE49-F238E27FC236}">
                    <a16:creationId xmlns:a16="http://schemas.microsoft.com/office/drawing/2014/main" id="{5E2E18A9-8058-D5D9-9EA4-CC50190F39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86618" y="5268292"/>
                <a:ext cx="1086868" cy="348322"/>
              </a:xfrm>
              <a:prstGeom prst="rect">
                <a:avLst/>
              </a:prstGeom>
              <a:noFill/>
              <a:ln>
                <a:noFill/>
              </a:ln>
            </p:spPr>
          </p:pic>
        </p:grpSp>
        <p:sp>
          <p:nvSpPr>
            <p:cNvPr id="16" name="Rectangle 15">
              <a:extLst>
                <a:ext uri="{FF2B5EF4-FFF2-40B4-BE49-F238E27FC236}">
                  <a16:creationId xmlns:a16="http://schemas.microsoft.com/office/drawing/2014/main" id="{AC7EA75F-F42E-AD41-AC0B-26EA03D5D65C}"/>
                </a:ext>
              </a:extLst>
            </p:cNvPr>
            <p:cNvSpPr/>
            <p:nvPr/>
          </p:nvSpPr>
          <p:spPr>
            <a:xfrm rot="170123">
              <a:off x="3862879" y="5064444"/>
              <a:ext cx="2742876" cy="144928"/>
            </a:xfrm>
            <a:prstGeom prst="rect">
              <a:avLst/>
            </a:prstGeom>
            <a:solidFill>
              <a:schemeClr val="bg2"/>
            </a:solidFill>
            <a:scene3d>
              <a:camera prst="isometricOffAxis1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a:extLst>
                <a:ext uri="{FF2B5EF4-FFF2-40B4-BE49-F238E27FC236}">
                  <a16:creationId xmlns:a16="http://schemas.microsoft.com/office/drawing/2014/main" id="{6DBD8DF4-6912-FF0D-B78F-3EA27F93CFAE}"/>
                </a:ext>
              </a:extLst>
            </p:cNvPr>
            <p:cNvCxnSpPr>
              <a:cxnSpLocks/>
            </p:cNvCxnSpPr>
            <p:nvPr/>
          </p:nvCxnSpPr>
          <p:spPr>
            <a:xfrm flipH="1">
              <a:off x="4002073" y="5014541"/>
              <a:ext cx="2413776" cy="24361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68B234C5-0DAC-94B3-2B00-1EF5C2F47F6E}"/>
                </a:ext>
              </a:extLst>
            </p:cNvPr>
            <p:cNvCxnSpPr>
              <a:cxnSpLocks/>
            </p:cNvCxnSpPr>
            <p:nvPr/>
          </p:nvCxnSpPr>
          <p:spPr>
            <a:xfrm flipH="1" flipV="1">
              <a:off x="6418617" y="5015423"/>
              <a:ext cx="79814" cy="16697"/>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9C4B2210-C681-2EF8-9CE1-58E974A1974B}"/>
                </a:ext>
              </a:extLst>
            </p:cNvPr>
            <p:cNvCxnSpPr>
              <a:cxnSpLocks/>
            </p:cNvCxnSpPr>
            <p:nvPr/>
          </p:nvCxnSpPr>
          <p:spPr>
            <a:xfrm flipH="1">
              <a:off x="6417233" y="4987168"/>
              <a:ext cx="21667" cy="28255"/>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2A4CC002-010C-8A53-885C-172B03983C2E}"/>
                </a:ext>
              </a:extLst>
            </p:cNvPr>
            <p:cNvSpPr/>
            <p:nvPr/>
          </p:nvSpPr>
          <p:spPr>
            <a:xfrm>
              <a:off x="3870758" y="5160657"/>
              <a:ext cx="233336" cy="215657"/>
            </a:xfrm>
            <a:prstGeom prst="rect">
              <a:avLst/>
            </a:prstGeom>
            <a:solidFill>
              <a:schemeClr val="bg2"/>
            </a:solidFill>
            <a:ln w="3175"/>
            <a:scene3d>
              <a:camera prst="isometricOffAxis1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50">
              <a:extLst>
                <a:ext uri="{FF2B5EF4-FFF2-40B4-BE49-F238E27FC236}">
                  <a16:creationId xmlns:a16="http://schemas.microsoft.com/office/drawing/2014/main" id="{D1195269-6E02-6C24-2C15-2DC5B1C8872B}"/>
                </a:ext>
              </a:extLst>
            </p:cNvPr>
            <p:cNvCxnSpPr>
              <a:cxnSpLocks/>
            </p:cNvCxnSpPr>
            <p:nvPr/>
          </p:nvCxnSpPr>
          <p:spPr>
            <a:xfrm>
              <a:off x="3872647" y="5247390"/>
              <a:ext cx="95427" cy="63198"/>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0C6254E-A16A-4E6A-7B82-FD87046038A8}"/>
                </a:ext>
              </a:extLst>
            </p:cNvPr>
            <p:cNvCxnSpPr>
              <a:cxnSpLocks/>
            </p:cNvCxnSpPr>
            <p:nvPr/>
          </p:nvCxnSpPr>
          <p:spPr>
            <a:xfrm>
              <a:off x="3963998" y="5232654"/>
              <a:ext cx="95427" cy="63198"/>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CB37E802-7EB4-45C8-E71C-7A366317BCC8}"/>
                </a:ext>
              </a:extLst>
            </p:cNvPr>
            <p:cNvCxnSpPr>
              <a:cxnSpLocks/>
            </p:cNvCxnSpPr>
            <p:nvPr/>
          </p:nvCxnSpPr>
          <p:spPr>
            <a:xfrm>
              <a:off x="4009359" y="5225557"/>
              <a:ext cx="95427" cy="63198"/>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7196B394-6C20-8208-4ADC-4B8621E30E5D}"/>
                </a:ext>
              </a:extLst>
            </p:cNvPr>
            <p:cNvCxnSpPr>
              <a:cxnSpLocks/>
            </p:cNvCxnSpPr>
            <p:nvPr/>
          </p:nvCxnSpPr>
          <p:spPr>
            <a:xfrm>
              <a:off x="3919897" y="5240133"/>
              <a:ext cx="95427" cy="63198"/>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1" name="Google Shape;722;g244516d9975_0_140">
            <a:extLst>
              <a:ext uri="{FF2B5EF4-FFF2-40B4-BE49-F238E27FC236}">
                <a16:creationId xmlns:a16="http://schemas.microsoft.com/office/drawing/2014/main" id="{00B43B4A-B3E7-1C73-F1CD-3D281D93A014}"/>
              </a:ext>
            </a:extLst>
          </p:cNvPr>
          <p:cNvSpPr txBox="1"/>
          <p:nvPr/>
        </p:nvSpPr>
        <p:spPr>
          <a:xfrm>
            <a:off x="2531761" y="5412588"/>
            <a:ext cx="2639594" cy="307736"/>
          </a:xfrm>
          <a:prstGeom prst="rect">
            <a:avLst/>
          </a:prstGeom>
          <a:noFill/>
          <a:ln w="19050" cap="flat" cmpd="sng">
            <a:solidFill>
              <a:srgbClr val="D11AA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CC0099"/>
                </a:solidFill>
                <a:latin typeface="Century Gothic pro"/>
                <a:sym typeface="Arial"/>
              </a:rPr>
              <a:t>(6) Stockage véhicules accidentés</a:t>
            </a:r>
            <a:endParaRPr dirty="0">
              <a:latin typeface="Century Gothic pro"/>
            </a:endParaRPr>
          </a:p>
        </p:txBody>
      </p:sp>
      <p:sp>
        <p:nvSpPr>
          <p:cNvPr id="62" name="Google Shape;729;g244516d9975_0_140">
            <a:extLst>
              <a:ext uri="{FF2B5EF4-FFF2-40B4-BE49-F238E27FC236}">
                <a16:creationId xmlns:a16="http://schemas.microsoft.com/office/drawing/2014/main" id="{5E63D118-D234-8432-E252-7896D3270416}"/>
              </a:ext>
            </a:extLst>
          </p:cNvPr>
          <p:cNvSpPr txBox="1"/>
          <p:nvPr/>
        </p:nvSpPr>
        <p:spPr>
          <a:xfrm>
            <a:off x="277090" y="2375988"/>
            <a:ext cx="2123668" cy="307736"/>
          </a:xfrm>
          <a:prstGeom prst="rect">
            <a:avLst/>
          </a:prstGeom>
          <a:noFill/>
          <a:ln w="19050" cap="flat" cmpd="sng">
            <a:solidFill>
              <a:srgbClr val="D11AA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CC0099"/>
                </a:solidFill>
                <a:latin typeface="Century Gothic pro"/>
                <a:sym typeface="Arial"/>
              </a:rPr>
              <a:t>(9) Nettoyage de pièces</a:t>
            </a:r>
            <a:endParaRPr dirty="0">
              <a:latin typeface="Century Gothic pro"/>
            </a:endParaRPr>
          </a:p>
        </p:txBody>
      </p:sp>
      <p:sp>
        <p:nvSpPr>
          <p:cNvPr id="63" name="Google Shape;728;g244516d9975_0_140">
            <a:extLst>
              <a:ext uri="{FF2B5EF4-FFF2-40B4-BE49-F238E27FC236}">
                <a16:creationId xmlns:a16="http://schemas.microsoft.com/office/drawing/2014/main" id="{42F5719F-5C1C-FE4B-478E-91D515F85C4E}"/>
              </a:ext>
            </a:extLst>
          </p:cNvPr>
          <p:cNvSpPr txBox="1"/>
          <p:nvPr/>
        </p:nvSpPr>
        <p:spPr>
          <a:xfrm>
            <a:off x="271851" y="2808953"/>
            <a:ext cx="2401259" cy="523180"/>
          </a:xfrm>
          <a:prstGeom prst="rect">
            <a:avLst/>
          </a:prstGeom>
          <a:noFill/>
          <a:ln w="19050" cap="flat" cmpd="sng">
            <a:solidFill>
              <a:srgbClr val="D11AA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CC0099"/>
                </a:solidFill>
                <a:latin typeface="Century Gothic pro"/>
                <a:sym typeface="Arial"/>
              </a:rPr>
              <a:t>(10) Stockage de produits et déchets dangereux</a:t>
            </a:r>
            <a:endParaRPr dirty="0">
              <a:latin typeface="Century Gothic pro"/>
            </a:endParaRPr>
          </a:p>
        </p:txBody>
      </p:sp>
      <p:sp>
        <p:nvSpPr>
          <p:cNvPr id="640" name="Google Shape;726;g244516d9975_0_140">
            <a:extLst>
              <a:ext uri="{FF2B5EF4-FFF2-40B4-BE49-F238E27FC236}">
                <a16:creationId xmlns:a16="http://schemas.microsoft.com/office/drawing/2014/main" id="{4CC22210-FB3B-F656-6C2B-848CD7AD2EE7}"/>
              </a:ext>
            </a:extLst>
          </p:cNvPr>
          <p:cNvSpPr txBox="1"/>
          <p:nvPr/>
        </p:nvSpPr>
        <p:spPr>
          <a:xfrm>
            <a:off x="6876878" y="2309144"/>
            <a:ext cx="1800000" cy="523180"/>
          </a:xfrm>
          <a:prstGeom prst="rect">
            <a:avLst/>
          </a:prstGeom>
          <a:solidFill>
            <a:schemeClr val="lt1"/>
          </a:solidFill>
          <a:ln w="19050" cap="flat" cmpd="sng">
            <a:solidFill>
              <a:srgbClr val="8038B6"/>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8038B6"/>
                </a:solidFill>
                <a:latin typeface="Century Gothic pro"/>
                <a:sym typeface="Arial"/>
              </a:rPr>
              <a:t>(4) Nettoyage de véhicules</a:t>
            </a:r>
            <a:endParaRPr dirty="0">
              <a:solidFill>
                <a:srgbClr val="8038B6"/>
              </a:solidFill>
              <a:latin typeface="Century Gothic pro"/>
            </a:endParaRPr>
          </a:p>
        </p:txBody>
      </p:sp>
      <p:sp>
        <p:nvSpPr>
          <p:cNvPr id="641" name="Google Shape;727;g244516d9975_0_140">
            <a:extLst>
              <a:ext uri="{FF2B5EF4-FFF2-40B4-BE49-F238E27FC236}">
                <a16:creationId xmlns:a16="http://schemas.microsoft.com/office/drawing/2014/main" id="{FBBA45E9-0A67-2F41-3851-690E540EB855}"/>
              </a:ext>
            </a:extLst>
          </p:cNvPr>
          <p:cNvSpPr txBox="1"/>
          <p:nvPr/>
        </p:nvSpPr>
        <p:spPr>
          <a:xfrm>
            <a:off x="198153" y="5412246"/>
            <a:ext cx="2226511" cy="307736"/>
          </a:xfrm>
          <a:prstGeom prst="rect">
            <a:avLst/>
          </a:prstGeom>
          <a:noFill/>
          <a:ln w="19050" cap="flat" cmpd="sng">
            <a:solidFill>
              <a:srgbClr val="8038B6"/>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fr-FR" sz="1400" b="0" i="0" u="none" strike="noStrike" cap="none" dirty="0">
                <a:solidFill>
                  <a:srgbClr val="8038B6"/>
                </a:solidFill>
                <a:latin typeface="Century Gothic pro"/>
                <a:sym typeface="Arial"/>
              </a:rPr>
              <a:t>(5) Station de carburants</a:t>
            </a:r>
            <a:endParaRPr dirty="0">
              <a:solidFill>
                <a:srgbClr val="8038B6"/>
              </a:solidFill>
              <a:latin typeface="Century Gothic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0" animBg="1"/>
      <p:bldP spid="724" grpId="0" animBg="1"/>
      <p:bldP spid="725" grpId="0" animBg="1"/>
      <p:bldP spid="731" grpId="0" animBg="1"/>
      <p:bldP spid="659" grpId="0" animBg="1"/>
      <p:bldP spid="61" grpId="0" animBg="1"/>
      <p:bldP spid="62" grpId="0" animBg="1"/>
      <p:bldP spid="63" grpId="0" animBg="1"/>
      <p:bldP spid="640" grpId="0" animBg="1"/>
      <p:bldP spid="6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Google Shape;701;g244516d9975_0_14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61</a:t>
            </a:fld>
            <a:endParaRPr/>
          </a:p>
        </p:txBody>
      </p:sp>
      <p:sp>
        <p:nvSpPr>
          <p:cNvPr id="700" name="Google Shape;700;g244516d9975_0_14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1 : Identification des activités à risque</a:t>
            </a:r>
            <a:endParaRPr dirty="0"/>
          </a:p>
        </p:txBody>
      </p:sp>
      <p:graphicFrame>
        <p:nvGraphicFramePr>
          <p:cNvPr id="2" name="Tableau 3">
            <a:extLst>
              <a:ext uri="{FF2B5EF4-FFF2-40B4-BE49-F238E27FC236}">
                <a16:creationId xmlns:a16="http://schemas.microsoft.com/office/drawing/2014/main" id="{A8EE1D5A-C5B8-C949-A41D-A3E3E41CC832}"/>
              </a:ext>
            </a:extLst>
          </p:cNvPr>
          <p:cNvGraphicFramePr>
            <a:graphicFrameLocks noGrp="1"/>
          </p:cNvGraphicFramePr>
          <p:nvPr>
            <p:extLst>
              <p:ext uri="{D42A27DB-BD31-4B8C-83A1-F6EECF244321}">
                <p14:modId xmlns:p14="http://schemas.microsoft.com/office/powerpoint/2010/main" val="4274959407"/>
              </p:ext>
            </p:extLst>
          </p:nvPr>
        </p:nvGraphicFramePr>
        <p:xfrm>
          <a:off x="249670" y="1658213"/>
          <a:ext cx="8644660" cy="4229419"/>
        </p:xfrm>
        <a:graphic>
          <a:graphicData uri="http://schemas.openxmlformats.org/drawingml/2006/table">
            <a:tbl>
              <a:tblPr firstRow="1" bandRow="1">
                <a:tableStyleId>{5C22544A-7EE6-4342-B048-85BDC9FD1C3A}</a:tableStyleId>
              </a:tblPr>
              <a:tblGrid>
                <a:gridCol w="863508">
                  <a:extLst>
                    <a:ext uri="{9D8B030D-6E8A-4147-A177-3AD203B41FA5}">
                      <a16:colId xmlns:a16="http://schemas.microsoft.com/office/drawing/2014/main" val="3497628209"/>
                    </a:ext>
                  </a:extLst>
                </a:gridCol>
                <a:gridCol w="1945288">
                  <a:extLst>
                    <a:ext uri="{9D8B030D-6E8A-4147-A177-3AD203B41FA5}">
                      <a16:colId xmlns:a16="http://schemas.microsoft.com/office/drawing/2014/main" val="2169548452"/>
                    </a:ext>
                  </a:extLst>
                </a:gridCol>
                <a:gridCol w="1945288">
                  <a:extLst>
                    <a:ext uri="{9D8B030D-6E8A-4147-A177-3AD203B41FA5}">
                      <a16:colId xmlns:a16="http://schemas.microsoft.com/office/drawing/2014/main" val="1191201020"/>
                    </a:ext>
                  </a:extLst>
                </a:gridCol>
                <a:gridCol w="1945288">
                  <a:extLst>
                    <a:ext uri="{9D8B030D-6E8A-4147-A177-3AD203B41FA5}">
                      <a16:colId xmlns:a16="http://schemas.microsoft.com/office/drawing/2014/main" val="3234637858"/>
                    </a:ext>
                  </a:extLst>
                </a:gridCol>
                <a:gridCol w="1945288">
                  <a:extLst>
                    <a:ext uri="{9D8B030D-6E8A-4147-A177-3AD203B41FA5}">
                      <a16:colId xmlns:a16="http://schemas.microsoft.com/office/drawing/2014/main" val="1443503725"/>
                    </a:ext>
                  </a:extLst>
                </a:gridCol>
              </a:tblGrid>
              <a:tr h="530329">
                <a:tc>
                  <a:txBody>
                    <a:bodyPr/>
                    <a:lstStyle/>
                    <a:p>
                      <a:pPr algn="ctr"/>
                      <a:r>
                        <a:rPr lang="fr-FR" sz="1000" dirty="0" err="1">
                          <a:latin typeface="Century Gothic pro"/>
                        </a:rPr>
                        <a:t>N°activité</a:t>
                      </a:r>
                      <a:r>
                        <a:rPr lang="fr-FR" sz="1000" dirty="0">
                          <a:latin typeface="Century Gothic pro"/>
                        </a:rPr>
                        <a:t> </a:t>
                      </a:r>
                    </a:p>
                  </a:txBody>
                  <a:tcPr anchor="ctr"/>
                </a:tc>
                <a:tc>
                  <a:txBody>
                    <a:bodyPr/>
                    <a:lstStyle/>
                    <a:p>
                      <a:pPr algn="ctr"/>
                      <a:r>
                        <a:rPr lang="fr-FR" sz="1000" dirty="0">
                          <a:latin typeface="Century Gothic pro"/>
                        </a:rPr>
                        <a:t>Rejet régulier ? </a:t>
                      </a:r>
                    </a:p>
                    <a:p>
                      <a:pPr algn="ctr"/>
                      <a:r>
                        <a:rPr lang="fr-FR" sz="1000" dirty="0">
                          <a:latin typeface="Century Gothic pro"/>
                        </a:rPr>
                        <a:t>(si oui préciser)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entury Gothic pro"/>
                        </a:rPr>
                        <a:t>Risque de rejet accidentelle?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Century Gothic pro"/>
                        </a:rPr>
                        <a:t>(si oui préciser)</a:t>
                      </a:r>
                    </a:p>
                  </a:txBody>
                  <a:tcPr anchor="ctr"/>
                </a:tc>
                <a:tc>
                  <a:txBody>
                    <a:bodyPr/>
                    <a:lstStyle/>
                    <a:p>
                      <a:pPr algn="ctr"/>
                      <a:r>
                        <a:rPr lang="fr-FR" sz="1000" dirty="0">
                          <a:latin typeface="Century Gothic pro"/>
                        </a:rPr>
                        <a:t>Nature de l’exutoire </a:t>
                      </a:r>
                    </a:p>
                    <a:p>
                      <a:pPr algn="ctr"/>
                      <a:r>
                        <a:rPr lang="fr-FR" sz="1000" dirty="0">
                          <a:latin typeface="Century Gothic pro"/>
                        </a:rPr>
                        <a:t>(EU, EP, milieu)</a:t>
                      </a:r>
                    </a:p>
                  </a:txBody>
                  <a:tcPr anchor="ctr"/>
                </a:tc>
                <a:tc>
                  <a:txBody>
                    <a:bodyPr/>
                    <a:lstStyle/>
                    <a:p>
                      <a:pPr algn="ctr"/>
                      <a:r>
                        <a:rPr lang="fr-FR" sz="1000" dirty="0">
                          <a:latin typeface="Century Gothic pro"/>
                        </a:rPr>
                        <a:t>Nécessité d’un prétraitement ?</a:t>
                      </a:r>
                    </a:p>
                    <a:p>
                      <a:pPr algn="ctr"/>
                      <a:r>
                        <a:rPr lang="fr-FR" sz="1000" dirty="0">
                          <a:latin typeface="Century Gothic pro"/>
                        </a:rPr>
                        <a:t>(Si oui préciser)</a:t>
                      </a:r>
                    </a:p>
                  </a:txBody>
                  <a:tcPr anchor="ctr"/>
                </a:tc>
                <a:extLst>
                  <a:ext uri="{0D108BD9-81ED-4DB2-BD59-A6C34878D82A}">
                    <a16:rowId xmlns:a16="http://schemas.microsoft.com/office/drawing/2014/main" val="508807535"/>
                  </a:ext>
                </a:extLst>
              </a:tr>
              <a:tr h="369909">
                <a:tc>
                  <a:txBody>
                    <a:bodyPr/>
                    <a:lstStyle/>
                    <a:p>
                      <a:pPr algn="ctr"/>
                      <a:r>
                        <a:rPr lang="fr-FR" sz="1000" dirty="0">
                          <a:latin typeface="Century Gothic pro"/>
                        </a:rPr>
                        <a:t>1</a:t>
                      </a: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2017062027"/>
                  </a:ext>
                </a:extLst>
              </a:tr>
              <a:tr h="369909">
                <a:tc>
                  <a:txBody>
                    <a:bodyPr/>
                    <a:lstStyle/>
                    <a:p>
                      <a:pPr algn="ctr"/>
                      <a:r>
                        <a:rPr lang="fr-FR" sz="1000" dirty="0">
                          <a:latin typeface="Century Gothic pro"/>
                        </a:rPr>
                        <a:t>2</a:t>
                      </a: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a:latin typeface="Century Gothic pro"/>
                      </a:endParaRPr>
                    </a:p>
                  </a:txBody>
                  <a:tcPr anchor="ctr"/>
                </a:tc>
                <a:tc>
                  <a:txBody>
                    <a:bodyPr/>
                    <a:lstStyle/>
                    <a:p>
                      <a:pPr algn="ctr"/>
                      <a:endParaRPr lang="fr-FR" sz="1000">
                        <a:latin typeface="Century Gothic pro"/>
                      </a:endParaRPr>
                    </a:p>
                  </a:txBody>
                  <a:tcPr anchor="ctr"/>
                </a:tc>
                <a:extLst>
                  <a:ext uri="{0D108BD9-81ED-4DB2-BD59-A6C34878D82A}">
                    <a16:rowId xmlns:a16="http://schemas.microsoft.com/office/drawing/2014/main" val="1009385961"/>
                  </a:ext>
                </a:extLst>
              </a:tr>
              <a:tr h="369909">
                <a:tc>
                  <a:txBody>
                    <a:bodyPr/>
                    <a:lstStyle/>
                    <a:p>
                      <a:pPr algn="ctr"/>
                      <a:r>
                        <a:rPr lang="fr-FR" sz="1000" dirty="0">
                          <a:latin typeface="Century Gothic pro"/>
                        </a:rPr>
                        <a:t>3</a:t>
                      </a: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574853513"/>
                  </a:ext>
                </a:extLst>
              </a:tr>
              <a:tr h="369909">
                <a:tc>
                  <a:txBody>
                    <a:bodyPr/>
                    <a:lstStyle/>
                    <a:p>
                      <a:pPr algn="ctr"/>
                      <a:r>
                        <a:rPr lang="fr-FR" sz="1000" dirty="0">
                          <a:latin typeface="Century Gothic pro"/>
                        </a:rPr>
                        <a:t>4</a:t>
                      </a:r>
                    </a:p>
                  </a:txBody>
                  <a:tcPr anchor="ctr"/>
                </a:tc>
                <a:tc>
                  <a:txBody>
                    <a:bodyPr/>
                    <a:lstStyle/>
                    <a:p>
                      <a:pPr algn="ctr"/>
                      <a:r>
                        <a:rPr lang="fr-FR" sz="1000" dirty="0">
                          <a:latin typeface="Century Gothic pro"/>
                        </a:rPr>
                        <a:t>Oui (Aire de Lavage)</a:t>
                      </a:r>
                    </a:p>
                  </a:txBody>
                  <a:tcPr anchor="ctr"/>
                </a:tc>
                <a:tc>
                  <a:txBody>
                    <a:bodyPr/>
                    <a:lstStyle/>
                    <a:p>
                      <a:pPr algn="ctr"/>
                      <a:r>
                        <a:rPr lang="fr-FR" sz="1000" dirty="0">
                          <a:latin typeface="Century Gothic pro"/>
                        </a:rPr>
                        <a:t>Oui (Stockage lessiviel)</a:t>
                      </a:r>
                    </a:p>
                  </a:txBody>
                  <a:tcPr anchor="ctr"/>
                </a:tc>
                <a:tc>
                  <a:txBody>
                    <a:bodyPr/>
                    <a:lstStyle/>
                    <a:p>
                      <a:pPr algn="ctr"/>
                      <a:r>
                        <a:rPr lang="fr-FR" sz="1000" dirty="0">
                          <a:latin typeface="Century Gothic pro"/>
                        </a:rPr>
                        <a:t>EU</a:t>
                      </a:r>
                    </a:p>
                  </a:txBody>
                  <a:tcPr anchor="ctr"/>
                </a:tc>
                <a:tc>
                  <a:txBody>
                    <a:bodyPr/>
                    <a:lstStyle/>
                    <a:p>
                      <a:pPr algn="ctr"/>
                      <a:r>
                        <a:rPr lang="fr-FR" sz="1000" dirty="0">
                          <a:latin typeface="Century Gothic pro"/>
                        </a:rPr>
                        <a:t>Oui (</a:t>
                      </a:r>
                      <a:r>
                        <a:rPr lang="fr-FR" sz="1000" dirty="0" err="1">
                          <a:latin typeface="Century Gothic pro"/>
                        </a:rPr>
                        <a:t>sép</a:t>
                      </a:r>
                      <a:r>
                        <a:rPr lang="fr-FR" sz="1000" dirty="0">
                          <a:latin typeface="Century Gothic pro"/>
                        </a:rPr>
                        <a:t>. </a:t>
                      </a:r>
                      <a:r>
                        <a:rPr lang="fr-FR" sz="1000" dirty="0" err="1">
                          <a:latin typeface="Century Gothic pro"/>
                        </a:rPr>
                        <a:t>Hcb</a:t>
                      </a:r>
                      <a:r>
                        <a:rPr lang="fr-FR" sz="1000" dirty="0">
                          <a:latin typeface="Century Gothic pro"/>
                        </a:rPr>
                        <a:t>)</a:t>
                      </a:r>
                    </a:p>
                  </a:txBody>
                  <a:tcPr anchor="ctr"/>
                </a:tc>
                <a:extLst>
                  <a:ext uri="{0D108BD9-81ED-4DB2-BD59-A6C34878D82A}">
                    <a16:rowId xmlns:a16="http://schemas.microsoft.com/office/drawing/2014/main" val="2233297420"/>
                  </a:ext>
                </a:extLst>
              </a:tr>
              <a:tr h="369909">
                <a:tc>
                  <a:txBody>
                    <a:bodyPr/>
                    <a:lstStyle/>
                    <a:p>
                      <a:pPr algn="ctr"/>
                      <a:r>
                        <a:rPr lang="fr-FR" sz="1000" dirty="0">
                          <a:latin typeface="Century Gothic pro"/>
                        </a:rPr>
                        <a:t>5</a:t>
                      </a:r>
                    </a:p>
                  </a:txBody>
                  <a:tcPr anchor="ctr"/>
                </a:tc>
                <a:tc>
                  <a:txBody>
                    <a:bodyPr/>
                    <a:lstStyle/>
                    <a:p>
                      <a:pPr algn="ctr"/>
                      <a:endParaRPr lang="fr-FR" sz="1000">
                        <a:latin typeface="Century Gothic pro"/>
                      </a:endParaRPr>
                    </a:p>
                  </a:txBody>
                  <a:tcPr anchor="ctr"/>
                </a:tc>
                <a:tc>
                  <a:txBody>
                    <a:bodyPr/>
                    <a:lstStyle/>
                    <a:p>
                      <a:pPr algn="ctr"/>
                      <a:endParaRPr lang="fr-FR" sz="100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4224823310"/>
                  </a:ext>
                </a:extLst>
              </a:tr>
              <a:tr h="369909">
                <a:tc>
                  <a:txBody>
                    <a:bodyPr/>
                    <a:lstStyle/>
                    <a:p>
                      <a:pPr algn="ctr"/>
                      <a:r>
                        <a:rPr lang="fr-FR" sz="1000" dirty="0">
                          <a:latin typeface="Century Gothic pro"/>
                        </a:rPr>
                        <a:t>6</a:t>
                      </a:r>
                    </a:p>
                  </a:txBody>
                  <a:tcPr anchor="ctr"/>
                </a:tc>
                <a:tc>
                  <a:txBody>
                    <a:bodyPr/>
                    <a:lstStyle/>
                    <a:p>
                      <a:pPr algn="ctr"/>
                      <a:endParaRPr lang="fr-FR" sz="100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a:latin typeface="Century Gothic pro"/>
                      </a:endParaRPr>
                    </a:p>
                  </a:txBody>
                  <a:tcPr anchor="ctr"/>
                </a:tc>
                <a:extLst>
                  <a:ext uri="{0D108BD9-81ED-4DB2-BD59-A6C34878D82A}">
                    <a16:rowId xmlns:a16="http://schemas.microsoft.com/office/drawing/2014/main" val="1864577144"/>
                  </a:ext>
                </a:extLst>
              </a:tr>
              <a:tr h="369909">
                <a:tc>
                  <a:txBody>
                    <a:bodyPr/>
                    <a:lstStyle/>
                    <a:p>
                      <a:pPr algn="ctr"/>
                      <a:r>
                        <a:rPr lang="fr-FR" sz="1000" dirty="0">
                          <a:latin typeface="Century Gothic pro"/>
                        </a:rPr>
                        <a:t>7</a:t>
                      </a:r>
                    </a:p>
                  </a:txBody>
                  <a:tcPr anchor="ctr"/>
                </a:tc>
                <a:tc>
                  <a:txBody>
                    <a:bodyPr/>
                    <a:lstStyle/>
                    <a:p>
                      <a:pPr algn="ctr"/>
                      <a:endParaRPr lang="fr-FR" sz="100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564595738"/>
                  </a:ext>
                </a:extLst>
              </a:tr>
              <a:tr h="369909">
                <a:tc>
                  <a:txBody>
                    <a:bodyPr/>
                    <a:lstStyle/>
                    <a:p>
                      <a:pPr algn="ctr"/>
                      <a:r>
                        <a:rPr lang="fr-FR" sz="1000" dirty="0">
                          <a:latin typeface="Century Gothic pro"/>
                        </a:rPr>
                        <a:t>8</a:t>
                      </a:r>
                    </a:p>
                  </a:txBody>
                  <a:tcPr anchor="ctr"/>
                </a:tc>
                <a:tc>
                  <a:txBody>
                    <a:bodyPr/>
                    <a:lstStyle/>
                    <a:p>
                      <a:pPr algn="ctr"/>
                      <a:endParaRPr lang="fr-FR" sz="1000">
                        <a:latin typeface="Century Gothic pro"/>
                      </a:endParaRPr>
                    </a:p>
                  </a:txBody>
                  <a:tcPr anchor="ctr"/>
                </a:tc>
                <a:tc>
                  <a:txBody>
                    <a:bodyPr/>
                    <a:lstStyle/>
                    <a:p>
                      <a:pPr algn="ctr"/>
                      <a:endParaRPr lang="fr-FR" sz="100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1015500610"/>
                  </a:ext>
                </a:extLst>
              </a:tr>
              <a:tr h="369909">
                <a:tc>
                  <a:txBody>
                    <a:bodyPr/>
                    <a:lstStyle/>
                    <a:p>
                      <a:pPr algn="ctr"/>
                      <a:r>
                        <a:rPr lang="fr-FR" sz="1000" dirty="0">
                          <a:latin typeface="Century Gothic pro"/>
                        </a:rPr>
                        <a:t>9</a:t>
                      </a:r>
                    </a:p>
                  </a:txBody>
                  <a:tcPr anchor="ctr"/>
                </a:tc>
                <a:tc>
                  <a:txBody>
                    <a:bodyPr/>
                    <a:lstStyle/>
                    <a:p>
                      <a:pPr algn="ctr"/>
                      <a:endParaRPr lang="fr-FR" sz="1000">
                        <a:latin typeface="Century Gothic pro"/>
                      </a:endParaRPr>
                    </a:p>
                  </a:txBody>
                  <a:tcPr anchor="ctr"/>
                </a:tc>
                <a:tc>
                  <a:txBody>
                    <a:bodyPr/>
                    <a:lstStyle/>
                    <a:p>
                      <a:pPr algn="ctr"/>
                      <a:endParaRPr lang="fr-FR" sz="1000">
                        <a:latin typeface="Century Gothic pro"/>
                      </a:endParaRPr>
                    </a:p>
                  </a:txBody>
                  <a:tcPr anchor="ctr"/>
                </a:tc>
                <a:tc>
                  <a:txBody>
                    <a:bodyPr/>
                    <a:lstStyle/>
                    <a:p>
                      <a:pPr algn="ctr"/>
                      <a:endParaRPr lang="fr-FR" sz="1000" dirty="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2702307328"/>
                  </a:ext>
                </a:extLst>
              </a:tr>
              <a:tr h="369909">
                <a:tc>
                  <a:txBody>
                    <a:bodyPr/>
                    <a:lstStyle/>
                    <a:p>
                      <a:pPr algn="ctr"/>
                      <a:r>
                        <a:rPr lang="fr-FR" sz="1000" dirty="0">
                          <a:latin typeface="Century Gothic pro"/>
                        </a:rPr>
                        <a:t>10</a:t>
                      </a:r>
                    </a:p>
                  </a:txBody>
                  <a:tcPr anchor="ctr"/>
                </a:tc>
                <a:tc>
                  <a:txBody>
                    <a:bodyPr/>
                    <a:lstStyle/>
                    <a:p>
                      <a:pPr algn="ctr"/>
                      <a:endParaRPr lang="fr-FR" sz="1000">
                        <a:latin typeface="Century Gothic pro"/>
                      </a:endParaRPr>
                    </a:p>
                  </a:txBody>
                  <a:tcPr anchor="ctr"/>
                </a:tc>
                <a:tc>
                  <a:txBody>
                    <a:bodyPr/>
                    <a:lstStyle/>
                    <a:p>
                      <a:pPr algn="ctr"/>
                      <a:endParaRPr lang="fr-FR" sz="1000">
                        <a:latin typeface="Century Gothic pro"/>
                      </a:endParaRPr>
                    </a:p>
                  </a:txBody>
                  <a:tcPr anchor="ctr"/>
                </a:tc>
                <a:tc>
                  <a:txBody>
                    <a:bodyPr/>
                    <a:lstStyle/>
                    <a:p>
                      <a:pPr algn="ctr"/>
                      <a:endParaRPr lang="fr-FR" sz="1000">
                        <a:latin typeface="Century Gothic pro"/>
                      </a:endParaRPr>
                    </a:p>
                  </a:txBody>
                  <a:tcPr anchor="ctr"/>
                </a:tc>
                <a:tc>
                  <a:txBody>
                    <a:bodyPr/>
                    <a:lstStyle/>
                    <a:p>
                      <a:pPr algn="ctr"/>
                      <a:endParaRPr lang="fr-FR" sz="1000" dirty="0">
                        <a:latin typeface="Century Gothic pro"/>
                      </a:endParaRPr>
                    </a:p>
                  </a:txBody>
                  <a:tcPr anchor="ctr"/>
                </a:tc>
                <a:extLst>
                  <a:ext uri="{0D108BD9-81ED-4DB2-BD59-A6C34878D82A}">
                    <a16:rowId xmlns:a16="http://schemas.microsoft.com/office/drawing/2014/main" val="3544451032"/>
                  </a:ext>
                </a:extLst>
              </a:tr>
            </a:tbl>
          </a:graphicData>
        </a:graphic>
      </p:graphicFrame>
    </p:spTree>
    <p:extLst>
      <p:ext uri="{BB962C8B-B14F-4D97-AF65-F5344CB8AC3E}">
        <p14:creationId xmlns:p14="http://schemas.microsoft.com/office/powerpoint/2010/main" val="4098846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244516d9975_0_14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62</a:t>
            </a:fld>
            <a:endParaRPr/>
          </a:p>
        </p:txBody>
      </p:sp>
      <p:sp>
        <p:nvSpPr>
          <p:cNvPr id="737" name="Google Shape;737;g244516d9975_0_147"/>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2 : Analyse de la nature des rejets</a:t>
            </a:r>
            <a:endParaRPr dirty="0"/>
          </a:p>
        </p:txBody>
      </p:sp>
      <p:sp>
        <p:nvSpPr>
          <p:cNvPr id="738" name="Google Shape;738;g244516d9975_0_147"/>
          <p:cNvSpPr txBox="1">
            <a:spLocks noGrp="1"/>
          </p:cNvSpPr>
          <p:nvPr>
            <p:ph type="body" idx="2"/>
          </p:nvPr>
        </p:nvSpPr>
        <p:spPr>
          <a:xfrm>
            <a:off x="0" y="1856618"/>
            <a:ext cx="9057087" cy="4346904"/>
          </a:xfrm>
          <a:prstGeom prst="rect">
            <a:avLst/>
          </a:prstGeom>
          <a:noFill/>
          <a:ln>
            <a:noFill/>
          </a:ln>
        </p:spPr>
        <p:txBody>
          <a:bodyPr spcFirstLastPara="1" wrap="square" lIns="91425" tIns="45700" rIns="91425" bIns="45700" anchor="ctr" anchorCtr="0">
            <a:noAutofit/>
          </a:bodyPr>
          <a:lstStyle/>
          <a:p>
            <a:pPr marL="446087" lvl="2" indent="0">
              <a:lnSpc>
                <a:spcPct val="100000"/>
              </a:lnSpc>
              <a:spcBef>
                <a:spcPts val="750"/>
              </a:spcBef>
              <a:buClr>
                <a:srgbClr val="31327C"/>
              </a:buClr>
              <a:buSzPts val="1700"/>
              <a:buNone/>
            </a:pPr>
            <a:r>
              <a:rPr lang="fr-FR" sz="1600" dirty="0">
                <a:latin typeface="Century Gothic" panose="020B0502020202020204" pitchFamily="34" charset="0"/>
              </a:rPr>
              <a:t>                          </a:t>
            </a:r>
            <a:endParaRPr sz="1600" dirty="0">
              <a:solidFill>
                <a:srgbClr val="C55A11"/>
              </a:solidFill>
              <a:latin typeface="Century Gothic" panose="020B0502020202020204" pitchFamily="34" charset="0"/>
            </a:endParaRPr>
          </a:p>
          <a:p>
            <a:pPr marL="446087" lvl="2" indent="0" algn="l" rtl="0">
              <a:lnSpc>
                <a:spcPct val="100000"/>
              </a:lnSpc>
              <a:spcBef>
                <a:spcPts val="1200"/>
              </a:spcBef>
              <a:spcAft>
                <a:spcPts val="0"/>
              </a:spcAft>
              <a:buClr>
                <a:srgbClr val="31327C"/>
              </a:buClr>
              <a:buSzPts val="1700"/>
              <a:buNone/>
            </a:pPr>
            <a:r>
              <a:rPr lang="fr-FR" dirty="0">
                <a:latin typeface="Century Gothic" panose="020B0502020202020204" pitchFamily="34" charset="0"/>
              </a:rPr>
              <a:t>(1) Peintures des véhicules   </a:t>
            </a:r>
          </a:p>
          <a:p>
            <a:pPr marL="446087" lvl="2" indent="0">
              <a:lnSpc>
                <a:spcPct val="100000"/>
              </a:lnSpc>
              <a:spcBef>
                <a:spcPts val="1200"/>
              </a:spcBef>
              <a:buClr>
                <a:srgbClr val="31327C"/>
              </a:buClr>
              <a:buSzPts val="1700"/>
              <a:buNone/>
            </a:pPr>
            <a:r>
              <a:rPr lang="fr-FR" dirty="0">
                <a:latin typeface="Century Gothic" panose="020B0502020202020204" pitchFamily="34" charset="0"/>
              </a:rPr>
              <a:t>(2) Entretien – réparation      </a:t>
            </a:r>
          </a:p>
          <a:p>
            <a:pPr marL="446087" lvl="2" indent="0">
              <a:lnSpc>
                <a:spcPct val="100000"/>
              </a:lnSpc>
              <a:spcBef>
                <a:spcPts val="1200"/>
              </a:spcBef>
              <a:buClr>
                <a:srgbClr val="31327C"/>
              </a:buClr>
              <a:buSzPts val="1700"/>
              <a:buNone/>
            </a:pPr>
            <a:r>
              <a:rPr lang="fr-FR" dirty="0">
                <a:latin typeface="Century Gothic" panose="020B0502020202020204" pitchFamily="34" charset="0"/>
              </a:rPr>
              <a:t>(3) Carrosserie    </a:t>
            </a:r>
            <a:endParaRPr dirty="0">
              <a:latin typeface="Century Gothic" panose="020B0502020202020204" pitchFamily="34" charset="0"/>
            </a:endParaRPr>
          </a:p>
          <a:p>
            <a:pPr marL="446087" lvl="2" indent="0" algn="l" rtl="0">
              <a:lnSpc>
                <a:spcPct val="100000"/>
              </a:lnSpc>
              <a:spcBef>
                <a:spcPts val="1200"/>
              </a:spcBef>
              <a:spcAft>
                <a:spcPts val="0"/>
              </a:spcAft>
              <a:buClr>
                <a:srgbClr val="31327C"/>
              </a:buClr>
              <a:buSzPts val="1700"/>
              <a:buNone/>
            </a:pPr>
            <a:r>
              <a:rPr lang="fr-FR" dirty="0">
                <a:latin typeface="Century Gothic" panose="020B0502020202020204" pitchFamily="34" charset="0"/>
              </a:rPr>
              <a:t>(4) Nettoyages des Véhicules</a:t>
            </a:r>
          </a:p>
          <a:p>
            <a:pPr marL="446087" lvl="2" indent="0">
              <a:lnSpc>
                <a:spcPct val="100000"/>
              </a:lnSpc>
              <a:spcBef>
                <a:spcPts val="1200"/>
              </a:spcBef>
              <a:buClr>
                <a:srgbClr val="31327C"/>
              </a:buClr>
              <a:buSzPts val="1700"/>
              <a:buNone/>
            </a:pPr>
            <a:r>
              <a:rPr lang="fr-FR" dirty="0">
                <a:latin typeface="Century Gothic" panose="020B0502020202020204" pitchFamily="34" charset="0"/>
              </a:rPr>
              <a:t>(5) </a:t>
            </a:r>
            <a:r>
              <a:rPr lang="fr-FR" dirty="0">
                <a:solidFill>
                  <a:schemeClr val="dk1"/>
                </a:solidFill>
                <a:latin typeface="Century Gothic" panose="020B0502020202020204" pitchFamily="34" charset="0"/>
              </a:rPr>
              <a:t>Station de carburants</a:t>
            </a:r>
          </a:p>
          <a:p>
            <a:pPr marL="446087" lvl="2" indent="0">
              <a:lnSpc>
                <a:spcPct val="100000"/>
              </a:lnSpc>
              <a:spcBef>
                <a:spcPts val="1200"/>
              </a:spcBef>
              <a:buClr>
                <a:srgbClr val="31327C"/>
              </a:buClr>
              <a:buSzPts val="1700"/>
              <a:buNone/>
            </a:pPr>
            <a:r>
              <a:rPr lang="fr-FR" dirty="0">
                <a:latin typeface="Century Gothic" panose="020B0502020202020204" pitchFamily="34" charset="0"/>
              </a:rPr>
              <a:t>(6) Stockage véhicules accidentés</a:t>
            </a:r>
            <a:endParaRPr lang="fr-FR" dirty="0">
              <a:solidFill>
                <a:srgbClr val="7F6000"/>
              </a:solidFill>
              <a:latin typeface="Century Gothic" panose="020B0502020202020204" pitchFamily="34" charset="0"/>
            </a:endParaRPr>
          </a:p>
          <a:p>
            <a:pPr marL="446087" lvl="2" indent="0" algn="l" rtl="0">
              <a:lnSpc>
                <a:spcPct val="100000"/>
              </a:lnSpc>
              <a:spcBef>
                <a:spcPts val="1200"/>
              </a:spcBef>
              <a:spcAft>
                <a:spcPts val="0"/>
              </a:spcAft>
              <a:buClr>
                <a:srgbClr val="31327C"/>
              </a:buClr>
              <a:buSzPts val="1700"/>
              <a:buNone/>
            </a:pPr>
            <a:r>
              <a:rPr lang="fr-FR" dirty="0">
                <a:latin typeface="Century Gothic" panose="020B0502020202020204" pitchFamily="34" charset="0"/>
              </a:rPr>
              <a:t>(7) Lavages de l’atelier et Fosse</a:t>
            </a:r>
            <a:endParaRPr dirty="0">
              <a:solidFill>
                <a:srgbClr val="7F6000"/>
              </a:solidFill>
              <a:latin typeface="Century Gothic" panose="020B0502020202020204" pitchFamily="34" charset="0"/>
            </a:endParaRPr>
          </a:p>
          <a:p>
            <a:pPr marL="446087" lvl="2" indent="0" algn="l" rtl="0">
              <a:lnSpc>
                <a:spcPct val="100000"/>
              </a:lnSpc>
              <a:spcBef>
                <a:spcPts val="1200"/>
              </a:spcBef>
              <a:spcAft>
                <a:spcPts val="0"/>
              </a:spcAft>
              <a:buClr>
                <a:srgbClr val="31327C"/>
              </a:buClr>
              <a:buSzPts val="1700"/>
              <a:buNone/>
            </a:pPr>
            <a:r>
              <a:rPr lang="fr-FR" dirty="0">
                <a:solidFill>
                  <a:schemeClr val="dk1"/>
                </a:solidFill>
                <a:latin typeface="Century Gothic" panose="020B0502020202020204" pitchFamily="34" charset="0"/>
              </a:rPr>
              <a:t>(8) Système d’air comprimé</a:t>
            </a:r>
            <a:r>
              <a:rPr lang="fr-FR" dirty="0">
                <a:solidFill>
                  <a:srgbClr val="7F6000"/>
                </a:solidFill>
                <a:latin typeface="Century Gothic" panose="020B0502020202020204" pitchFamily="34" charset="0"/>
              </a:rPr>
              <a:t>     </a:t>
            </a:r>
            <a:endParaRPr dirty="0">
              <a:latin typeface="Century Gothic" panose="020B0502020202020204" pitchFamily="34" charset="0"/>
            </a:endParaRPr>
          </a:p>
          <a:p>
            <a:pPr marL="446087" lvl="2" indent="0">
              <a:lnSpc>
                <a:spcPct val="100000"/>
              </a:lnSpc>
              <a:spcBef>
                <a:spcPts val="1200"/>
              </a:spcBef>
              <a:buClr>
                <a:srgbClr val="31327C"/>
              </a:buClr>
              <a:buSzPts val="1700"/>
              <a:buNone/>
            </a:pPr>
            <a:r>
              <a:rPr lang="fr-FR" dirty="0">
                <a:latin typeface="Century Gothic" panose="020B0502020202020204" pitchFamily="34" charset="0"/>
              </a:rPr>
              <a:t>(9) Nettoyage des pièces</a:t>
            </a:r>
          </a:p>
          <a:p>
            <a:pPr marL="446087" lvl="2" indent="0">
              <a:lnSpc>
                <a:spcPct val="100000"/>
              </a:lnSpc>
              <a:spcBef>
                <a:spcPts val="1200"/>
              </a:spcBef>
              <a:buClr>
                <a:srgbClr val="31327C"/>
              </a:buClr>
              <a:buSzPts val="1700"/>
              <a:buNone/>
            </a:pPr>
            <a:r>
              <a:rPr lang="fr-FR" dirty="0">
                <a:latin typeface="Century Gothic" panose="020B0502020202020204" pitchFamily="34" charset="0"/>
              </a:rPr>
              <a:t>(10) Stockage de produits dangereux</a:t>
            </a:r>
            <a:endParaRPr sz="1400" dirty="0">
              <a:latin typeface="Century Gothic" panose="020B0502020202020204" pitchFamily="34" charset="0"/>
            </a:endParaRPr>
          </a:p>
          <a:p>
            <a:pPr marL="554037" lvl="2" indent="0">
              <a:lnSpc>
                <a:spcPct val="100000"/>
              </a:lnSpc>
              <a:spcBef>
                <a:spcPts val="750"/>
              </a:spcBef>
              <a:buClr>
                <a:srgbClr val="31327C"/>
              </a:buClr>
              <a:buSzPts val="1700"/>
              <a:buNone/>
            </a:pPr>
            <a:endParaRPr sz="100" dirty="0">
              <a:solidFill>
                <a:srgbClr val="7F6000"/>
              </a:solidFill>
              <a:latin typeface="Century Gothic" panose="020B0502020202020204" pitchFamily="34" charset="0"/>
            </a:endParaRPr>
          </a:p>
          <a:p>
            <a:pPr lvl="0" indent="0" algn="l" rtl="0">
              <a:lnSpc>
                <a:spcPct val="100000"/>
              </a:lnSpc>
              <a:spcBef>
                <a:spcPts val="750"/>
              </a:spcBef>
              <a:spcAft>
                <a:spcPts val="0"/>
              </a:spcAft>
              <a:buSzPts val="1700"/>
            </a:pPr>
            <a:endParaRPr sz="1800" dirty="0">
              <a:latin typeface="Century Gothic" panose="020B0502020202020204" pitchFamily="34" charset="0"/>
            </a:endParaRPr>
          </a:p>
          <a:p>
            <a:pPr lvl="0" indent="0" algn="l" rtl="0">
              <a:lnSpc>
                <a:spcPct val="100000"/>
              </a:lnSpc>
              <a:spcBef>
                <a:spcPts val="750"/>
              </a:spcBef>
              <a:spcAft>
                <a:spcPts val="0"/>
              </a:spcAft>
              <a:buSzPts val="1700"/>
            </a:pPr>
            <a:endParaRPr lang="fr-FR" sz="1800" dirty="0">
              <a:latin typeface="Century Gothic" panose="020B0502020202020204" pitchFamily="34" charset="0"/>
              <a:sym typeface="Century Gothic"/>
            </a:endParaRPr>
          </a:p>
        </p:txBody>
      </p:sp>
      <p:sp>
        <p:nvSpPr>
          <p:cNvPr id="739" name="Google Shape;739;g244516d9975_0_147"/>
          <p:cNvSpPr txBox="1"/>
          <p:nvPr/>
        </p:nvSpPr>
        <p:spPr>
          <a:xfrm>
            <a:off x="4336885" y="1955803"/>
            <a:ext cx="4956202" cy="4108777"/>
          </a:xfrm>
          <a:prstGeom prst="rect">
            <a:avLst/>
          </a:prstGeom>
          <a:noFill/>
          <a:ln>
            <a:noFill/>
          </a:ln>
        </p:spPr>
        <p:txBody>
          <a:bodyPr spcFirstLastPara="1" wrap="square" lIns="91425" tIns="45700" rIns="91425" bIns="45700" anchor="t" anchorCtr="0">
            <a:spAutoFit/>
          </a:bodyPr>
          <a:lstStyle/>
          <a:p>
            <a:r>
              <a:rPr lang="fr-FR" sz="1500" dirty="0">
                <a:latin typeface="Century Gothic" panose="020B0502020202020204" pitchFamily="34" charset="0"/>
                <a:ea typeface="Calibri"/>
                <a:cs typeface="Calibri"/>
                <a:sym typeface="Calibri"/>
              </a:rPr>
              <a:t>Non, </a:t>
            </a:r>
            <a:r>
              <a:rPr lang="fr-FR" sz="1100" dirty="0">
                <a:latin typeface="Century Gothic" panose="020B0502020202020204" pitchFamily="34" charset="0"/>
                <a:ea typeface="Calibri"/>
                <a:cs typeface="Calibri"/>
                <a:sym typeface="Calibri"/>
              </a:rPr>
              <a:t>cabine avec peinture en poudre en circuite fermé</a:t>
            </a:r>
          </a:p>
          <a:p>
            <a:pPr>
              <a:spcBef>
                <a:spcPts val="1200"/>
              </a:spcBef>
            </a:pPr>
            <a:r>
              <a:rPr lang="fr-FR" sz="1500" dirty="0">
                <a:latin typeface="Century Gothic" panose="020B0502020202020204" pitchFamily="34" charset="0"/>
                <a:ea typeface="Calibri"/>
                <a:cs typeface="Calibri"/>
                <a:sym typeface="Calibri"/>
              </a:rPr>
              <a:t>Non             	      </a:t>
            </a:r>
            <a:r>
              <a:rPr lang="fr-FR" sz="1500" dirty="0">
                <a:solidFill>
                  <a:srgbClr val="C55A11"/>
                </a:solidFill>
                <a:latin typeface="Century Gothic" panose="020B0502020202020204" pitchFamily="34" charset="0"/>
                <a:ea typeface="Calibri"/>
                <a:cs typeface="Calibri"/>
                <a:sym typeface="Calibri"/>
              </a:rPr>
              <a:t>fuite </a:t>
            </a:r>
            <a:r>
              <a:rPr lang="fr-FR" sz="1100" dirty="0">
                <a:solidFill>
                  <a:srgbClr val="C55A11"/>
                </a:solidFill>
                <a:latin typeface="Century Gothic" panose="020B0502020202020204" pitchFamily="34" charset="0"/>
                <a:ea typeface="Calibri"/>
                <a:cs typeface="Calibri"/>
                <a:sym typeface="Calibri"/>
              </a:rPr>
              <a:t>lors d’une manipulation</a:t>
            </a:r>
          </a:p>
          <a:p>
            <a:pPr>
              <a:spcBef>
                <a:spcPts val="1200"/>
              </a:spcBef>
            </a:pPr>
            <a:r>
              <a:rPr lang="fr-FR" sz="1500" dirty="0">
                <a:latin typeface="Century Gothic" panose="020B0502020202020204" pitchFamily="34" charset="0"/>
                <a:ea typeface="Calibri"/>
                <a:cs typeface="Calibri"/>
                <a:sym typeface="Calibri"/>
              </a:rPr>
              <a:t>Non                                  </a:t>
            </a:r>
            <a:r>
              <a:rPr lang="fr-FR" sz="1500" dirty="0">
                <a:solidFill>
                  <a:srgbClr val="C55A11"/>
                </a:solidFill>
                <a:latin typeface="Century Gothic" panose="020B0502020202020204" pitchFamily="34" charset="0"/>
                <a:ea typeface="Calibri"/>
                <a:cs typeface="Calibri"/>
                <a:sym typeface="Calibri"/>
              </a:rPr>
              <a:t>attention </a:t>
            </a:r>
            <a:r>
              <a:rPr lang="fr-FR" sz="1100" dirty="0">
                <a:solidFill>
                  <a:srgbClr val="C55A11"/>
                </a:solidFill>
                <a:latin typeface="Century Gothic" panose="020B0502020202020204" pitchFamily="34" charset="0"/>
                <a:ea typeface="Calibri"/>
                <a:cs typeface="Calibri"/>
                <a:sym typeface="Calibri"/>
              </a:rPr>
              <a:t>si usage colle liquide</a:t>
            </a:r>
          </a:p>
          <a:p>
            <a:pPr>
              <a:spcBef>
                <a:spcPts val="1200"/>
              </a:spcBef>
            </a:pPr>
            <a:r>
              <a:rPr lang="fr-FR" sz="1500" dirty="0">
                <a:solidFill>
                  <a:srgbClr val="7F6000"/>
                </a:solidFill>
                <a:latin typeface="Century Gothic" panose="020B0502020202020204" pitchFamily="34" charset="0"/>
                <a:ea typeface="Calibri"/>
                <a:cs typeface="Calibri"/>
                <a:sym typeface="Calibri"/>
              </a:rPr>
              <a:t>Oui </a:t>
            </a:r>
            <a:r>
              <a:rPr lang="fr-FR" sz="1100" dirty="0">
                <a:solidFill>
                  <a:srgbClr val="7F6000"/>
                </a:solidFill>
                <a:latin typeface="Century Gothic" panose="020B0502020202020204" pitchFamily="34" charset="0"/>
                <a:ea typeface="Calibri"/>
                <a:cs typeface="Calibri"/>
                <a:sym typeface="Calibri"/>
              </a:rPr>
              <a:t>(aire lavage)                        </a:t>
            </a:r>
            <a:r>
              <a:rPr lang="fr-FR" sz="1500" dirty="0">
                <a:solidFill>
                  <a:srgbClr val="C55A11"/>
                </a:solidFill>
                <a:latin typeface="Century Gothic" panose="020B0502020202020204" pitchFamily="34" charset="0"/>
                <a:ea typeface="Calibri"/>
                <a:cs typeface="Calibri"/>
                <a:sym typeface="Calibri"/>
              </a:rPr>
              <a:t>vérifier </a:t>
            </a:r>
            <a:r>
              <a:rPr lang="fr-FR" sz="1100" dirty="0">
                <a:solidFill>
                  <a:srgbClr val="C55A11"/>
                </a:solidFill>
                <a:latin typeface="Century Gothic" panose="020B0502020202020204" pitchFamily="34" charset="0"/>
                <a:ea typeface="Calibri"/>
                <a:cs typeface="Calibri"/>
                <a:sym typeface="Calibri"/>
              </a:rPr>
              <a:t>stockage lessiviel</a:t>
            </a:r>
            <a:endParaRPr lang="fr-FR" sz="1100" dirty="0">
              <a:solidFill>
                <a:srgbClr val="C55A11"/>
              </a:solidFill>
              <a:latin typeface="Century Gothic" panose="020B0502020202020204" pitchFamily="34" charset="0"/>
            </a:endParaRPr>
          </a:p>
          <a:p>
            <a:pPr>
              <a:spcBef>
                <a:spcPts val="1200"/>
              </a:spcBef>
            </a:pPr>
            <a:r>
              <a:rPr lang="fr-FR" sz="1500" dirty="0">
                <a:solidFill>
                  <a:srgbClr val="7F6000"/>
                </a:solidFill>
                <a:latin typeface="Century Gothic" panose="020B0502020202020204" pitchFamily="34" charset="0"/>
                <a:ea typeface="Calibri"/>
                <a:cs typeface="Calibri"/>
                <a:sym typeface="Calibri"/>
              </a:rPr>
              <a:t>Souillures </a:t>
            </a:r>
            <a:r>
              <a:rPr lang="fr-FR" sz="1100" dirty="0">
                <a:solidFill>
                  <a:srgbClr val="7F6000"/>
                </a:solidFill>
                <a:latin typeface="Century Gothic" panose="020B0502020202020204" pitchFamily="34" charset="0"/>
                <a:ea typeface="Calibri"/>
                <a:cs typeface="Calibri"/>
                <a:sym typeface="Calibri"/>
              </a:rPr>
              <a:t>au sol lessivées        </a:t>
            </a:r>
            <a:r>
              <a:rPr lang="fr-FR" sz="1500" dirty="0">
                <a:solidFill>
                  <a:srgbClr val="C55A11"/>
                </a:solidFill>
                <a:latin typeface="Century Gothic" panose="020B0502020202020204" pitchFamily="34" charset="0"/>
                <a:ea typeface="Calibri"/>
                <a:cs typeface="Calibri"/>
                <a:sym typeface="Calibri"/>
              </a:rPr>
              <a:t>fuite </a:t>
            </a:r>
            <a:r>
              <a:rPr lang="fr-FR" sz="1100" dirty="0">
                <a:solidFill>
                  <a:srgbClr val="C55A11"/>
                </a:solidFill>
                <a:latin typeface="Century Gothic" panose="020B0502020202020204" pitchFamily="34" charset="0"/>
                <a:ea typeface="Calibri"/>
                <a:cs typeface="Calibri"/>
                <a:sym typeface="Calibri"/>
              </a:rPr>
              <a:t>du stockage</a:t>
            </a:r>
            <a:endParaRPr lang="fr-FR" sz="1100" dirty="0">
              <a:solidFill>
                <a:srgbClr val="7F6000"/>
              </a:solidFill>
              <a:latin typeface="Century Gothic" panose="020B0502020202020204" pitchFamily="34" charset="0"/>
              <a:ea typeface="Calibri"/>
              <a:cs typeface="Calibri"/>
              <a:sym typeface="Calibri"/>
            </a:endParaRPr>
          </a:p>
          <a:p>
            <a:pPr marL="0" marR="0" lvl="0" indent="0" algn="l" rtl="0">
              <a:lnSpc>
                <a:spcPct val="100000"/>
              </a:lnSpc>
              <a:spcBef>
                <a:spcPts val="1200"/>
              </a:spcBef>
              <a:spcAft>
                <a:spcPts val="0"/>
              </a:spcAft>
              <a:buNone/>
            </a:pPr>
            <a:r>
              <a:rPr lang="fr-FR" sz="1500" dirty="0">
                <a:solidFill>
                  <a:srgbClr val="7F6000"/>
                </a:solidFill>
                <a:latin typeface="Century Gothic" panose="020B0502020202020204" pitchFamily="34" charset="0"/>
                <a:ea typeface="Calibri"/>
                <a:cs typeface="Calibri"/>
                <a:sym typeface="Calibri"/>
              </a:rPr>
              <a:t>S</a:t>
            </a:r>
            <a:r>
              <a:rPr lang="fr-FR" sz="1500" b="0" i="0" u="none" strike="noStrike" cap="none" dirty="0">
                <a:solidFill>
                  <a:srgbClr val="7F6000"/>
                </a:solidFill>
                <a:latin typeface="Century Gothic" panose="020B0502020202020204" pitchFamily="34" charset="0"/>
                <a:ea typeface="Calibri"/>
                <a:cs typeface="Calibri"/>
                <a:sym typeface="Calibri"/>
              </a:rPr>
              <a:t>ouillures </a:t>
            </a:r>
            <a:r>
              <a:rPr lang="fr-FR" sz="1100" b="0" i="0" u="none" strike="noStrike" cap="none" dirty="0">
                <a:solidFill>
                  <a:srgbClr val="7F6000"/>
                </a:solidFill>
                <a:latin typeface="Century Gothic" panose="020B0502020202020204" pitchFamily="34" charset="0"/>
                <a:ea typeface="Calibri"/>
                <a:cs typeface="Calibri"/>
                <a:sym typeface="Calibri"/>
              </a:rPr>
              <a:t>au sol lessivées        </a:t>
            </a:r>
            <a:r>
              <a:rPr lang="fr-FR" sz="1500" b="0" i="0" u="none" strike="noStrike" cap="none" dirty="0">
                <a:solidFill>
                  <a:srgbClr val="C55A11"/>
                </a:solidFill>
                <a:latin typeface="Century Gothic" panose="020B0502020202020204" pitchFamily="34" charset="0"/>
                <a:ea typeface="Calibri"/>
                <a:cs typeface="Calibri"/>
                <a:sym typeface="Calibri"/>
              </a:rPr>
              <a:t>fuite </a:t>
            </a:r>
            <a:r>
              <a:rPr lang="fr-FR" sz="1100" b="0" i="0" u="none" strike="noStrike" cap="none" dirty="0">
                <a:solidFill>
                  <a:srgbClr val="C55A11"/>
                </a:solidFill>
                <a:latin typeface="Century Gothic" panose="020B0502020202020204" pitchFamily="34" charset="0"/>
                <a:ea typeface="Calibri"/>
                <a:cs typeface="Calibri"/>
                <a:sym typeface="Calibri"/>
              </a:rPr>
              <a:t>lors d’une manipulation</a:t>
            </a:r>
            <a:endParaRPr sz="1100" b="0" i="0" u="none" strike="noStrike" cap="none" dirty="0">
              <a:solidFill>
                <a:srgbClr val="000000"/>
              </a:solidFill>
              <a:latin typeface="Century Gothic" panose="020B0502020202020204" pitchFamily="34" charset="0"/>
              <a:sym typeface="Arial"/>
            </a:endParaRPr>
          </a:p>
          <a:p>
            <a:pPr>
              <a:spcBef>
                <a:spcPts val="1200"/>
              </a:spcBef>
            </a:pPr>
            <a:r>
              <a:rPr lang="fr-FR" sz="1500" dirty="0">
                <a:solidFill>
                  <a:srgbClr val="7F6000"/>
                </a:solidFill>
                <a:latin typeface="Century Gothic" panose="020B0502020202020204" pitchFamily="34" charset="0"/>
                <a:ea typeface="Calibri"/>
                <a:cs typeface="Calibri"/>
                <a:sym typeface="Calibri"/>
              </a:rPr>
              <a:t>Oui </a:t>
            </a:r>
            <a:r>
              <a:rPr lang="fr-FR" sz="1100" dirty="0">
                <a:solidFill>
                  <a:srgbClr val="7F6000"/>
                </a:solidFill>
                <a:latin typeface="Century Gothic" panose="020B0502020202020204" pitchFamily="34" charset="0"/>
                <a:ea typeface="Calibri"/>
                <a:cs typeface="Calibri"/>
                <a:sym typeface="Calibri"/>
              </a:rPr>
              <a:t>(autolaveuse?)                                            </a:t>
            </a:r>
            <a:r>
              <a:rPr lang="fr-FR" sz="1500" dirty="0">
                <a:latin typeface="Century Gothic" panose="020B0502020202020204" pitchFamily="34" charset="0"/>
                <a:ea typeface="Calibri"/>
                <a:cs typeface="Calibri"/>
                <a:sym typeface="Calibri"/>
              </a:rPr>
              <a:t>/</a:t>
            </a:r>
            <a:endParaRPr lang="fr-FR" sz="1500" b="0" i="0" u="none" strike="noStrike" cap="none" dirty="0">
              <a:solidFill>
                <a:srgbClr val="000000"/>
              </a:solidFill>
              <a:latin typeface="Century Gothic" panose="020B0502020202020204" pitchFamily="34" charset="0"/>
              <a:ea typeface="Calibri"/>
              <a:cs typeface="Calibri"/>
              <a:sym typeface="Calibri"/>
            </a:endParaRPr>
          </a:p>
          <a:p>
            <a:pPr>
              <a:spcBef>
                <a:spcPts val="1200"/>
              </a:spcBef>
            </a:pPr>
            <a:r>
              <a:rPr lang="fr-FR" sz="1500" dirty="0">
                <a:solidFill>
                  <a:srgbClr val="7F6000"/>
                </a:solidFill>
                <a:latin typeface="Century Gothic" panose="020B0502020202020204" pitchFamily="34" charset="0"/>
                <a:ea typeface="Calibri"/>
                <a:cs typeface="Calibri"/>
                <a:sym typeface="Calibri"/>
              </a:rPr>
              <a:t>Génère des concentrats                </a:t>
            </a:r>
            <a:r>
              <a:rPr lang="fr-FR" sz="1500" dirty="0">
                <a:latin typeface="Century Gothic" panose="020B0502020202020204" pitchFamily="34" charset="0"/>
                <a:ea typeface="Calibri"/>
                <a:cs typeface="Calibri"/>
                <a:sym typeface="Calibri"/>
              </a:rPr>
              <a:t>/</a:t>
            </a:r>
            <a:endParaRPr lang="fr-FR" sz="1500" b="0" i="0" u="none" strike="noStrike" cap="none" dirty="0">
              <a:solidFill>
                <a:srgbClr val="000000"/>
              </a:solidFill>
              <a:latin typeface="Century Gothic" panose="020B0502020202020204" pitchFamily="34" charset="0"/>
              <a:ea typeface="Calibri"/>
              <a:cs typeface="Calibri"/>
              <a:sym typeface="Calibri"/>
            </a:endParaRPr>
          </a:p>
          <a:p>
            <a:pPr marL="0" marR="0" lvl="0" indent="0" algn="l" rtl="0">
              <a:lnSpc>
                <a:spcPct val="100000"/>
              </a:lnSpc>
              <a:spcBef>
                <a:spcPts val="1200"/>
              </a:spcBef>
              <a:spcAft>
                <a:spcPts val="0"/>
              </a:spcAft>
              <a:buNone/>
            </a:pPr>
            <a:r>
              <a:rPr lang="fr-FR" sz="1500" b="0" i="0" u="none" strike="noStrike" cap="none" dirty="0">
                <a:solidFill>
                  <a:srgbClr val="000000"/>
                </a:solidFill>
                <a:latin typeface="Century Gothic" panose="020B0502020202020204" pitchFamily="34" charset="0"/>
                <a:ea typeface="Calibri"/>
                <a:cs typeface="Calibri"/>
                <a:sym typeface="Calibri"/>
              </a:rPr>
              <a:t>Non</a:t>
            </a:r>
            <a:r>
              <a:rPr lang="fr-FR" sz="1100" b="0" i="0" u="none" strike="noStrike" cap="none" dirty="0">
                <a:solidFill>
                  <a:srgbClr val="000000"/>
                </a:solidFill>
                <a:latin typeface="Century Gothic" panose="020B0502020202020204" pitchFamily="34" charset="0"/>
                <a:ea typeface="Calibri"/>
                <a:cs typeface="Calibri"/>
                <a:sym typeface="Calibri"/>
              </a:rPr>
              <a:t> (fontaine)                            </a:t>
            </a:r>
            <a:r>
              <a:rPr lang="fr-FR" sz="1500" dirty="0">
                <a:latin typeface="Century Gothic" panose="020B0502020202020204" pitchFamily="34" charset="0"/>
                <a:ea typeface="Calibri"/>
                <a:cs typeface="Calibri"/>
                <a:sym typeface="Calibri"/>
              </a:rPr>
              <a:t>v</a:t>
            </a:r>
            <a:r>
              <a:rPr lang="fr-FR" sz="1500" b="0" i="0" u="none" strike="noStrike" cap="none" dirty="0">
                <a:solidFill>
                  <a:srgbClr val="000000"/>
                </a:solidFill>
                <a:latin typeface="Century Gothic" panose="020B0502020202020204" pitchFamily="34" charset="0"/>
                <a:ea typeface="Calibri"/>
                <a:cs typeface="Calibri"/>
                <a:sym typeface="Calibri"/>
              </a:rPr>
              <a:t>érifier </a:t>
            </a:r>
            <a:r>
              <a:rPr lang="fr-FR" sz="1100" b="0" i="0" u="none" strike="noStrike" cap="none" dirty="0">
                <a:solidFill>
                  <a:srgbClr val="000000"/>
                </a:solidFill>
                <a:latin typeface="Century Gothic" panose="020B0502020202020204" pitchFamily="34" charset="0"/>
                <a:ea typeface="Calibri"/>
                <a:cs typeface="Calibri"/>
                <a:sym typeface="Calibri"/>
              </a:rPr>
              <a:t>si circuit fermé</a:t>
            </a:r>
          </a:p>
          <a:p>
            <a:pPr marL="0" marR="0" lvl="0" indent="0" algn="l" rtl="0">
              <a:lnSpc>
                <a:spcPct val="100000"/>
              </a:lnSpc>
              <a:spcBef>
                <a:spcPts val="1200"/>
              </a:spcBef>
              <a:spcAft>
                <a:spcPts val="0"/>
              </a:spcAft>
              <a:buNone/>
            </a:pPr>
            <a:r>
              <a:rPr lang="fr-FR" sz="1500" dirty="0">
                <a:latin typeface="Century Gothic" panose="020B0502020202020204" pitchFamily="34" charset="0"/>
                <a:ea typeface="Calibri"/>
                <a:cs typeface="Calibri"/>
                <a:sym typeface="Calibri"/>
              </a:rPr>
              <a:t>Non                   	      </a:t>
            </a:r>
            <a:r>
              <a:rPr lang="fr-FR" sz="1500" dirty="0">
                <a:solidFill>
                  <a:srgbClr val="C55A11"/>
                </a:solidFill>
                <a:latin typeface="Century Gothic" panose="020B0502020202020204" pitchFamily="34" charset="0"/>
                <a:ea typeface="Calibri"/>
                <a:cs typeface="Calibri"/>
                <a:sym typeface="Calibri"/>
              </a:rPr>
              <a:t>fuite </a:t>
            </a:r>
            <a:r>
              <a:rPr lang="fr-FR" sz="1100" dirty="0">
                <a:solidFill>
                  <a:srgbClr val="C55A11"/>
                </a:solidFill>
                <a:latin typeface="Century Gothic" panose="020B0502020202020204" pitchFamily="34" charset="0"/>
                <a:ea typeface="Calibri"/>
                <a:cs typeface="Calibri"/>
                <a:sym typeface="Calibri"/>
              </a:rPr>
              <a:t>du stockage ou lors d’une                           manipulation </a:t>
            </a:r>
            <a:endParaRPr sz="1100" b="0" i="0" u="none" strike="noStrike" cap="none" dirty="0">
              <a:solidFill>
                <a:srgbClr val="C55A11"/>
              </a:solidFill>
              <a:latin typeface="Century Gothic" panose="020B0502020202020204" pitchFamily="34" charset="0"/>
              <a:sym typeface="Arial"/>
            </a:endParaRPr>
          </a:p>
        </p:txBody>
      </p:sp>
      <p:sp>
        <p:nvSpPr>
          <p:cNvPr id="3" name="ZoneTexte 2">
            <a:extLst>
              <a:ext uri="{FF2B5EF4-FFF2-40B4-BE49-F238E27FC236}">
                <a16:creationId xmlns:a16="http://schemas.microsoft.com/office/drawing/2014/main" id="{CF29CB11-5889-C33A-9E5A-9C32C2BDF409}"/>
              </a:ext>
            </a:extLst>
          </p:cNvPr>
          <p:cNvSpPr txBox="1"/>
          <p:nvPr/>
        </p:nvSpPr>
        <p:spPr>
          <a:xfrm>
            <a:off x="505398" y="1361948"/>
            <a:ext cx="8387198" cy="400110"/>
          </a:xfrm>
          <a:prstGeom prst="rect">
            <a:avLst/>
          </a:prstGeom>
          <a:noFill/>
        </p:spPr>
        <p:txBody>
          <a:bodyPr wrap="square">
            <a:spAutoFit/>
          </a:bodyPr>
          <a:lstStyle/>
          <a:p>
            <a:pPr marL="0" lvl="0" indent="0" algn="l" rtl="0">
              <a:lnSpc>
                <a:spcPct val="100000"/>
              </a:lnSpc>
              <a:spcBef>
                <a:spcPts val="750"/>
              </a:spcBef>
              <a:spcAft>
                <a:spcPts val="0"/>
              </a:spcAft>
              <a:buClr>
                <a:srgbClr val="31327C"/>
              </a:buClr>
              <a:buSzPts val="1700"/>
            </a:pPr>
            <a:r>
              <a:rPr lang="fr-FR" sz="2000" b="1" dirty="0">
                <a:solidFill>
                  <a:srgbClr val="169FDB"/>
                </a:solidFill>
                <a:latin typeface="Century Gothic" panose="020B0502020202020204" pitchFamily="34" charset="0"/>
              </a:rPr>
              <a:t>Ces activités génèrent-elles des rejets</a:t>
            </a:r>
            <a:r>
              <a:rPr lang="fr-FR" sz="2000" b="1" dirty="0">
                <a:latin typeface="Century Gothic" panose="020B0502020202020204" pitchFamily="34" charset="0"/>
              </a:rPr>
              <a:t> </a:t>
            </a:r>
            <a:r>
              <a:rPr lang="fr-FR" sz="2000" b="1" dirty="0">
                <a:solidFill>
                  <a:srgbClr val="7F6000"/>
                </a:solidFill>
                <a:latin typeface="Century Gothic" panose="020B0502020202020204" pitchFamily="34" charset="0"/>
              </a:rPr>
              <a:t>réguliers</a:t>
            </a:r>
            <a:r>
              <a:rPr lang="fr-FR" sz="2000" b="1" dirty="0">
                <a:latin typeface="Century Gothic" panose="020B0502020202020204" pitchFamily="34" charset="0"/>
              </a:rPr>
              <a:t> </a:t>
            </a:r>
            <a:r>
              <a:rPr lang="fr-FR" sz="2000" b="1" dirty="0">
                <a:solidFill>
                  <a:srgbClr val="169FDB"/>
                </a:solidFill>
                <a:latin typeface="Century Gothic" panose="020B0502020202020204" pitchFamily="34" charset="0"/>
              </a:rPr>
              <a:t>ou</a:t>
            </a:r>
            <a:r>
              <a:rPr lang="fr-FR" sz="2000" b="1" dirty="0">
                <a:latin typeface="Century Gothic" panose="020B0502020202020204" pitchFamily="34" charset="0"/>
              </a:rPr>
              <a:t> </a:t>
            </a:r>
            <a:r>
              <a:rPr lang="fr-FR" sz="2000" b="1" dirty="0">
                <a:solidFill>
                  <a:srgbClr val="C55A11"/>
                </a:solidFill>
                <a:latin typeface="Century Gothic" panose="020B0502020202020204" pitchFamily="34" charset="0"/>
              </a:rPr>
              <a:t>accidentels </a:t>
            </a:r>
            <a:r>
              <a:rPr lang="fr-FR" sz="2000" b="1" dirty="0">
                <a:latin typeface="Century Gothic" panose="020B0502020202020204" pitchFamily="34" charset="0"/>
              </a:rPr>
              <a:t>?</a:t>
            </a:r>
            <a:endParaRPr lang="fr-FR" sz="1800" b="1" dirty="0">
              <a:latin typeface="Century Gothic" panose="020B0502020202020204" pitchFamily="34" charset="0"/>
            </a:endParaRPr>
          </a:p>
        </p:txBody>
      </p:sp>
      <p:sp>
        <p:nvSpPr>
          <p:cNvPr id="4" name="ZoneTexte 3">
            <a:extLst>
              <a:ext uri="{FF2B5EF4-FFF2-40B4-BE49-F238E27FC236}">
                <a16:creationId xmlns:a16="http://schemas.microsoft.com/office/drawing/2014/main" id="{ED75D5A5-A84F-5079-587B-25E866989AC1}"/>
              </a:ext>
            </a:extLst>
          </p:cNvPr>
          <p:cNvSpPr txBox="1"/>
          <p:nvPr/>
        </p:nvSpPr>
        <p:spPr>
          <a:xfrm>
            <a:off x="997569" y="6203522"/>
            <a:ext cx="6494410" cy="338554"/>
          </a:xfrm>
          <a:prstGeom prst="rect">
            <a:avLst/>
          </a:prstGeom>
          <a:noFill/>
        </p:spPr>
        <p:txBody>
          <a:bodyPr wrap="square">
            <a:spAutoFit/>
          </a:bodyPr>
          <a:lstStyle/>
          <a:p>
            <a:pPr marL="446087" lvl="2" indent="0" algn="ctr" rtl="0">
              <a:lnSpc>
                <a:spcPct val="100000"/>
              </a:lnSpc>
              <a:spcBef>
                <a:spcPts val="750"/>
              </a:spcBef>
              <a:spcAft>
                <a:spcPts val="0"/>
              </a:spcAft>
              <a:buClr>
                <a:srgbClr val="31327C"/>
              </a:buClr>
              <a:buSzPts val="1700"/>
              <a:buNone/>
            </a:pPr>
            <a:r>
              <a:rPr lang="fr-FR" sz="1600" b="1" dirty="0">
                <a:solidFill>
                  <a:srgbClr val="31327C"/>
                </a:solidFill>
                <a:latin typeface="Century Gothic" panose="020B0502020202020204" pitchFamily="34" charset="0"/>
                <a:ea typeface="Century Gothic"/>
                <a:cs typeface="Century Gothic"/>
                <a:sym typeface="Century Gothic"/>
              </a:rPr>
              <a:t>En cas de doute poser des questions et vérifier - inspecter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9">
                                            <p:txEl>
                                              <p:pRg st="0" end="0"/>
                                            </p:txEl>
                                          </p:spTgt>
                                        </p:tgtEl>
                                        <p:attrNameLst>
                                          <p:attrName>style.visibility</p:attrName>
                                        </p:attrNameLst>
                                      </p:cBhvr>
                                      <p:to>
                                        <p:strVal val="visible"/>
                                      </p:to>
                                    </p:set>
                                    <p:animEffect transition="in" filter="wipe(left)">
                                      <p:cBhvr>
                                        <p:cTn id="7" dur="500"/>
                                        <p:tgtEl>
                                          <p:spTgt spid="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9">
                                            <p:txEl>
                                              <p:pRg st="1" end="1"/>
                                            </p:txEl>
                                          </p:spTgt>
                                        </p:tgtEl>
                                        <p:attrNameLst>
                                          <p:attrName>style.visibility</p:attrName>
                                        </p:attrNameLst>
                                      </p:cBhvr>
                                      <p:to>
                                        <p:strVal val="visible"/>
                                      </p:to>
                                    </p:set>
                                    <p:animEffect transition="in" filter="wipe(left)">
                                      <p:cBhvr>
                                        <p:cTn id="12" dur="500"/>
                                        <p:tgtEl>
                                          <p:spTgt spid="7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39">
                                            <p:txEl>
                                              <p:pRg st="2" end="2"/>
                                            </p:txEl>
                                          </p:spTgt>
                                        </p:tgtEl>
                                        <p:attrNameLst>
                                          <p:attrName>style.visibility</p:attrName>
                                        </p:attrNameLst>
                                      </p:cBhvr>
                                      <p:to>
                                        <p:strVal val="visible"/>
                                      </p:to>
                                    </p:set>
                                    <p:animEffect transition="in" filter="wipe(left)">
                                      <p:cBhvr>
                                        <p:cTn id="17" dur="500"/>
                                        <p:tgtEl>
                                          <p:spTgt spid="7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39">
                                            <p:txEl>
                                              <p:pRg st="3" end="3"/>
                                            </p:txEl>
                                          </p:spTgt>
                                        </p:tgtEl>
                                        <p:attrNameLst>
                                          <p:attrName>style.visibility</p:attrName>
                                        </p:attrNameLst>
                                      </p:cBhvr>
                                      <p:to>
                                        <p:strVal val="visible"/>
                                      </p:to>
                                    </p:set>
                                    <p:animEffect transition="in" filter="wipe(left)">
                                      <p:cBhvr>
                                        <p:cTn id="22" dur="500"/>
                                        <p:tgtEl>
                                          <p:spTgt spid="7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39">
                                            <p:txEl>
                                              <p:pRg st="4" end="4"/>
                                            </p:txEl>
                                          </p:spTgt>
                                        </p:tgtEl>
                                        <p:attrNameLst>
                                          <p:attrName>style.visibility</p:attrName>
                                        </p:attrNameLst>
                                      </p:cBhvr>
                                      <p:to>
                                        <p:strVal val="visible"/>
                                      </p:to>
                                    </p:set>
                                    <p:animEffect transition="in" filter="wipe(left)">
                                      <p:cBhvr>
                                        <p:cTn id="27" dur="500"/>
                                        <p:tgtEl>
                                          <p:spTgt spid="7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39">
                                            <p:txEl>
                                              <p:pRg st="5" end="5"/>
                                            </p:txEl>
                                          </p:spTgt>
                                        </p:tgtEl>
                                        <p:attrNameLst>
                                          <p:attrName>style.visibility</p:attrName>
                                        </p:attrNameLst>
                                      </p:cBhvr>
                                      <p:to>
                                        <p:strVal val="visible"/>
                                      </p:to>
                                    </p:set>
                                    <p:animEffect transition="in" filter="wipe(left)">
                                      <p:cBhvr>
                                        <p:cTn id="32" dur="500"/>
                                        <p:tgtEl>
                                          <p:spTgt spid="7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39">
                                            <p:txEl>
                                              <p:pRg st="6" end="6"/>
                                            </p:txEl>
                                          </p:spTgt>
                                        </p:tgtEl>
                                        <p:attrNameLst>
                                          <p:attrName>style.visibility</p:attrName>
                                        </p:attrNameLst>
                                      </p:cBhvr>
                                      <p:to>
                                        <p:strVal val="visible"/>
                                      </p:to>
                                    </p:set>
                                    <p:animEffect transition="in" filter="wipe(left)">
                                      <p:cBhvr>
                                        <p:cTn id="37" dur="500"/>
                                        <p:tgtEl>
                                          <p:spTgt spid="7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39">
                                            <p:txEl>
                                              <p:pRg st="7" end="7"/>
                                            </p:txEl>
                                          </p:spTgt>
                                        </p:tgtEl>
                                        <p:attrNameLst>
                                          <p:attrName>style.visibility</p:attrName>
                                        </p:attrNameLst>
                                      </p:cBhvr>
                                      <p:to>
                                        <p:strVal val="visible"/>
                                      </p:to>
                                    </p:set>
                                    <p:animEffect transition="in" filter="wipe(left)">
                                      <p:cBhvr>
                                        <p:cTn id="42" dur="500"/>
                                        <p:tgtEl>
                                          <p:spTgt spid="7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39">
                                            <p:txEl>
                                              <p:pRg st="8" end="8"/>
                                            </p:txEl>
                                          </p:spTgt>
                                        </p:tgtEl>
                                        <p:attrNameLst>
                                          <p:attrName>style.visibility</p:attrName>
                                        </p:attrNameLst>
                                      </p:cBhvr>
                                      <p:to>
                                        <p:strVal val="visible"/>
                                      </p:to>
                                    </p:set>
                                    <p:animEffect transition="in" filter="wipe(left)">
                                      <p:cBhvr>
                                        <p:cTn id="47" dur="500"/>
                                        <p:tgtEl>
                                          <p:spTgt spid="73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39">
                                            <p:txEl>
                                              <p:pRg st="9" end="9"/>
                                            </p:txEl>
                                          </p:spTgt>
                                        </p:tgtEl>
                                        <p:attrNameLst>
                                          <p:attrName>style.visibility</p:attrName>
                                        </p:attrNameLst>
                                      </p:cBhvr>
                                      <p:to>
                                        <p:strVal val="visible"/>
                                      </p:to>
                                    </p:set>
                                    <p:animEffect transition="in" filter="wipe(left)">
                                      <p:cBhvr>
                                        <p:cTn id="52" dur="500"/>
                                        <p:tgtEl>
                                          <p:spTgt spid="7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2"/>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63</a:t>
            </a:fld>
            <a:endParaRPr/>
          </a:p>
        </p:txBody>
      </p:sp>
      <p:sp>
        <p:nvSpPr>
          <p:cNvPr id="6" name="Google Shape;737;g244516d9975_0_147">
            <a:extLst>
              <a:ext uri="{FF2B5EF4-FFF2-40B4-BE49-F238E27FC236}">
                <a16:creationId xmlns:a16="http://schemas.microsoft.com/office/drawing/2014/main" id="{3BECA717-4100-DA65-EDDE-C44BE8355C59}"/>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a:t>
            </a:r>
            <a:endParaRPr dirty="0"/>
          </a:p>
        </p:txBody>
      </p:sp>
      <p:sp>
        <p:nvSpPr>
          <p:cNvPr id="746" name="Google Shape;746;p2"/>
          <p:cNvSpPr txBox="1">
            <a:spLocks noGrp="1"/>
          </p:cNvSpPr>
          <p:nvPr>
            <p:ph type="body" idx="2"/>
          </p:nvPr>
        </p:nvSpPr>
        <p:spPr>
          <a:xfrm>
            <a:off x="427821" y="1966652"/>
            <a:ext cx="8716179" cy="542755"/>
          </a:xfrm>
          <a:prstGeom prst="rect">
            <a:avLst/>
          </a:prstGeom>
          <a:noFill/>
          <a:ln>
            <a:noFill/>
          </a:ln>
        </p:spPr>
        <p:txBody>
          <a:bodyPr spcFirstLastPara="1" wrap="square" lIns="91425" tIns="45700" rIns="91425" bIns="45700" anchor="ctr" anchorCtr="0">
            <a:noAutofit/>
          </a:bodyPr>
          <a:lstStyle/>
          <a:p>
            <a:pPr marL="342900" lvl="0" indent="-342900" algn="l" rtl="0">
              <a:lnSpc>
                <a:spcPct val="100000"/>
              </a:lnSpc>
              <a:spcBef>
                <a:spcPts val="600"/>
              </a:spcBef>
              <a:spcAft>
                <a:spcPts val="0"/>
              </a:spcAft>
              <a:buClr>
                <a:srgbClr val="31327C"/>
              </a:buClr>
              <a:buSzPts val="1700"/>
              <a:buFont typeface="Century Gothic" panose="020B0502020202020204" pitchFamily="34" charset="0"/>
              <a:buChar char="-"/>
            </a:pPr>
            <a:r>
              <a:rPr lang="fr-FR" sz="1500" dirty="0">
                <a:solidFill>
                  <a:schemeClr val="tx1"/>
                </a:solidFill>
                <a:latin typeface="Century Gothic" panose="020B0502020202020204" pitchFamily="34" charset="0"/>
              </a:rPr>
              <a:t>Quels sont les rejets identifiés ?</a:t>
            </a:r>
            <a:endParaRPr sz="1500" dirty="0">
              <a:solidFill>
                <a:schemeClr val="tx1"/>
              </a:solidFill>
              <a:latin typeface="Century Gothic" panose="020B0502020202020204" pitchFamily="34" charset="0"/>
            </a:endParaRPr>
          </a:p>
          <a:p>
            <a:pPr marL="446087" lvl="2" indent="0" algn="l" rtl="0">
              <a:lnSpc>
                <a:spcPct val="100000"/>
              </a:lnSpc>
              <a:spcBef>
                <a:spcPts val="600"/>
              </a:spcBef>
              <a:spcAft>
                <a:spcPts val="0"/>
              </a:spcAft>
              <a:buClr>
                <a:srgbClr val="31327C"/>
              </a:buClr>
              <a:buSzPts val="1700"/>
              <a:buNone/>
            </a:pPr>
            <a:endParaRPr lang="fr-FR" b="1" dirty="0">
              <a:solidFill>
                <a:schemeClr val="dk1"/>
              </a:solidFill>
              <a:latin typeface="Century Gothic" panose="020B0502020202020204" pitchFamily="34" charset="0"/>
            </a:endParaRPr>
          </a:p>
        </p:txBody>
      </p:sp>
      <p:sp>
        <p:nvSpPr>
          <p:cNvPr id="2" name="ZoneTexte 1">
            <a:extLst>
              <a:ext uri="{FF2B5EF4-FFF2-40B4-BE49-F238E27FC236}">
                <a16:creationId xmlns:a16="http://schemas.microsoft.com/office/drawing/2014/main" id="{5255CD66-7F09-CE9B-FA7C-B74255B4CEBD}"/>
              </a:ext>
            </a:extLst>
          </p:cNvPr>
          <p:cNvSpPr txBox="1"/>
          <p:nvPr/>
        </p:nvSpPr>
        <p:spPr>
          <a:xfrm>
            <a:off x="427821" y="1351943"/>
            <a:ext cx="7365289" cy="369332"/>
          </a:xfrm>
          <a:prstGeom prst="rect">
            <a:avLst/>
          </a:prstGeom>
          <a:noFill/>
        </p:spPr>
        <p:txBody>
          <a:bodyPr wrap="square">
            <a:spAutoFit/>
          </a:bodyPr>
          <a:lstStyle/>
          <a:p>
            <a:pPr lvl="0" algn="l" rtl="0">
              <a:lnSpc>
                <a:spcPct val="100000"/>
              </a:lnSpc>
              <a:spcBef>
                <a:spcPts val="750"/>
              </a:spcBef>
              <a:spcAft>
                <a:spcPts val="0"/>
              </a:spcAft>
              <a:buClr>
                <a:srgbClr val="31327C"/>
              </a:buClr>
              <a:buSzPts val="1700"/>
            </a:pPr>
            <a:r>
              <a:rPr lang="fr-FR" sz="1800" b="1" dirty="0">
                <a:solidFill>
                  <a:srgbClr val="169FDB"/>
                </a:solidFill>
                <a:latin typeface="Century Gothic" panose="020B0502020202020204" pitchFamily="34" charset="0"/>
              </a:rPr>
              <a:t>Comment gérer les rejets réguliers ? </a:t>
            </a:r>
            <a:endParaRPr lang="fr-FR" sz="1600" b="1" dirty="0">
              <a:solidFill>
                <a:srgbClr val="169FDB"/>
              </a:solidFill>
              <a:latin typeface="Century Gothic" panose="020B0502020202020204" pitchFamily="34" charset="0"/>
            </a:endParaRPr>
          </a:p>
        </p:txBody>
      </p:sp>
      <p:sp>
        <p:nvSpPr>
          <p:cNvPr id="4" name="ZoneTexte 3">
            <a:extLst>
              <a:ext uri="{FF2B5EF4-FFF2-40B4-BE49-F238E27FC236}">
                <a16:creationId xmlns:a16="http://schemas.microsoft.com/office/drawing/2014/main" id="{272F1B40-B77F-4B60-0658-8E407B49F318}"/>
              </a:ext>
            </a:extLst>
          </p:cNvPr>
          <p:cNvSpPr txBox="1"/>
          <p:nvPr/>
        </p:nvSpPr>
        <p:spPr>
          <a:xfrm>
            <a:off x="427821" y="4681834"/>
            <a:ext cx="8155456" cy="646331"/>
          </a:xfrm>
          <a:prstGeom prst="rect">
            <a:avLst/>
          </a:prstGeom>
          <a:noFill/>
        </p:spPr>
        <p:txBody>
          <a:bodyPr wrap="square">
            <a:spAutoFit/>
          </a:bodyPr>
          <a:lstStyle/>
          <a:p>
            <a:pPr marL="742950" lvl="0" indent="-285750" algn="l" rtl="0">
              <a:lnSpc>
                <a:spcPct val="100000"/>
              </a:lnSpc>
              <a:spcBef>
                <a:spcPts val="750"/>
              </a:spcBef>
              <a:spcAft>
                <a:spcPts val="0"/>
              </a:spcAft>
              <a:buSzPts val="1700"/>
              <a:buFont typeface="Wingdings" panose="05000000000000000000" pitchFamily="2" charset="2"/>
              <a:buChar char="à"/>
            </a:pPr>
            <a:r>
              <a:rPr lang="fr-FR" sz="1800" dirty="0">
                <a:latin typeface="Century Gothic" panose="020B0502020202020204" pitchFamily="34" charset="0"/>
              </a:rPr>
              <a:t>Hydrocarbures interdits, nécessité de prétraitement imposé par autorisation de déversement</a:t>
            </a:r>
          </a:p>
        </p:txBody>
      </p:sp>
      <p:sp>
        <p:nvSpPr>
          <p:cNvPr id="5" name="Google Shape;746;p2">
            <a:extLst>
              <a:ext uri="{FF2B5EF4-FFF2-40B4-BE49-F238E27FC236}">
                <a16:creationId xmlns:a16="http://schemas.microsoft.com/office/drawing/2014/main" id="{8027EFBE-E347-576E-74F0-C6DF026ADD3B}"/>
              </a:ext>
            </a:extLst>
          </p:cNvPr>
          <p:cNvSpPr txBox="1">
            <a:spLocks/>
          </p:cNvSpPr>
          <p:nvPr/>
        </p:nvSpPr>
        <p:spPr>
          <a:xfrm>
            <a:off x="427821" y="3128917"/>
            <a:ext cx="8577965" cy="600165"/>
          </a:xfrm>
          <a:prstGeom prst="rect">
            <a:avLst/>
          </a:prstGeom>
          <a:noFill/>
          <a:ln>
            <a:noFill/>
          </a:ln>
        </p:spPr>
        <p:txBody>
          <a:bodyPr spcFirstLastPara="1" vert="horz" wrap="square" lIns="91425" tIns="45700" rIns="91425" bIns="45700" rtlCol="0" anchor="ctr"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342900" indent="-342900">
              <a:spcBef>
                <a:spcPts val="600"/>
              </a:spcBef>
              <a:buFont typeface="Century Gothic" panose="020B0502020202020204" pitchFamily="34" charset="0"/>
              <a:buChar char="-"/>
            </a:pPr>
            <a:r>
              <a:rPr lang="fr-FR" sz="1500" dirty="0">
                <a:solidFill>
                  <a:schemeClr val="tx1"/>
                </a:solidFill>
                <a:latin typeface="Century Gothic" panose="020B0502020202020204" pitchFamily="34" charset="0"/>
              </a:rPr>
              <a:t>Quels types de polluants sont-ils susceptibles de contenir ?</a:t>
            </a:r>
          </a:p>
          <a:p>
            <a:pPr marL="446087" lvl="2" indent="0">
              <a:lnSpc>
                <a:spcPct val="100000"/>
              </a:lnSpc>
              <a:spcBef>
                <a:spcPts val="600"/>
              </a:spcBef>
              <a:buClr>
                <a:srgbClr val="31327C"/>
              </a:buClr>
              <a:buSzPts val="1700"/>
              <a:buFont typeface="Arial"/>
              <a:buNone/>
            </a:pPr>
            <a:endParaRPr lang="fr-FR" b="1" dirty="0">
              <a:latin typeface="Century Gothic" panose="020B0502020202020204" pitchFamily="34" charset="0"/>
            </a:endParaRPr>
          </a:p>
        </p:txBody>
      </p:sp>
      <p:sp>
        <p:nvSpPr>
          <p:cNvPr id="8" name="ZoneTexte 7">
            <a:extLst>
              <a:ext uri="{FF2B5EF4-FFF2-40B4-BE49-F238E27FC236}">
                <a16:creationId xmlns:a16="http://schemas.microsoft.com/office/drawing/2014/main" id="{18511E2C-1B53-35F2-848E-62A5410CAA5F}"/>
              </a:ext>
            </a:extLst>
          </p:cNvPr>
          <p:cNvSpPr txBox="1"/>
          <p:nvPr/>
        </p:nvSpPr>
        <p:spPr>
          <a:xfrm>
            <a:off x="459507" y="2279949"/>
            <a:ext cx="6452931" cy="630942"/>
          </a:xfrm>
          <a:prstGeom prst="rect">
            <a:avLst/>
          </a:prstGeom>
          <a:noFill/>
        </p:spPr>
        <p:txBody>
          <a:bodyPr wrap="square">
            <a:spAutoFit/>
          </a:bodyPr>
          <a:lstStyle/>
          <a:p>
            <a:pPr marL="731837" lvl="2"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solidFill>
                  <a:schemeClr val="dk1"/>
                </a:solidFill>
                <a:latin typeface="Century Gothic" panose="020B0502020202020204" pitchFamily="34" charset="0"/>
              </a:rPr>
              <a:t>Les effluents de l’aire de lavage </a:t>
            </a:r>
            <a:endParaRPr lang="fr-FR" sz="1500" dirty="0">
              <a:latin typeface="Century Gothic" panose="020B0502020202020204" pitchFamily="34" charset="0"/>
            </a:endParaRPr>
          </a:p>
          <a:p>
            <a:pPr marL="731837" lvl="2"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solidFill>
                  <a:schemeClr val="dk1"/>
                </a:solidFill>
                <a:latin typeface="Century Gothic" panose="020B0502020202020204" pitchFamily="34" charset="0"/>
              </a:rPr>
              <a:t>Les effluents de lavage de l’atelier ou des fosses</a:t>
            </a:r>
          </a:p>
        </p:txBody>
      </p:sp>
      <p:sp>
        <p:nvSpPr>
          <p:cNvPr id="10" name="ZoneTexte 9">
            <a:extLst>
              <a:ext uri="{FF2B5EF4-FFF2-40B4-BE49-F238E27FC236}">
                <a16:creationId xmlns:a16="http://schemas.microsoft.com/office/drawing/2014/main" id="{7DE92FD4-F191-1ABE-F948-336B257F1C31}"/>
              </a:ext>
            </a:extLst>
          </p:cNvPr>
          <p:cNvSpPr txBox="1"/>
          <p:nvPr/>
        </p:nvSpPr>
        <p:spPr>
          <a:xfrm>
            <a:off x="427821" y="3477748"/>
            <a:ext cx="6516305" cy="938719"/>
          </a:xfrm>
          <a:prstGeom prst="rect">
            <a:avLst/>
          </a:prstGeom>
          <a:noFill/>
        </p:spPr>
        <p:txBody>
          <a:bodyPr wrap="square">
            <a:spAutoFit/>
          </a:bodyPr>
          <a:lstStyle/>
          <a:p>
            <a:pPr marL="731837" lvl="2" indent="-285750">
              <a:lnSpc>
                <a:spcPct val="100000"/>
              </a:lnSpc>
              <a:spcBef>
                <a:spcPts val="600"/>
              </a:spcBef>
              <a:buClr>
                <a:srgbClr val="31327C"/>
              </a:buClr>
              <a:buSzPts val="1700"/>
              <a:buFont typeface="Wingdings" panose="05000000000000000000" pitchFamily="2" charset="2"/>
              <a:buChar char="ü"/>
            </a:pPr>
            <a:r>
              <a:rPr lang="fr-FR" sz="1500" dirty="0">
                <a:latin typeface="Century Gothic" panose="020B0502020202020204" pitchFamily="34" charset="0"/>
              </a:rPr>
              <a:t>Boues, particules solides,…</a:t>
            </a:r>
          </a:p>
          <a:p>
            <a:pPr marL="731837" lvl="2" indent="-285750">
              <a:lnSpc>
                <a:spcPct val="100000"/>
              </a:lnSpc>
              <a:spcBef>
                <a:spcPts val="600"/>
              </a:spcBef>
              <a:buClr>
                <a:srgbClr val="31327C"/>
              </a:buClr>
              <a:buSzPts val="1700"/>
              <a:buFont typeface="Wingdings" panose="05000000000000000000" pitchFamily="2" charset="2"/>
              <a:buChar char="ü"/>
            </a:pPr>
            <a:r>
              <a:rPr lang="fr-FR" sz="1500" dirty="0">
                <a:latin typeface="Century Gothic" panose="020B0502020202020204" pitchFamily="34" charset="0"/>
              </a:rPr>
              <a:t>Des produits huileux (hydrocarbures),</a:t>
            </a:r>
          </a:p>
          <a:p>
            <a:pPr marL="731837" lvl="2" indent="-285750">
              <a:lnSpc>
                <a:spcPct val="100000"/>
              </a:lnSpc>
              <a:spcBef>
                <a:spcPts val="600"/>
              </a:spcBef>
              <a:buClr>
                <a:srgbClr val="31327C"/>
              </a:buClr>
              <a:buSzPts val="1700"/>
              <a:buFont typeface="Wingdings" panose="05000000000000000000" pitchFamily="2" charset="2"/>
              <a:buChar char="ü"/>
            </a:pPr>
            <a:r>
              <a:rPr lang="fr-FR" sz="1500" dirty="0">
                <a:latin typeface="Century Gothic" panose="020B0502020202020204" pitchFamily="34" charset="0"/>
              </a:rPr>
              <a:t>Produits de lavage et lustrage (lessiviels).</a:t>
            </a:r>
          </a:p>
        </p:txBody>
      </p:sp>
      <p:sp>
        <p:nvSpPr>
          <p:cNvPr id="12" name="ZoneTexte 11">
            <a:extLst>
              <a:ext uri="{FF2B5EF4-FFF2-40B4-BE49-F238E27FC236}">
                <a16:creationId xmlns:a16="http://schemas.microsoft.com/office/drawing/2014/main" id="{E867725D-6ABE-A67E-DD1A-C9797978E6A4}"/>
              </a:ext>
            </a:extLst>
          </p:cNvPr>
          <p:cNvSpPr txBox="1"/>
          <p:nvPr/>
        </p:nvSpPr>
        <p:spPr>
          <a:xfrm>
            <a:off x="1908411" y="5642280"/>
            <a:ext cx="4572000" cy="461665"/>
          </a:xfrm>
          <a:prstGeom prst="rect">
            <a:avLst/>
          </a:prstGeom>
          <a:noFill/>
        </p:spPr>
        <p:txBody>
          <a:bodyPr wrap="square">
            <a:spAutoFit/>
          </a:bodyPr>
          <a:lstStyle/>
          <a:p>
            <a:pPr marL="0" lvl="0" indent="0" algn="ctr" rtl="0">
              <a:lnSpc>
                <a:spcPct val="100000"/>
              </a:lnSpc>
              <a:spcBef>
                <a:spcPts val="750"/>
              </a:spcBef>
              <a:spcAft>
                <a:spcPts val="0"/>
              </a:spcAft>
              <a:buSzPts val="1700"/>
              <a:buNone/>
            </a:pPr>
            <a:r>
              <a:rPr lang="fr-FR" sz="2400" b="1" dirty="0">
                <a:solidFill>
                  <a:srgbClr val="169FDB"/>
                </a:solidFill>
                <a:latin typeface="Century Gothic" panose="020B0502020202020204" pitchFamily="34" charset="0"/>
              </a:rPr>
              <a:t>Quel type de prétraitement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6">
                                            <p:txEl>
                                              <p:pRg st="0" end="0"/>
                                            </p:txEl>
                                          </p:spTgt>
                                        </p:tgtEl>
                                        <p:attrNameLst>
                                          <p:attrName>style.visibility</p:attrName>
                                        </p:attrNameLst>
                                      </p:cBhvr>
                                      <p:to>
                                        <p:strVal val="visible"/>
                                      </p:to>
                                    </p:set>
                                    <p:animEffect transition="in" filter="fade">
                                      <p:cBhvr>
                                        <p:cTn id="7" dur="500"/>
                                        <p:tgtEl>
                                          <p:spTgt spid="7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build="p"/>
      <p:bldP spid="4" grpId="0"/>
      <p:bldP spid="5" grpId="0"/>
      <p:bldP spid="8" grpId="0"/>
      <p:bldP spid="10"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3"/>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64</a:t>
            </a:fld>
            <a:endParaRPr/>
          </a:p>
        </p:txBody>
      </p:sp>
      <p:sp>
        <p:nvSpPr>
          <p:cNvPr id="15" name="Google Shape;737;g244516d9975_0_147">
            <a:extLst>
              <a:ext uri="{FF2B5EF4-FFF2-40B4-BE49-F238E27FC236}">
                <a16:creationId xmlns:a16="http://schemas.microsoft.com/office/drawing/2014/main" id="{D789CC86-C5BE-A58C-87DA-07EFA8765CA2}"/>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sp>
        <p:nvSpPr>
          <p:cNvPr id="753" name="Google Shape;753;p3"/>
          <p:cNvSpPr txBox="1">
            <a:spLocks noGrp="1"/>
          </p:cNvSpPr>
          <p:nvPr>
            <p:ph type="body" idx="2"/>
          </p:nvPr>
        </p:nvSpPr>
        <p:spPr>
          <a:xfrm>
            <a:off x="340908" y="1287261"/>
            <a:ext cx="8716179" cy="47196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750"/>
              </a:spcBef>
              <a:spcAft>
                <a:spcPts val="0"/>
              </a:spcAft>
              <a:buClr>
                <a:srgbClr val="31327C"/>
              </a:buClr>
              <a:buSzPts val="1700"/>
            </a:pPr>
            <a:r>
              <a:rPr lang="fr-FR" sz="2000" dirty="0">
                <a:solidFill>
                  <a:srgbClr val="169FDB"/>
                </a:solidFill>
              </a:rPr>
              <a:t>Le séparateur d’hydrocarbures débourbeur</a:t>
            </a:r>
            <a:endParaRPr sz="1500" b="0" dirty="0">
              <a:solidFill>
                <a:srgbClr val="169FDB"/>
              </a:solidFill>
            </a:endParaRPr>
          </a:p>
        </p:txBody>
      </p:sp>
      <p:sp>
        <p:nvSpPr>
          <p:cNvPr id="2" name="Google Shape;753;p3">
            <a:extLst>
              <a:ext uri="{FF2B5EF4-FFF2-40B4-BE49-F238E27FC236}">
                <a16:creationId xmlns:a16="http://schemas.microsoft.com/office/drawing/2014/main" id="{958C9B89-ACAC-87A5-4AEA-FEFEA86EFA16}"/>
              </a:ext>
            </a:extLst>
          </p:cNvPr>
          <p:cNvSpPr txBox="1">
            <a:spLocks/>
          </p:cNvSpPr>
          <p:nvPr/>
        </p:nvSpPr>
        <p:spPr>
          <a:xfrm>
            <a:off x="219247" y="4762971"/>
            <a:ext cx="8010353" cy="1118285"/>
          </a:xfrm>
          <a:prstGeom prst="rect">
            <a:avLst/>
          </a:prstGeom>
          <a:noFill/>
          <a:ln>
            <a:noFill/>
          </a:ln>
        </p:spPr>
        <p:txBody>
          <a:bodyPr spcFirstLastPara="1" vert="horz" wrap="square" lIns="91425" tIns="45700" rIns="91425" bIns="45700" rtlCol="0" anchor="ctr" anchorCtr="0">
            <a:noAutofit/>
          </a:bodyPr>
          <a:lstStyle>
            <a:lvl1pPr marL="457200" marR="0" lvl="0" indent="-228600" algn="l" defTabSz="914400" rtl="0" eaLnBrk="1" latinLnBrk="0" hangingPunct="1">
              <a:lnSpc>
                <a:spcPct val="100000"/>
              </a:lnSpc>
              <a:spcBef>
                <a:spcPts val="750"/>
              </a:spcBef>
              <a:spcAft>
                <a:spcPts val="0"/>
              </a:spcAft>
              <a:buClr>
                <a:srgbClr val="31327C"/>
              </a:buClr>
              <a:buSzPts val="1700"/>
              <a:buFont typeface="Arial"/>
              <a:buNone/>
              <a:defRPr sz="1700" b="1" i="0" u="none" strike="noStrike" kern="1200" cap="none">
                <a:solidFill>
                  <a:srgbClr val="31327C"/>
                </a:solidFill>
                <a:latin typeface="Century Gothic"/>
                <a:ea typeface="Century Gothic"/>
                <a:cs typeface="Century Gothic"/>
                <a:sym typeface="Century Gothic"/>
              </a:defRPr>
            </a:lvl1pPr>
            <a:lvl2pPr marL="914400" marR="0" lvl="1" indent="-342900" algn="l" defTabSz="914400" rtl="0" eaLnBrk="1" latinLnBrk="0" hangingPunct="1">
              <a:lnSpc>
                <a:spcPct val="90000"/>
              </a:lnSpc>
              <a:spcBef>
                <a:spcPts val="375"/>
              </a:spcBef>
              <a:spcAft>
                <a:spcPts val="0"/>
              </a:spcAft>
              <a:buClr>
                <a:schemeClr val="dk1"/>
              </a:buClr>
              <a:buSzPts val="1800"/>
              <a:buFont typeface="Arial"/>
              <a:buChar char="•"/>
              <a:defRPr sz="1800" b="0" i="0" u="none" strike="noStrike" kern="1200" cap="none">
                <a:solidFill>
                  <a:schemeClr val="dk1"/>
                </a:solidFill>
                <a:latin typeface="Calibri"/>
                <a:ea typeface="Calibri"/>
                <a:cs typeface="Calibri"/>
                <a:sym typeface="Calibri"/>
              </a:defRPr>
            </a:lvl2pPr>
            <a:lvl3pPr marL="1371600" marR="0" lvl="2" indent="-323850" algn="l" defTabSz="914400" rtl="0" eaLnBrk="1" latinLnBrk="0" hangingPunct="1">
              <a:lnSpc>
                <a:spcPct val="90000"/>
              </a:lnSpc>
              <a:spcBef>
                <a:spcPts val="375"/>
              </a:spcBef>
              <a:spcAft>
                <a:spcPts val="0"/>
              </a:spcAft>
              <a:buClr>
                <a:schemeClr val="dk1"/>
              </a:buClr>
              <a:buSzPts val="1500"/>
              <a:buFont typeface="Arial"/>
              <a:buChar char="•"/>
              <a:defRPr sz="1500" b="0" i="0" u="none" strike="noStrike" kern="1200" cap="none">
                <a:solidFill>
                  <a:schemeClr val="dk1"/>
                </a:solidFill>
                <a:latin typeface="Calibri"/>
                <a:ea typeface="Calibri"/>
                <a:cs typeface="Calibri"/>
                <a:sym typeface="Calibri"/>
              </a:defRPr>
            </a:lvl3pPr>
            <a:lvl4pPr marL="1828800" marR="0" lvl="3"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4pPr>
            <a:lvl5pPr marL="2286000" marR="0" lvl="4"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5pPr>
            <a:lvl6pPr marL="2743200" marR="0" lvl="5"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6pPr>
            <a:lvl7pPr marL="3200400" marR="0" lvl="6"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7pPr>
            <a:lvl8pPr marL="3657600" marR="0" lvl="7"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8pPr>
            <a:lvl9pPr marL="4114800" marR="0" lvl="8" indent="-314325" algn="l" defTabSz="914400" rtl="0" eaLnBrk="1" latinLnBrk="0" hangingPunct="1">
              <a:lnSpc>
                <a:spcPct val="90000"/>
              </a:lnSpc>
              <a:spcBef>
                <a:spcPts val="375"/>
              </a:spcBef>
              <a:spcAft>
                <a:spcPts val="0"/>
              </a:spcAft>
              <a:buClr>
                <a:schemeClr val="dk1"/>
              </a:buClr>
              <a:buSzPts val="1350"/>
              <a:buFont typeface="Arial"/>
              <a:buChar char="•"/>
              <a:defRPr sz="1350" b="0" i="0" u="none" strike="noStrike" kern="1200" cap="none">
                <a:solidFill>
                  <a:schemeClr val="dk1"/>
                </a:solidFill>
                <a:latin typeface="Calibri"/>
                <a:ea typeface="Calibri"/>
                <a:cs typeface="Calibri"/>
                <a:sym typeface="Calibri"/>
              </a:defRPr>
            </a:lvl9pPr>
          </a:lstStyle>
          <a:p>
            <a:pPr marL="285750" indent="-285750">
              <a:spcBef>
                <a:spcPts val="600"/>
              </a:spcBef>
              <a:buFont typeface="Century Gothic" panose="020B0502020202020204" pitchFamily="34" charset="0"/>
              <a:buChar char="-"/>
            </a:pPr>
            <a:r>
              <a:rPr lang="fr-FR" sz="1500" b="0" dirty="0">
                <a:solidFill>
                  <a:schemeClr val="dk1"/>
                </a:solidFill>
                <a:latin typeface="Century Gothic" panose="020B0502020202020204" pitchFamily="34" charset="0"/>
                <a:ea typeface="Calibri"/>
                <a:cs typeface="Calibri"/>
                <a:sym typeface="Calibri"/>
              </a:rPr>
              <a:t>Se dimensionne en fonction de la </a:t>
            </a:r>
            <a:r>
              <a:rPr lang="fr-FR" sz="1500" dirty="0">
                <a:solidFill>
                  <a:srgbClr val="169FDB"/>
                </a:solidFill>
                <a:latin typeface="Century Gothic" panose="020B0502020202020204" pitchFamily="34" charset="0"/>
                <a:ea typeface="Calibri"/>
                <a:cs typeface="Calibri"/>
                <a:sym typeface="Calibri"/>
              </a:rPr>
              <a:t>nature des effluents </a:t>
            </a:r>
            <a:r>
              <a:rPr lang="fr-FR" sz="1500" b="0" dirty="0">
                <a:solidFill>
                  <a:schemeClr val="dk1"/>
                </a:solidFill>
                <a:latin typeface="Century Gothic" panose="020B0502020202020204" pitchFamily="34" charset="0"/>
                <a:ea typeface="Calibri"/>
                <a:cs typeface="Calibri"/>
                <a:sym typeface="Calibri"/>
              </a:rPr>
              <a:t>admis (EU et/ou EP), s’ils sont plus ou moins chargés en boues et avec ou sans lessiviels.</a:t>
            </a:r>
            <a:endParaRPr lang="fr-FR" sz="1500" dirty="0">
              <a:latin typeface="Century Gothic" panose="020B0502020202020204" pitchFamily="34" charset="0"/>
            </a:endParaRPr>
          </a:p>
          <a:p>
            <a:pPr marL="285750" indent="-285750">
              <a:spcBef>
                <a:spcPts val="600"/>
              </a:spcBef>
              <a:buFont typeface="Century Gothic" panose="020B0502020202020204" pitchFamily="34" charset="0"/>
              <a:buChar char="-"/>
            </a:pPr>
            <a:r>
              <a:rPr lang="fr-FR" sz="1500" b="0" dirty="0">
                <a:solidFill>
                  <a:schemeClr val="dk1"/>
                </a:solidFill>
                <a:latin typeface="Century Gothic" panose="020B0502020202020204" pitchFamily="34" charset="0"/>
                <a:ea typeface="Calibri"/>
                <a:cs typeface="Calibri"/>
                <a:sym typeface="Calibri"/>
              </a:rPr>
              <a:t>En cas d’admission conséquente d’EP : </a:t>
            </a:r>
            <a:r>
              <a:rPr lang="fr-FR" sz="1500" dirty="0">
                <a:solidFill>
                  <a:srgbClr val="169FDB"/>
                </a:solidFill>
                <a:latin typeface="Century Gothic" panose="020B0502020202020204" pitchFamily="34" charset="0"/>
                <a:ea typeface="Calibri"/>
                <a:cs typeface="Calibri"/>
                <a:sym typeface="Calibri"/>
              </a:rPr>
              <a:t>alarme de niveau </a:t>
            </a:r>
            <a:r>
              <a:rPr lang="fr-FR" sz="1500" b="0" dirty="0">
                <a:solidFill>
                  <a:schemeClr val="tx1"/>
                </a:solidFill>
                <a:latin typeface="Century Gothic" panose="020B0502020202020204" pitchFamily="34" charset="0"/>
                <a:ea typeface="Calibri"/>
                <a:cs typeface="Calibri"/>
                <a:sym typeface="Calibri"/>
              </a:rPr>
              <a:t>recommandée</a:t>
            </a:r>
            <a:r>
              <a:rPr lang="fr-FR" sz="1500" dirty="0">
                <a:solidFill>
                  <a:srgbClr val="169FDB"/>
                </a:solidFill>
                <a:latin typeface="Century Gothic" panose="020B0502020202020204" pitchFamily="34" charset="0"/>
                <a:ea typeface="Calibri"/>
                <a:cs typeface="Calibri"/>
                <a:sym typeface="Calibri"/>
              </a:rPr>
              <a:t> </a:t>
            </a:r>
            <a:r>
              <a:rPr lang="fr-FR" sz="1500" b="0" dirty="0">
                <a:solidFill>
                  <a:schemeClr val="dk1"/>
                </a:solidFill>
                <a:latin typeface="Century Gothic" panose="020B0502020202020204" pitchFamily="34" charset="0"/>
                <a:ea typeface="Calibri"/>
                <a:cs typeface="Calibri"/>
                <a:sym typeface="Calibri"/>
              </a:rPr>
              <a:t>+ possibilité de </a:t>
            </a:r>
            <a:r>
              <a:rPr lang="fr-FR" sz="1500" dirty="0">
                <a:solidFill>
                  <a:srgbClr val="169FDB"/>
                </a:solidFill>
                <a:latin typeface="Century Gothic" panose="020B0502020202020204" pitchFamily="34" charset="0"/>
                <a:ea typeface="Calibri"/>
                <a:cs typeface="Calibri"/>
                <a:sym typeface="Calibri"/>
              </a:rPr>
              <a:t>by-pass</a:t>
            </a:r>
            <a:r>
              <a:rPr lang="fr-FR" sz="1500" b="0" dirty="0">
                <a:solidFill>
                  <a:schemeClr val="dk1"/>
                </a:solidFill>
                <a:latin typeface="Century Gothic" panose="020B0502020202020204" pitchFamily="34" charset="0"/>
                <a:ea typeface="Calibri"/>
                <a:cs typeface="Calibri"/>
                <a:sym typeface="Calibri"/>
              </a:rPr>
              <a:t>.</a:t>
            </a:r>
            <a:endParaRPr lang="fr-FR" sz="1500" dirty="0">
              <a:latin typeface="Century Gothic" panose="020B0502020202020204" pitchFamily="34" charset="0"/>
            </a:endParaRPr>
          </a:p>
        </p:txBody>
      </p:sp>
      <p:grpSp>
        <p:nvGrpSpPr>
          <p:cNvPr id="8" name="Groupe 7">
            <a:extLst>
              <a:ext uri="{FF2B5EF4-FFF2-40B4-BE49-F238E27FC236}">
                <a16:creationId xmlns:a16="http://schemas.microsoft.com/office/drawing/2014/main" id="{18B7DD43-1FB1-BA53-C953-777DC5F72536}"/>
              </a:ext>
            </a:extLst>
          </p:cNvPr>
          <p:cNvGrpSpPr/>
          <p:nvPr/>
        </p:nvGrpSpPr>
        <p:grpSpPr>
          <a:xfrm>
            <a:off x="41714" y="2220197"/>
            <a:ext cx="9102286" cy="2338200"/>
            <a:chOff x="41714" y="2656329"/>
            <a:chExt cx="9102286" cy="2338200"/>
          </a:xfrm>
        </p:grpSpPr>
        <p:pic>
          <p:nvPicPr>
            <p:cNvPr id="754" name="Google Shape;754;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714" y="2656329"/>
              <a:ext cx="4530286" cy="2086724"/>
            </a:xfrm>
            <a:prstGeom prst="rect">
              <a:avLst/>
            </a:prstGeom>
            <a:noFill/>
            <a:ln>
              <a:noFill/>
            </a:ln>
          </p:spPr>
        </p:pic>
        <p:pic>
          <p:nvPicPr>
            <p:cNvPr id="755" name="Google Shape;755;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81252" y="2656329"/>
              <a:ext cx="4662748" cy="2086724"/>
            </a:xfrm>
            <a:prstGeom prst="rect">
              <a:avLst/>
            </a:prstGeom>
            <a:noFill/>
            <a:ln>
              <a:noFill/>
            </a:ln>
          </p:spPr>
        </p:pic>
        <p:sp>
          <p:nvSpPr>
            <p:cNvPr id="756" name="Google Shape;756;p3"/>
            <p:cNvSpPr txBox="1"/>
            <p:nvPr/>
          </p:nvSpPr>
          <p:spPr>
            <a:xfrm>
              <a:off x="7091356" y="4081343"/>
              <a:ext cx="155734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100" b="1" i="0" u="none" strike="noStrike" cap="none">
                  <a:solidFill>
                    <a:srgbClr val="FF0000"/>
                  </a:solidFill>
                  <a:latin typeface="Arial"/>
                  <a:ea typeface="Arial"/>
                  <a:cs typeface="Arial"/>
                  <a:sym typeface="Arial"/>
                </a:rPr>
                <a:t>Obturateur automatique</a:t>
              </a:r>
              <a:endParaRPr/>
            </a:p>
          </p:txBody>
        </p:sp>
        <p:sp>
          <p:nvSpPr>
            <p:cNvPr id="6" name="ZoneTexte 5">
              <a:extLst>
                <a:ext uri="{FF2B5EF4-FFF2-40B4-BE49-F238E27FC236}">
                  <a16:creationId xmlns:a16="http://schemas.microsoft.com/office/drawing/2014/main" id="{6103681C-66F2-F47B-D7C1-B97503A5AA39}"/>
                </a:ext>
              </a:extLst>
            </p:cNvPr>
            <p:cNvSpPr txBox="1"/>
            <p:nvPr/>
          </p:nvSpPr>
          <p:spPr>
            <a:xfrm>
              <a:off x="1488186" y="4748308"/>
              <a:ext cx="5737860" cy="246221"/>
            </a:xfrm>
            <a:prstGeom prst="rect">
              <a:avLst/>
            </a:prstGeom>
            <a:noFill/>
          </p:spPr>
          <p:txBody>
            <a:bodyPr wrap="square">
              <a:spAutoFit/>
            </a:bodyPr>
            <a:lstStyle/>
            <a:p>
              <a:pPr marL="0" lvl="0" indent="0" algn="r" rtl="0">
                <a:lnSpc>
                  <a:spcPct val="100000"/>
                </a:lnSpc>
                <a:spcBef>
                  <a:spcPts val="600"/>
                </a:spcBef>
                <a:spcAft>
                  <a:spcPts val="0"/>
                </a:spcAft>
                <a:buClr>
                  <a:srgbClr val="31327C"/>
                </a:buClr>
                <a:buSzPts val="1700"/>
                <a:buNone/>
              </a:pPr>
              <a:r>
                <a:rPr lang="fr-FR" sz="1000" b="0" i="1" dirty="0">
                  <a:solidFill>
                    <a:schemeClr val="dk1"/>
                  </a:solidFill>
                  <a:latin typeface="Century Gothic" panose="020B0502020202020204" pitchFamily="34" charset="0"/>
                </a:rPr>
                <a:t>Source : Les débourbeurs-séparateurs d’hydrocarbures  fiche Eau du Grand Reims</a:t>
              </a:r>
              <a:endParaRPr lang="fr-FR" sz="1000" dirty="0">
                <a:latin typeface="Century Gothic" panose="020B0502020202020204" pitchFamily="34" charset="0"/>
              </a:endParaRPr>
            </a:p>
          </p:txBody>
        </p:sp>
      </p:grpSp>
      <p:sp>
        <p:nvSpPr>
          <p:cNvPr id="10" name="ZoneTexte 9">
            <a:extLst>
              <a:ext uri="{FF2B5EF4-FFF2-40B4-BE49-F238E27FC236}">
                <a16:creationId xmlns:a16="http://schemas.microsoft.com/office/drawing/2014/main" id="{096F03C7-B5E8-9C61-A56C-4E14BBB196FD}"/>
              </a:ext>
            </a:extLst>
          </p:cNvPr>
          <p:cNvSpPr txBox="1"/>
          <p:nvPr/>
        </p:nvSpPr>
        <p:spPr>
          <a:xfrm>
            <a:off x="315313" y="6337307"/>
            <a:ext cx="7322724" cy="461665"/>
          </a:xfrm>
          <a:prstGeom prst="rect">
            <a:avLst/>
          </a:prstGeom>
          <a:noFill/>
        </p:spPr>
        <p:txBody>
          <a:bodyPr wrap="square">
            <a:spAutoFit/>
          </a:bodyPr>
          <a:lstStyle/>
          <a:p>
            <a:pPr>
              <a:spcBef>
                <a:spcPts val="600"/>
              </a:spcBef>
            </a:pPr>
            <a:r>
              <a:rPr lang="fr-FR" sz="1200" b="0" i="1" dirty="0">
                <a:solidFill>
                  <a:schemeClr val="dk1"/>
                </a:solidFill>
                <a:latin typeface="Century Gothic" panose="020B0502020202020204" pitchFamily="34" charset="0"/>
                <a:ea typeface="Calibri"/>
                <a:cs typeface="Calibri"/>
                <a:sym typeface="Calibri"/>
              </a:rPr>
              <a:t>Pour plus d’information sur le dimensionnement : consulter la </a:t>
            </a:r>
            <a:r>
              <a:rPr lang="fr-FR" sz="1200" b="1" i="1" dirty="0">
                <a:solidFill>
                  <a:srgbClr val="169FDB"/>
                </a:solidFill>
                <a:latin typeface="Century Gothic" panose="020B0502020202020204" pitchFamily="34" charset="0"/>
                <a:ea typeface="Calibri"/>
                <a:cs typeface="Calibri"/>
                <a:sym typeface="Calibri"/>
              </a:rPr>
              <a:t>note de veille normative</a:t>
            </a:r>
            <a:r>
              <a:rPr lang="fr-FR" sz="1200" i="1" dirty="0">
                <a:solidFill>
                  <a:srgbClr val="169FDB"/>
                </a:solidFill>
                <a:latin typeface="Century Gothic" panose="020B0502020202020204" pitchFamily="34" charset="0"/>
                <a:ea typeface="Calibri"/>
                <a:cs typeface="Calibri"/>
                <a:sym typeface="Calibri"/>
              </a:rPr>
              <a:t> </a:t>
            </a:r>
            <a:r>
              <a:rPr lang="fr-FR" sz="1200" b="0" i="1" dirty="0">
                <a:solidFill>
                  <a:schemeClr val="dk1"/>
                </a:solidFill>
                <a:latin typeface="Century Gothic" panose="020B0502020202020204" pitchFamily="34" charset="0"/>
                <a:ea typeface="Calibri"/>
                <a:cs typeface="Calibri"/>
                <a:sym typeface="Calibri"/>
              </a:rPr>
              <a:t>du CNIDEP sur la réglementation et le dimensionnement des séparateurs hydrocarbures</a:t>
            </a:r>
            <a:endParaRPr lang="fr-FR" sz="1200" i="1" dirty="0">
              <a:latin typeface="Century Gothic" panose="020B0502020202020204" pitchFamily="34" charset="0"/>
            </a:endParaRPr>
          </a:p>
        </p:txBody>
      </p:sp>
      <p:sp>
        <p:nvSpPr>
          <p:cNvPr id="4" name="ZoneTexte 3">
            <a:extLst>
              <a:ext uri="{FF2B5EF4-FFF2-40B4-BE49-F238E27FC236}">
                <a16:creationId xmlns:a16="http://schemas.microsoft.com/office/drawing/2014/main" id="{427139D7-03AA-2603-AB19-7A5B4EBE3E53}"/>
              </a:ext>
            </a:extLst>
          </p:cNvPr>
          <p:cNvSpPr txBox="1"/>
          <p:nvPr/>
        </p:nvSpPr>
        <p:spPr>
          <a:xfrm>
            <a:off x="572632" y="1961293"/>
            <a:ext cx="8233040" cy="276999"/>
          </a:xfrm>
          <a:prstGeom prst="rect">
            <a:avLst/>
          </a:prstGeom>
          <a:noFill/>
        </p:spPr>
        <p:txBody>
          <a:bodyPr wrap="square">
            <a:spAutoFit/>
          </a:bodyPr>
          <a:lstStyle/>
          <a:p>
            <a:pPr marL="0" lvl="0" indent="0" algn="l" rtl="0">
              <a:lnSpc>
                <a:spcPct val="100000"/>
              </a:lnSpc>
              <a:spcBef>
                <a:spcPts val="750"/>
              </a:spcBef>
              <a:spcAft>
                <a:spcPts val="0"/>
              </a:spcAft>
              <a:buClr>
                <a:srgbClr val="31327C"/>
              </a:buClr>
              <a:buSzPts val="1700"/>
              <a:buNone/>
            </a:pPr>
            <a:r>
              <a:rPr lang="fr-FR" sz="1200" b="1" dirty="0">
                <a:solidFill>
                  <a:schemeClr val="dk1"/>
                </a:solidFill>
                <a:latin typeface="Century Gothic" panose="020B0502020202020204" pitchFamily="34" charset="0"/>
              </a:rPr>
              <a:t>Principe  de fonctionnement : Sans entretien et surveillance</a:t>
            </a:r>
            <a:endParaRPr lang="fr-FR" sz="1200" b="1"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65</a:t>
            </a:fld>
            <a:endParaRPr/>
          </a:p>
        </p:txBody>
      </p:sp>
      <p:sp>
        <p:nvSpPr>
          <p:cNvPr id="19" name="Google Shape;737;g244516d9975_0_147">
            <a:extLst>
              <a:ext uri="{FF2B5EF4-FFF2-40B4-BE49-F238E27FC236}">
                <a16:creationId xmlns:a16="http://schemas.microsoft.com/office/drawing/2014/main" id="{B5D1BAB7-93E1-22E8-1AF3-D0CBCD95AA65}"/>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sp>
        <p:nvSpPr>
          <p:cNvPr id="763" name="Google Shape;763;p4"/>
          <p:cNvSpPr txBox="1">
            <a:spLocks noGrp="1"/>
          </p:cNvSpPr>
          <p:nvPr>
            <p:ph type="body" idx="2"/>
          </p:nvPr>
        </p:nvSpPr>
        <p:spPr>
          <a:xfrm>
            <a:off x="340908" y="1287262"/>
            <a:ext cx="8716179" cy="77956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750"/>
              </a:spcBef>
              <a:spcAft>
                <a:spcPts val="0"/>
              </a:spcAft>
              <a:buClr>
                <a:srgbClr val="31327C"/>
              </a:buClr>
              <a:buSzPts val="1700"/>
            </a:pPr>
            <a:r>
              <a:rPr lang="fr-FR" sz="2000" dirty="0">
                <a:solidFill>
                  <a:srgbClr val="169FDB"/>
                </a:solidFill>
              </a:rPr>
              <a:t>Le séparateur d’hydrocarbures débourbeur</a:t>
            </a:r>
            <a:r>
              <a:rPr lang="fr-FR" sz="1500" dirty="0">
                <a:solidFill>
                  <a:schemeClr val="dk1"/>
                </a:solidFill>
              </a:rPr>
              <a:t>                                                                                  </a:t>
            </a:r>
            <a:endParaRPr sz="1100" b="0" dirty="0">
              <a:solidFill>
                <a:schemeClr val="dk1"/>
              </a:solidFill>
            </a:endParaRPr>
          </a:p>
          <a:p>
            <a:pPr marL="0" lvl="0" indent="0" algn="l" rtl="0">
              <a:lnSpc>
                <a:spcPct val="100000"/>
              </a:lnSpc>
              <a:spcBef>
                <a:spcPts val="750"/>
              </a:spcBef>
              <a:spcAft>
                <a:spcPts val="0"/>
              </a:spcAft>
              <a:buClr>
                <a:srgbClr val="31327C"/>
              </a:buClr>
              <a:buSzPts val="1700"/>
              <a:buNone/>
            </a:pPr>
            <a:endParaRPr sz="1500" dirty="0">
              <a:solidFill>
                <a:schemeClr val="dk1"/>
              </a:solidFill>
            </a:endParaRPr>
          </a:p>
        </p:txBody>
      </p:sp>
      <p:sp>
        <p:nvSpPr>
          <p:cNvPr id="5" name="ZoneTexte 4">
            <a:extLst>
              <a:ext uri="{FF2B5EF4-FFF2-40B4-BE49-F238E27FC236}">
                <a16:creationId xmlns:a16="http://schemas.microsoft.com/office/drawing/2014/main" id="{396A9F7A-B26D-FD2E-E906-87A134889A14}"/>
              </a:ext>
            </a:extLst>
          </p:cNvPr>
          <p:cNvSpPr txBox="1"/>
          <p:nvPr/>
        </p:nvSpPr>
        <p:spPr>
          <a:xfrm>
            <a:off x="5603998" y="4462093"/>
            <a:ext cx="3621167" cy="887422"/>
          </a:xfrm>
          <a:prstGeom prst="rect">
            <a:avLst/>
          </a:prstGeom>
          <a:noFill/>
        </p:spPr>
        <p:txBody>
          <a:bodyPr wrap="square">
            <a:spAutoFit/>
          </a:bodyPr>
          <a:lstStyle/>
          <a:p>
            <a:pPr marL="0" lvl="0" indent="0" algn="l" rtl="0">
              <a:lnSpc>
                <a:spcPct val="100000"/>
              </a:lnSpc>
              <a:spcBef>
                <a:spcPts val="750"/>
              </a:spcBef>
              <a:spcAft>
                <a:spcPts val="0"/>
              </a:spcAft>
              <a:buSzPts val="1700"/>
              <a:buNone/>
            </a:pPr>
            <a:r>
              <a:rPr lang="fr-FR" sz="1500" b="0" dirty="0">
                <a:solidFill>
                  <a:schemeClr val="dk1"/>
                </a:solidFill>
                <a:latin typeface="Century Gothic" panose="020B0502020202020204" pitchFamily="34" charset="0"/>
              </a:rPr>
              <a:t>Une plaque est en générale présente dans l’ouvrage </a:t>
            </a:r>
          </a:p>
          <a:p>
            <a:pPr marL="0" lvl="0" indent="0" algn="l" rtl="0">
              <a:lnSpc>
                <a:spcPct val="100000"/>
              </a:lnSpc>
              <a:spcBef>
                <a:spcPts val="750"/>
              </a:spcBef>
              <a:spcAft>
                <a:spcPts val="0"/>
              </a:spcAft>
              <a:buSzPts val="1700"/>
              <a:buNone/>
            </a:pPr>
            <a:r>
              <a:rPr lang="fr-FR" sz="1500" b="0" dirty="0">
                <a:solidFill>
                  <a:schemeClr val="dk1"/>
                </a:solidFill>
                <a:latin typeface="Century Gothic" panose="020B0502020202020204" pitchFamily="34" charset="0"/>
                <a:sym typeface="Wingdings" panose="05000000000000000000" pitchFamily="2" charset="2"/>
              </a:rPr>
              <a:t> </a:t>
            </a:r>
            <a:r>
              <a:rPr lang="fr-FR" sz="1500" dirty="0">
                <a:solidFill>
                  <a:schemeClr val="dk1"/>
                </a:solidFill>
                <a:latin typeface="Century Gothic" panose="020B0502020202020204" pitchFamily="34" charset="0"/>
                <a:sym typeface="Wingdings" panose="05000000000000000000" pitchFamily="2" charset="2"/>
              </a:rPr>
              <a:t>V</a:t>
            </a:r>
            <a:r>
              <a:rPr lang="fr-FR" sz="1500" b="0" dirty="0">
                <a:solidFill>
                  <a:schemeClr val="dk1"/>
                </a:solidFill>
                <a:latin typeface="Century Gothic" panose="020B0502020202020204" pitchFamily="34" charset="0"/>
              </a:rPr>
              <a:t>érifier ses caractéristiques </a:t>
            </a:r>
            <a:endParaRPr lang="fr-FR" sz="1500" dirty="0">
              <a:solidFill>
                <a:schemeClr val="dk1"/>
              </a:solidFill>
              <a:latin typeface="Century Gothic" panose="020B0502020202020204" pitchFamily="34" charset="0"/>
            </a:endParaRPr>
          </a:p>
        </p:txBody>
      </p:sp>
      <p:sp>
        <p:nvSpPr>
          <p:cNvPr id="9" name="ZoneTexte 8">
            <a:extLst>
              <a:ext uri="{FF2B5EF4-FFF2-40B4-BE49-F238E27FC236}">
                <a16:creationId xmlns:a16="http://schemas.microsoft.com/office/drawing/2014/main" id="{7D3F23C3-4A18-C4D3-00C9-A1B2749E6A7B}"/>
              </a:ext>
            </a:extLst>
          </p:cNvPr>
          <p:cNvSpPr txBox="1"/>
          <p:nvPr/>
        </p:nvSpPr>
        <p:spPr>
          <a:xfrm>
            <a:off x="473785" y="5389271"/>
            <a:ext cx="4631436" cy="323165"/>
          </a:xfrm>
          <a:prstGeom prst="rect">
            <a:avLst/>
          </a:prstGeom>
          <a:noFill/>
        </p:spPr>
        <p:txBody>
          <a:bodyPr wrap="square">
            <a:spAutoFit/>
          </a:bodyPr>
          <a:lstStyle/>
          <a:p>
            <a:pPr marL="0" lvl="0" indent="0" algn="l" rtl="0">
              <a:lnSpc>
                <a:spcPct val="100000"/>
              </a:lnSpc>
              <a:spcBef>
                <a:spcPts val="750"/>
              </a:spcBef>
              <a:spcAft>
                <a:spcPts val="0"/>
              </a:spcAft>
              <a:buSzPts val="1700"/>
              <a:buNone/>
            </a:pPr>
            <a:r>
              <a:rPr lang="fr-FR" sz="1500" b="1" dirty="0">
                <a:solidFill>
                  <a:schemeClr val="dk1"/>
                </a:solidFill>
                <a:latin typeface="Century Gothic" panose="020B0502020202020204" pitchFamily="34" charset="0"/>
              </a:rPr>
              <a:t>Modalité d’entretien :</a:t>
            </a:r>
            <a:endParaRPr lang="fr-FR" sz="1500" b="1" dirty="0">
              <a:latin typeface="Century Gothic" panose="020B0502020202020204" pitchFamily="34" charset="0"/>
            </a:endParaRPr>
          </a:p>
        </p:txBody>
      </p:sp>
      <p:sp>
        <p:nvSpPr>
          <p:cNvPr id="11" name="ZoneTexte 10">
            <a:extLst>
              <a:ext uri="{FF2B5EF4-FFF2-40B4-BE49-F238E27FC236}">
                <a16:creationId xmlns:a16="http://schemas.microsoft.com/office/drawing/2014/main" id="{8DDB4DFC-FF2A-A56E-F30E-DE6254C509FB}"/>
              </a:ext>
            </a:extLst>
          </p:cNvPr>
          <p:cNvSpPr txBox="1"/>
          <p:nvPr/>
        </p:nvSpPr>
        <p:spPr>
          <a:xfrm>
            <a:off x="473786" y="5701902"/>
            <a:ext cx="6387458" cy="553998"/>
          </a:xfrm>
          <a:prstGeom prst="rect">
            <a:avLst/>
          </a:prstGeom>
          <a:noFill/>
        </p:spPr>
        <p:txBody>
          <a:bodyPr wrap="square">
            <a:spAutoFit/>
          </a:bodyPr>
          <a:lstStyle/>
          <a:p>
            <a:pPr marL="0" indent="0"/>
            <a:r>
              <a:rPr lang="fr-FR" sz="1500" b="0" dirty="0">
                <a:solidFill>
                  <a:schemeClr val="dk1"/>
                </a:solidFill>
                <a:latin typeface="Century Gothic" panose="020B0502020202020204" pitchFamily="34" charset="0"/>
                <a:ea typeface="Calibri"/>
                <a:cs typeface="Calibri"/>
                <a:sym typeface="Calibri"/>
              </a:rPr>
              <a:t>Curage des boues et hydrocarbures à minima 1 fois par an et autant de fois que nécessaire</a:t>
            </a:r>
            <a:endParaRPr lang="fr-FR" sz="1500" dirty="0">
              <a:latin typeface="Century Gothic" panose="020B0502020202020204" pitchFamily="34" charset="0"/>
            </a:endParaRPr>
          </a:p>
        </p:txBody>
      </p:sp>
      <p:sp>
        <p:nvSpPr>
          <p:cNvPr id="14" name="ZoneTexte 13">
            <a:extLst>
              <a:ext uri="{FF2B5EF4-FFF2-40B4-BE49-F238E27FC236}">
                <a16:creationId xmlns:a16="http://schemas.microsoft.com/office/drawing/2014/main" id="{A43D4212-9280-B591-9626-910C9830E6FA}"/>
              </a:ext>
            </a:extLst>
          </p:cNvPr>
          <p:cNvSpPr txBox="1"/>
          <p:nvPr/>
        </p:nvSpPr>
        <p:spPr>
          <a:xfrm>
            <a:off x="448209" y="1848316"/>
            <a:ext cx="4613148" cy="338554"/>
          </a:xfrm>
          <a:prstGeom prst="rect">
            <a:avLst/>
          </a:prstGeom>
          <a:noFill/>
        </p:spPr>
        <p:txBody>
          <a:bodyPr wrap="square">
            <a:spAutoFit/>
          </a:bodyPr>
          <a:lstStyle/>
          <a:p>
            <a:pPr marL="0" lvl="0" indent="0" algn="l" rtl="0">
              <a:lnSpc>
                <a:spcPct val="100000"/>
              </a:lnSpc>
              <a:spcBef>
                <a:spcPts val="0"/>
              </a:spcBef>
              <a:spcAft>
                <a:spcPts val="0"/>
              </a:spcAft>
              <a:buClr>
                <a:srgbClr val="31327C"/>
              </a:buClr>
              <a:buSzPts val="1700"/>
              <a:buNone/>
            </a:pPr>
            <a:r>
              <a:rPr lang="fr-FR" sz="1600" b="1" dirty="0">
                <a:solidFill>
                  <a:schemeClr val="dk1"/>
                </a:solidFill>
                <a:latin typeface="Century Gothic" panose="020B0502020202020204" pitchFamily="34" charset="0"/>
              </a:rPr>
              <a:t>Quel aspect sur le terrain ?                        </a:t>
            </a:r>
            <a:endParaRPr lang="fr-FR" sz="1600" b="1" dirty="0">
              <a:latin typeface="Century Gothic" panose="020B0502020202020204" pitchFamily="34" charset="0"/>
            </a:endParaRPr>
          </a:p>
        </p:txBody>
      </p:sp>
      <p:grpSp>
        <p:nvGrpSpPr>
          <p:cNvPr id="7" name="Groupe 6">
            <a:extLst>
              <a:ext uri="{FF2B5EF4-FFF2-40B4-BE49-F238E27FC236}">
                <a16:creationId xmlns:a16="http://schemas.microsoft.com/office/drawing/2014/main" id="{DA93FE56-F7FD-2FC9-3754-3A011B6B9E06}"/>
              </a:ext>
            </a:extLst>
          </p:cNvPr>
          <p:cNvGrpSpPr/>
          <p:nvPr/>
        </p:nvGrpSpPr>
        <p:grpSpPr>
          <a:xfrm>
            <a:off x="554619" y="2340134"/>
            <a:ext cx="2234884" cy="2929089"/>
            <a:chOff x="554619" y="2787397"/>
            <a:chExt cx="2234884" cy="2929089"/>
          </a:xfrm>
        </p:grpSpPr>
        <p:pic>
          <p:nvPicPr>
            <p:cNvPr id="765" name="Google Shape;765;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54619" y="2787397"/>
              <a:ext cx="2112786" cy="2929089"/>
            </a:xfrm>
            <a:prstGeom prst="rect">
              <a:avLst/>
            </a:prstGeom>
            <a:noFill/>
            <a:ln>
              <a:solidFill>
                <a:srgbClr val="02FFB2"/>
              </a:solidFill>
            </a:ln>
          </p:spPr>
        </p:pic>
        <p:sp>
          <p:nvSpPr>
            <p:cNvPr id="2" name="ZoneTexte 1">
              <a:extLst>
                <a:ext uri="{FF2B5EF4-FFF2-40B4-BE49-F238E27FC236}">
                  <a16:creationId xmlns:a16="http://schemas.microsoft.com/office/drawing/2014/main" id="{CE6EF72F-12BC-B104-AC80-C04D5D98B549}"/>
                </a:ext>
              </a:extLst>
            </p:cNvPr>
            <p:cNvSpPr txBox="1"/>
            <p:nvPr/>
          </p:nvSpPr>
          <p:spPr>
            <a:xfrm>
              <a:off x="1546611" y="5517921"/>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8" name="Groupe 7">
            <a:extLst>
              <a:ext uri="{FF2B5EF4-FFF2-40B4-BE49-F238E27FC236}">
                <a16:creationId xmlns:a16="http://schemas.microsoft.com/office/drawing/2014/main" id="{71A976F2-ED87-4CF0-239A-A319F2C7D358}"/>
              </a:ext>
            </a:extLst>
          </p:cNvPr>
          <p:cNvGrpSpPr/>
          <p:nvPr/>
        </p:nvGrpSpPr>
        <p:grpSpPr>
          <a:xfrm>
            <a:off x="2748239" y="2340133"/>
            <a:ext cx="2920907" cy="2929090"/>
            <a:chOff x="2748239" y="2787396"/>
            <a:chExt cx="2920907" cy="2929090"/>
          </a:xfrm>
        </p:grpSpPr>
        <p:pic>
          <p:nvPicPr>
            <p:cNvPr id="764" name="Google Shape;764;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2671157" y="2864478"/>
              <a:ext cx="2929089" cy="2774926"/>
            </a:xfrm>
            <a:prstGeom prst="rect">
              <a:avLst/>
            </a:prstGeom>
            <a:noFill/>
            <a:ln>
              <a:solidFill>
                <a:srgbClr val="02FFB2"/>
              </a:solidFill>
            </a:ln>
          </p:spPr>
        </p:pic>
        <p:sp>
          <p:nvSpPr>
            <p:cNvPr id="3" name="ZoneTexte 2">
              <a:extLst>
                <a:ext uri="{FF2B5EF4-FFF2-40B4-BE49-F238E27FC236}">
                  <a16:creationId xmlns:a16="http://schemas.microsoft.com/office/drawing/2014/main" id="{99BA7220-480A-F8CA-7909-BCCC4C346176}"/>
                </a:ext>
              </a:extLst>
            </p:cNvPr>
            <p:cNvSpPr txBox="1"/>
            <p:nvPr/>
          </p:nvSpPr>
          <p:spPr>
            <a:xfrm>
              <a:off x="4426254" y="5531820"/>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6" name="Groupe 5">
            <a:extLst>
              <a:ext uri="{FF2B5EF4-FFF2-40B4-BE49-F238E27FC236}">
                <a16:creationId xmlns:a16="http://schemas.microsoft.com/office/drawing/2014/main" id="{6E840BCE-AEFE-7CBD-12E6-CC402D619ECB}"/>
              </a:ext>
            </a:extLst>
          </p:cNvPr>
          <p:cNvGrpSpPr/>
          <p:nvPr/>
        </p:nvGrpSpPr>
        <p:grpSpPr>
          <a:xfrm>
            <a:off x="5625596" y="2340133"/>
            <a:ext cx="3585232" cy="2070526"/>
            <a:chOff x="5625596" y="2787396"/>
            <a:chExt cx="3585232" cy="2070526"/>
          </a:xfrm>
        </p:grpSpPr>
        <p:pic>
          <p:nvPicPr>
            <p:cNvPr id="766" name="Google Shape;766;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25596" y="2787397"/>
              <a:ext cx="3422476" cy="2070525"/>
            </a:xfrm>
            <a:prstGeom prst="rect">
              <a:avLst/>
            </a:prstGeom>
            <a:noFill/>
            <a:ln>
              <a:solidFill>
                <a:srgbClr val="02FFB2"/>
              </a:solidFill>
            </a:ln>
          </p:spPr>
        </p:pic>
        <p:sp>
          <p:nvSpPr>
            <p:cNvPr id="4" name="ZoneTexte 3">
              <a:extLst>
                <a:ext uri="{FF2B5EF4-FFF2-40B4-BE49-F238E27FC236}">
                  <a16:creationId xmlns:a16="http://schemas.microsoft.com/office/drawing/2014/main" id="{6FACC1D1-777B-BCCD-4B87-1AC2E6958A25}"/>
                </a:ext>
              </a:extLst>
            </p:cNvPr>
            <p:cNvSpPr txBox="1"/>
            <p:nvPr/>
          </p:nvSpPr>
          <p:spPr>
            <a:xfrm>
              <a:off x="7967936" y="2787396"/>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66</a:t>
            </a:fld>
            <a:endParaRPr/>
          </a:p>
        </p:txBody>
      </p:sp>
      <p:sp>
        <p:nvSpPr>
          <p:cNvPr id="7" name="Google Shape;737;g244516d9975_0_147">
            <a:extLst>
              <a:ext uri="{FF2B5EF4-FFF2-40B4-BE49-F238E27FC236}">
                <a16:creationId xmlns:a16="http://schemas.microsoft.com/office/drawing/2014/main" id="{3EC083FA-CB8D-0671-D572-1FE7857B8D38}"/>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sp>
        <p:nvSpPr>
          <p:cNvPr id="773" name="Google Shape;773;p5"/>
          <p:cNvSpPr txBox="1">
            <a:spLocks noGrp="1"/>
          </p:cNvSpPr>
          <p:nvPr>
            <p:ph type="body" idx="2"/>
          </p:nvPr>
        </p:nvSpPr>
        <p:spPr>
          <a:xfrm>
            <a:off x="340908" y="1287261"/>
            <a:ext cx="8716179" cy="53190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750"/>
              </a:spcBef>
              <a:spcAft>
                <a:spcPts val="0"/>
              </a:spcAft>
              <a:buClr>
                <a:srgbClr val="31327C"/>
              </a:buClr>
              <a:buSzPts val="1700"/>
            </a:pPr>
            <a:r>
              <a:rPr lang="fr-FR" sz="2000" dirty="0">
                <a:solidFill>
                  <a:srgbClr val="169FDB"/>
                </a:solidFill>
                <a:latin typeface="Century Gothic" panose="020B0502020202020204" pitchFamily="34" charset="0"/>
              </a:rPr>
              <a:t>Vers quel exutoire ?</a:t>
            </a:r>
            <a:r>
              <a:rPr lang="fr-FR" sz="2000" b="1" dirty="0">
                <a:solidFill>
                  <a:schemeClr val="dk1"/>
                </a:solidFill>
                <a:latin typeface="Century Gothic" panose="020B0502020202020204" pitchFamily="34" charset="0"/>
              </a:rPr>
              <a:t>                                                                                                                         </a:t>
            </a:r>
          </a:p>
        </p:txBody>
      </p:sp>
      <p:sp>
        <p:nvSpPr>
          <p:cNvPr id="774" name="Google Shape;774;p5"/>
          <p:cNvSpPr/>
          <p:nvPr/>
        </p:nvSpPr>
        <p:spPr>
          <a:xfrm>
            <a:off x="5811466" y="1795773"/>
            <a:ext cx="104775" cy="609600"/>
          </a:xfrm>
          <a:prstGeom prst="rightBrace">
            <a:avLst>
              <a:gd name="adj1" fmla="val 8333"/>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75" name="Google Shape;775;p5"/>
          <p:cNvSpPr txBox="1"/>
          <p:nvPr/>
        </p:nvSpPr>
        <p:spPr>
          <a:xfrm>
            <a:off x="5916242" y="1808884"/>
            <a:ext cx="3081454"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500" b="0" i="0" u="none" strike="noStrike" cap="none" dirty="0">
                <a:solidFill>
                  <a:srgbClr val="833C0B"/>
                </a:solidFill>
                <a:latin typeface="Century Gothic" panose="020B0502020202020204" pitchFamily="34" charset="0"/>
                <a:sym typeface="Arial"/>
              </a:rPr>
              <a:t>Réseau de collecte des eaux </a:t>
            </a:r>
          </a:p>
          <a:p>
            <a:pPr marL="0" marR="0" lvl="0" indent="0" algn="l" rtl="0">
              <a:lnSpc>
                <a:spcPct val="100000"/>
              </a:lnSpc>
              <a:spcBef>
                <a:spcPts val="0"/>
              </a:spcBef>
              <a:spcAft>
                <a:spcPts val="0"/>
              </a:spcAft>
              <a:buNone/>
            </a:pPr>
            <a:r>
              <a:rPr lang="fr-FR" sz="1500" dirty="0">
                <a:solidFill>
                  <a:srgbClr val="833C0B"/>
                </a:solidFill>
                <a:latin typeface="Century Gothic" panose="020B0502020202020204" pitchFamily="34" charset="0"/>
              </a:rPr>
              <a:t>u</a:t>
            </a:r>
            <a:r>
              <a:rPr lang="fr-FR" sz="1500" b="0" i="0" u="none" strike="noStrike" cap="none" dirty="0">
                <a:solidFill>
                  <a:srgbClr val="833C0B"/>
                </a:solidFill>
                <a:latin typeface="Century Gothic" panose="020B0502020202020204" pitchFamily="34" charset="0"/>
                <a:sym typeface="Arial"/>
              </a:rPr>
              <a:t>sées</a:t>
            </a:r>
            <a:r>
              <a:rPr lang="fr-FR" sz="1500" dirty="0">
                <a:latin typeface="Century Gothic" panose="020B0502020202020204" pitchFamily="34" charset="0"/>
              </a:rPr>
              <a:t> </a:t>
            </a:r>
            <a:r>
              <a:rPr lang="fr-FR" sz="1500" b="0" i="0" u="none" strike="noStrike" cap="none" dirty="0">
                <a:solidFill>
                  <a:srgbClr val="833C0B"/>
                </a:solidFill>
                <a:latin typeface="Century Gothic" panose="020B0502020202020204" pitchFamily="34" charset="0"/>
                <a:sym typeface="Arial"/>
              </a:rPr>
              <a:t>après prétraitement</a:t>
            </a:r>
            <a:endParaRPr sz="1500" dirty="0">
              <a:latin typeface="Century Gothic" panose="020B0502020202020204" pitchFamily="34" charset="0"/>
            </a:endParaRPr>
          </a:p>
        </p:txBody>
      </p:sp>
      <p:sp>
        <p:nvSpPr>
          <p:cNvPr id="778" name="Google Shape;778;p5"/>
          <p:cNvSpPr txBox="1"/>
          <p:nvPr/>
        </p:nvSpPr>
        <p:spPr>
          <a:xfrm>
            <a:off x="4218434" y="2911119"/>
            <a:ext cx="2786340" cy="323125"/>
          </a:xfrm>
          <a:prstGeom prst="rect">
            <a:avLst/>
          </a:prstGeom>
          <a:noFill/>
          <a:ln>
            <a:noFill/>
          </a:ln>
        </p:spPr>
        <p:txBody>
          <a:bodyPr spcFirstLastPara="1" wrap="square" lIns="91425" tIns="45700" rIns="91425" bIns="45700" anchor="t" anchorCtr="0">
            <a:spAutoFit/>
          </a:bodyPr>
          <a:lstStyle/>
          <a:p>
            <a:pPr marL="266700" marR="0" lvl="2" indent="0" algn="l" rtl="0">
              <a:lnSpc>
                <a:spcPct val="100000"/>
              </a:lnSpc>
              <a:spcBef>
                <a:spcPts val="0"/>
              </a:spcBef>
              <a:spcAft>
                <a:spcPts val="0"/>
              </a:spcAft>
              <a:buNone/>
            </a:pPr>
            <a:r>
              <a:rPr lang="fr-FR" sz="1500" i="0" u="none" strike="noStrike" cap="none" dirty="0">
                <a:solidFill>
                  <a:schemeClr val="dk1"/>
                </a:solidFill>
                <a:latin typeface="Century Gothic" panose="020B0502020202020204" pitchFamily="34" charset="0"/>
                <a:ea typeface="Calibri"/>
                <a:cs typeface="Calibri"/>
                <a:sym typeface="Calibri"/>
              </a:rPr>
              <a:t>nécessité de couverture </a:t>
            </a:r>
            <a:endParaRPr sz="1500" dirty="0">
              <a:latin typeface="Century Gothic" panose="020B0502020202020204" pitchFamily="34" charset="0"/>
            </a:endParaRPr>
          </a:p>
        </p:txBody>
      </p:sp>
      <p:sp>
        <p:nvSpPr>
          <p:cNvPr id="779" name="Google Shape;779;p5"/>
          <p:cNvSpPr txBox="1"/>
          <p:nvPr/>
        </p:nvSpPr>
        <p:spPr>
          <a:xfrm>
            <a:off x="473785" y="6230249"/>
            <a:ext cx="3248727" cy="323125"/>
          </a:xfrm>
          <a:prstGeom prst="rect">
            <a:avLst/>
          </a:prstGeom>
          <a:noFill/>
          <a:ln>
            <a:noFill/>
          </a:ln>
        </p:spPr>
        <p:txBody>
          <a:bodyPr spcFirstLastPara="1" wrap="square" lIns="91425" tIns="45700" rIns="91425" bIns="45700" anchor="t" anchorCtr="0">
            <a:spAutoFit/>
          </a:bodyPr>
          <a:lstStyle/>
          <a:p>
            <a:pPr marR="0" lvl="2" indent="0" rtl="0">
              <a:lnSpc>
                <a:spcPct val="100000"/>
              </a:lnSpc>
              <a:spcBef>
                <a:spcPts val="0"/>
              </a:spcBef>
              <a:spcAft>
                <a:spcPts val="0"/>
              </a:spcAft>
              <a:buNone/>
            </a:pPr>
            <a:r>
              <a:rPr lang="fr-FR" sz="1500" i="0" u="none" strike="noStrike" cap="none" dirty="0">
                <a:solidFill>
                  <a:schemeClr val="dk1"/>
                </a:solidFill>
                <a:latin typeface="Century Gothic" panose="020B0502020202020204" pitchFamily="34" charset="0"/>
                <a:ea typeface="Calibri"/>
                <a:cs typeface="Calibri"/>
                <a:sym typeface="Wingdings" panose="05000000000000000000" pitchFamily="2" charset="2"/>
              </a:rPr>
              <a:t> </a:t>
            </a:r>
            <a:r>
              <a:rPr lang="fr-FR" sz="1500" i="0" u="none" strike="noStrike" cap="none" dirty="0">
                <a:solidFill>
                  <a:schemeClr val="dk1"/>
                </a:solidFill>
                <a:latin typeface="Century Gothic" panose="020B0502020202020204" pitchFamily="34" charset="0"/>
                <a:ea typeface="Calibri"/>
                <a:cs typeface="Calibri"/>
                <a:sym typeface="Calibri"/>
              </a:rPr>
              <a:t>Demande d’ajuster le dosage</a:t>
            </a:r>
            <a:endParaRPr sz="1500" i="0" u="none" strike="noStrike" cap="none" dirty="0">
              <a:solidFill>
                <a:schemeClr val="dk1"/>
              </a:solidFill>
              <a:latin typeface="Century Gothic" panose="020B0502020202020204" pitchFamily="34" charset="0"/>
              <a:ea typeface="Calibri"/>
              <a:cs typeface="Calibri"/>
              <a:sym typeface="Calibri"/>
            </a:endParaRPr>
          </a:p>
        </p:txBody>
      </p:sp>
      <p:sp>
        <p:nvSpPr>
          <p:cNvPr id="3" name="ZoneTexte 2">
            <a:extLst>
              <a:ext uri="{FF2B5EF4-FFF2-40B4-BE49-F238E27FC236}">
                <a16:creationId xmlns:a16="http://schemas.microsoft.com/office/drawing/2014/main" id="{0DAA2ECA-157C-BE1B-5B2F-C920F84A26C5}"/>
              </a:ext>
            </a:extLst>
          </p:cNvPr>
          <p:cNvSpPr txBox="1"/>
          <p:nvPr/>
        </p:nvSpPr>
        <p:spPr>
          <a:xfrm>
            <a:off x="6387053" y="5827282"/>
            <a:ext cx="2656757" cy="553998"/>
          </a:xfrm>
          <a:prstGeom prst="rect">
            <a:avLst/>
          </a:prstGeom>
          <a:noFill/>
        </p:spPr>
        <p:txBody>
          <a:bodyPr wrap="square">
            <a:spAutoFit/>
          </a:bodyPr>
          <a:lstStyle/>
          <a:p>
            <a:r>
              <a:rPr lang="fr-FR" sz="1500" dirty="0">
                <a:solidFill>
                  <a:schemeClr val="dk1"/>
                </a:solidFill>
                <a:latin typeface="Century Gothic" panose="020B0502020202020204" pitchFamily="34" charset="0"/>
              </a:rPr>
              <a:t>Possibilité de dérogation aire existante</a:t>
            </a:r>
            <a:endParaRPr lang="fr-FR" sz="1500" dirty="0">
              <a:latin typeface="Century Gothic" panose="020B0502020202020204" pitchFamily="34" charset="0"/>
            </a:endParaRPr>
          </a:p>
        </p:txBody>
      </p:sp>
      <p:sp>
        <p:nvSpPr>
          <p:cNvPr id="4" name="ZoneTexte 3">
            <a:extLst>
              <a:ext uri="{FF2B5EF4-FFF2-40B4-BE49-F238E27FC236}">
                <a16:creationId xmlns:a16="http://schemas.microsoft.com/office/drawing/2014/main" id="{11810C19-5874-B065-671D-2C56A17BB0E4}"/>
              </a:ext>
            </a:extLst>
          </p:cNvPr>
          <p:cNvSpPr txBox="1"/>
          <p:nvPr/>
        </p:nvSpPr>
        <p:spPr>
          <a:xfrm>
            <a:off x="217170" y="5945341"/>
            <a:ext cx="5864138" cy="323165"/>
          </a:xfrm>
          <a:prstGeom prst="rect">
            <a:avLst/>
          </a:prstGeom>
          <a:noFill/>
        </p:spPr>
        <p:txBody>
          <a:bodyPr wrap="square">
            <a:spAutoFit/>
          </a:bodyPr>
          <a:lstStyle/>
          <a:p>
            <a:pPr marL="266700" lvl="2" indent="0" algn="l" rtl="0">
              <a:lnSpc>
                <a:spcPct val="100000"/>
              </a:lnSpc>
              <a:spcBef>
                <a:spcPts val="0"/>
              </a:spcBef>
              <a:spcAft>
                <a:spcPts val="0"/>
              </a:spcAft>
              <a:buClr>
                <a:srgbClr val="31327C"/>
              </a:buClr>
              <a:buSzPts val="1700"/>
              <a:buNone/>
            </a:pPr>
            <a:r>
              <a:rPr lang="fr-FR" sz="1500" dirty="0">
                <a:solidFill>
                  <a:schemeClr val="dk1"/>
                </a:solidFill>
                <a:latin typeface="Century Gothic" panose="020B0502020202020204" pitchFamily="34" charset="0"/>
              </a:rPr>
              <a:t>En cas de dépassement des normes en lessiviel ?</a:t>
            </a:r>
          </a:p>
        </p:txBody>
      </p:sp>
      <p:grpSp>
        <p:nvGrpSpPr>
          <p:cNvPr id="5" name="Groupe 4">
            <a:extLst>
              <a:ext uri="{FF2B5EF4-FFF2-40B4-BE49-F238E27FC236}">
                <a16:creationId xmlns:a16="http://schemas.microsoft.com/office/drawing/2014/main" id="{C03B0D6A-D07C-39F6-84BD-F5FAC97EC351}"/>
              </a:ext>
            </a:extLst>
          </p:cNvPr>
          <p:cNvGrpSpPr/>
          <p:nvPr/>
        </p:nvGrpSpPr>
        <p:grpSpPr>
          <a:xfrm>
            <a:off x="569321" y="3351938"/>
            <a:ext cx="2655667" cy="2493201"/>
            <a:chOff x="569321" y="3461267"/>
            <a:chExt cx="2655667" cy="2493201"/>
          </a:xfrm>
        </p:grpSpPr>
        <p:pic>
          <p:nvPicPr>
            <p:cNvPr id="776" name="Google Shape;776;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9321" y="3461267"/>
              <a:ext cx="2514870" cy="2460148"/>
            </a:xfrm>
            <a:prstGeom prst="rect">
              <a:avLst/>
            </a:prstGeom>
            <a:noFill/>
            <a:ln>
              <a:solidFill>
                <a:srgbClr val="02FFB2"/>
              </a:solidFill>
            </a:ln>
          </p:spPr>
        </p:pic>
        <p:sp>
          <p:nvSpPr>
            <p:cNvPr id="2" name="ZoneTexte 1">
              <a:extLst>
                <a:ext uri="{FF2B5EF4-FFF2-40B4-BE49-F238E27FC236}">
                  <a16:creationId xmlns:a16="http://schemas.microsoft.com/office/drawing/2014/main" id="{850AD698-236E-5DA2-DD04-39E1A64FA0A0}"/>
                </a:ext>
              </a:extLst>
            </p:cNvPr>
            <p:cNvSpPr txBox="1"/>
            <p:nvPr/>
          </p:nvSpPr>
          <p:spPr>
            <a:xfrm>
              <a:off x="1982096" y="5769802"/>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8" name="Groupe 7">
            <a:extLst>
              <a:ext uri="{FF2B5EF4-FFF2-40B4-BE49-F238E27FC236}">
                <a16:creationId xmlns:a16="http://schemas.microsoft.com/office/drawing/2014/main" id="{4DCDF69C-EC0F-AF03-F8E9-69601A4E5703}"/>
              </a:ext>
            </a:extLst>
          </p:cNvPr>
          <p:cNvGrpSpPr/>
          <p:nvPr/>
        </p:nvGrpSpPr>
        <p:grpSpPr>
          <a:xfrm>
            <a:off x="3424551" y="3361888"/>
            <a:ext cx="2808499" cy="2477012"/>
            <a:chOff x="3424551" y="3471217"/>
            <a:chExt cx="2808499" cy="2477012"/>
          </a:xfrm>
        </p:grpSpPr>
        <p:pic>
          <p:nvPicPr>
            <p:cNvPr id="777" name="Google Shape;777;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3522856" y="3372912"/>
              <a:ext cx="2460147" cy="2656757"/>
            </a:xfrm>
            <a:prstGeom prst="rect">
              <a:avLst/>
            </a:prstGeom>
            <a:noFill/>
            <a:ln>
              <a:solidFill>
                <a:srgbClr val="02FFB2"/>
              </a:solidFill>
            </a:ln>
          </p:spPr>
        </p:pic>
        <p:sp>
          <p:nvSpPr>
            <p:cNvPr id="6" name="ZoneTexte 5">
              <a:extLst>
                <a:ext uri="{FF2B5EF4-FFF2-40B4-BE49-F238E27FC236}">
                  <a16:creationId xmlns:a16="http://schemas.microsoft.com/office/drawing/2014/main" id="{240C4F4F-6526-FC2C-0CB6-24458218F856}"/>
                </a:ext>
              </a:extLst>
            </p:cNvPr>
            <p:cNvSpPr txBox="1"/>
            <p:nvPr/>
          </p:nvSpPr>
          <p:spPr>
            <a:xfrm>
              <a:off x="4990158" y="5763563"/>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10" name="Groupe 9">
            <a:extLst>
              <a:ext uri="{FF2B5EF4-FFF2-40B4-BE49-F238E27FC236}">
                <a16:creationId xmlns:a16="http://schemas.microsoft.com/office/drawing/2014/main" id="{3C30CAF1-0A16-FC26-858E-4F003722A303}"/>
              </a:ext>
            </a:extLst>
          </p:cNvPr>
          <p:cNvGrpSpPr/>
          <p:nvPr/>
        </p:nvGrpSpPr>
        <p:grpSpPr>
          <a:xfrm>
            <a:off x="6480435" y="3351938"/>
            <a:ext cx="1987489" cy="2461724"/>
            <a:chOff x="6480435" y="3461267"/>
            <a:chExt cx="1987489" cy="2461724"/>
          </a:xfrm>
        </p:grpSpPr>
        <p:pic>
          <p:nvPicPr>
            <p:cNvPr id="780" name="Google Shape;780;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80435" y="3461267"/>
              <a:ext cx="1846293" cy="2461724"/>
            </a:xfrm>
            <a:prstGeom prst="rect">
              <a:avLst/>
            </a:prstGeom>
            <a:noFill/>
            <a:ln>
              <a:solidFill>
                <a:srgbClr val="02FFB2"/>
              </a:solidFill>
            </a:ln>
          </p:spPr>
        </p:pic>
        <p:sp>
          <p:nvSpPr>
            <p:cNvPr id="9" name="ZoneTexte 8">
              <a:extLst>
                <a:ext uri="{FF2B5EF4-FFF2-40B4-BE49-F238E27FC236}">
                  <a16:creationId xmlns:a16="http://schemas.microsoft.com/office/drawing/2014/main" id="{602F268E-BCDD-C076-9515-CEC352614A4D}"/>
                </a:ext>
              </a:extLst>
            </p:cNvPr>
            <p:cNvSpPr txBox="1"/>
            <p:nvPr/>
          </p:nvSpPr>
          <p:spPr>
            <a:xfrm>
              <a:off x="7225032" y="5734564"/>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12" name="ZoneTexte 11">
            <a:extLst>
              <a:ext uri="{FF2B5EF4-FFF2-40B4-BE49-F238E27FC236}">
                <a16:creationId xmlns:a16="http://schemas.microsoft.com/office/drawing/2014/main" id="{072F7CE0-805B-F6A7-E763-8E8E04E72643}"/>
              </a:ext>
            </a:extLst>
          </p:cNvPr>
          <p:cNvSpPr txBox="1"/>
          <p:nvPr/>
        </p:nvSpPr>
        <p:spPr>
          <a:xfrm>
            <a:off x="473785" y="1868874"/>
            <a:ext cx="5232905" cy="553998"/>
          </a:xfrm>
          <a:prstGeom prst="rect">
            <a:avLst/>
          </a:prstGeom>
          <a:noFill/>
        </p:spPr>
        <p:txBody>
          <a:bodyPr wrap="square">
            <a:spAutoFit/>
          </a:bodyPr>
          <a:lstStyle/>
          <a:p>
            <a:pPr marL="274637" lvl="1" indent="-285750">
              <a:lnSpc>
                <a:spcPct val="100000"/>
              </a:lnSpc>
              <a:spcBef>
                <a:spcPts val="0"/>
              </a:spcBef>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les effluents de l’aire de lavage </a:t>
            </a:r>
            <a:endParaRPr lang="fr-FR" sz="1500" dirty="0">
              <a:latin typeface="Century Gothic" panose="020B0502020202020204" pitchFamily="34" charset="0"/>
            </a:endParaRPr>
          </a:p>
          <a:p>
            <a:pPr marL="274637" lvl="1" indent="-285750">
              <a:lnSpc>
                <a:spcPct val="100000"/>
              </a:lnSpc>
              <a:spcBef>
                <a:spcPts val="0"/>
              </a:spcBef>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les effluents de lavage de l’atelier ou des fosses</a:t>
            </a:r>
            <a:endParaRPr lang="fr-FR" sz="1500" dirty="0">
              <a:latin typeface="Century Gothic" panose="020B0502020202020204" pitchFamily="34" charset="0"/>
            </a:endParaRPr>
          </a:p>
        </p:txBody>
      </p:sp>
      <p:sp>
        <p:nvSpPr>
          <p:cNvPr id="14" name="ZoneTexte 13">
            <a:extLst>
              <a:ext uri="{FF2B5EF4-FFF2-40B4-BE49-F238E27FC236}">
                <a16:creationId xmlns:a16="http://schemas.microsoft.com/office/drawing/2014/main" id="{C6C6C5B0-5049-CBCA-539F-0993E5322EC3}"/>
              </a:ext>
            </a:extLst>
          </p:cNvPr>
          <p:cNvSpPr txBox="1"/>
          <p:nvPr/>
        </p:nvSpPr>
        <p:spPr>
          <a:xfrm>
            <a:off x="345117" y="2529313"/>
            <a:ext cx="4572000" cy="561692"/>
          </a:xfrm>
          <a:prstGeom prst="rect">
            <a:avLst/>
          </a:prstGeom>
          <a:noFill/>
        </p:spPr>
        <p:txBody>
          <a:bodyPr wrap="square">
            <a:spAutoFit/>
          </a:bodyPr>
          <a:lstStyle/>
          <a:p>
            <a:pPr marL="0" lvl="0" indent="0" algn="l" rtl="0">
              <a:lnSpc>
                <a:spcPct val="100000"/>
              </a:lnSpc>
              <a:spcBef>
                <a:spcPts val="750"/>
              </a:spcBef>
              <a:spcAft>
                <a:spcPts val="0"/>
              </a:spcAft>
              <a:buSzPts val="1700"/>
            </a:pPr>
            <a:r>
              <a:rPr lang="fr-FR" sz="2000" b="1" dirty="0">
                <a:solidFill>
                  <a:srgbClr val="169FDB"/>
                </a:solidFill>
                <a:latin typeface="Century Gothic" panose="020B0502020202020204" pitchFamily="34" charset="0"/>
              </a:rPr>
              <a:t>Prescription complémentaire</a:t>
            </a:r>
          </a:p>
          <a:p>
            <a:pPr marL="0" lvl="0" indent="0" algn="l" rtl="0">
              <a:lnSpc>
                <a:spcPct val="100000"/>
              </a:lnSpc>
              <a:spcBef>
                <a:spcPts val="0"/>
              </a:spcBef>
              <a:spcAft>
                <a:spcPts val="0"/>
              </a:spcAft>
              <a:buSzPts val="1700"/>
            </a:pPr>
            <a:endParaRPr lang="fr-FR" sz="1050" b="0" dirty="0">
              <a:solidFill>
                <a:schemeClr val="dk1"/>
              </a:solidFill>
              <a:latin typeface="Century Gothic" panose="020B0502020202020204" pitchFamily="34" charset="0"/>
            </a:endParaRPr>
          </a:p>
        </p:txBody>
      </p:sp>
      <p:sp>
        <p:nvSpPr>
          <p:cNvPr id="13" name="ZoneTexte 12">
            <a:extLst>
              <a:ext uri="{FF2B5EF4-FFF2-40B4-BE49-F238E27FC236}">
                <a16:creationId xmlns:a16="http://schemas.microsoft.com/office/drawing/2014/main" id="{6076D1A9-8F97-3E9C-4927-B1320770E5B0}"/>
              </a:ext>
            </a:extLst>
          </p:cNvPr>
          <p:cNvSpPr txBox="1"/>
          <p:nvPr/>
        </p:nvSpPr>
        <p:spPr>
          <a:xfrm>
            <a:off x="387364" y="2915417"/>
            <a:ext cx="4636604" cy="323165"/>
          </a:xfrm>
          <a:prstGeom prst="rect">
            <a:avLst/>
          </a:prstGeom>
          <a:noFill/>
        </p:spPr>
        <p:txBody>
          <a:bodyPr wrap="square">
            <a:spAutoFit/>
          </a:bodyPr>
          <a:lstStyle/>
          <a:p>
            <a:pPr marL="0" lvl="0" indent="0" algn="l" rtl="0">
              <a:lnSpc>
                <a:spcPct val="100000"/>
              </a:lnSpc>
              <a:spcBef>
                <a:spcPts val="0"/>
              </a:spcBef>
              <a:spcAft>
                <a:spcPts val="0"/>
              </a:spcAft>
              <a:buSzPts val="1700"/>
            </a:pPr>
            <a:r>
              <a:rPr lang="fr-FR" sz="1500" b="0" dirty="0">
                <a:solidFill>
                  <a:schemeClr val="dk1"/>
                </a:solidFill>
                <a:latin typeface="Century Gothic" panose="020B0502020202020204" pitchFamily="34" charset="0"/>
              </a:rPr>
              <a:t>Pour les réseaux de collectif en séparatif :</a:t>
            </a:r>
            <a:endParaRPr lang="fr-FR" sz="1500" b="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3">
                                            <p:txEl>
                                              <p:pRg st="0" end="0"/>
                                            </p:txEl>
                                          </p:spTgt>
                                        </p:tgtEl>
                                        <p:attrNameLst>
                                          <p:attrName>style.visibility</p:attrName>
                                        </p:attrNameLst>
                                      </p:cBhvr>
                                      <p:to>
                                        <p:strVal val="visible"/>
                                      </p:to>
                                    </p:set>
                                    <p:anim calcmode="lin" valueType="num">
                                      <p:cBhvr additive="base">
                                        <p:cTn id="7" dur="500" fill="hold"/>
                                        <p:tgtEl>
                                          <p:spTgt spid="7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4"/>
                                        </p:tgtEl>
                                        <p:attrNameLst>
                                          <p:attrName>style.visibility</p:attrName>
                                        </p:attrNameLst>
                                      </p:cBhvr>
                                      <p:to>
                                        <p:strVal val="visible"/>
                                      </p:to>
                                    </p:set>
                                    <p:animEffect transition="in" filter="fade">
                                      <p:cBhvr>
                                        <p:cTn id="17" dur="500"/>
                                        <p:tgtEl>
                                          <p:spTgt spid="77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75"/>
                                        </p:tgtEl>
                                        <p:attrNameLst>
                                          <p:attrName>style.visibility</p:attrName>
                                        </p:attrNameLst>
                                      </p:cBhvr>
                                      <p:to>
                                        <p:strVal val="visible"/>
                                      </p:to>
                                    </p:set>
                                    <p:animEffect transition="in" filter="fade">
                                      <p:cBhvr>
                                        <p:cTn id="20" dur="500"/>
                                        <p:tgtEl>
                                          <p:spTgt spid="77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78"/>
                                        </p:tgtEl>
                                        <p:attrNameLst>
                                          <p:attrName>style.visibility</p:attrName>
                                        </p:attrNameLst>
                                      </p:cBhvr>
                                      <p:to>
                                        <p:strVal val="visible"/>
                                      </p:to>
                                    </p:set>
                                    <p:anim calcmode="lin" valueType="num">
                                      <p:cBhvr additive="base">
                                        <p:cTn id="35" dur="500" fill="hold"/>
                                        <p:tgtEl>
                                          <p:spTgt spid="778"/>
                                        </p:tgtEl>
                                        <p:attrNameLst>
                                          <p:attrName>ppt_x</p:attrName>
                                        </p:attrNameLst>
                                      </p:cBhvr>
                                      <p:tavLst>
                                        <p:tav tm="0">
                                          <p:val>
                                            <p:strVal val="#ppt_x"/>
                                          </p:val>
                                        </p:tav>
                                        <p:tav tm="100000">
                                          <p:val>
                                            <p:strVal val="#ppt_x"/>
                                          </p:val>
                                        </p:tav>
                                      </p:tavLst>
                                    </p:anim>
                                    <p:anim calcmode="lin" valueType="num">
                                      <p:cBhvr additive="base">
                                        <p:cTn id="36" dur="500" fill="hold"/>
                                        <p:tgtEl>
                                          <p:spTgt spid="77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79"/>
                                        </p:tgtEl>
                                        <p:attrNameLst>
                                          <p:attrName>style.visibility</p:attrName>
                                        </p:attrNameLst>
                                      </p:cBhvr>
                                      <p:to>
                                        <p:strVal val="visible"/>
                                      </p:to>
                                    </p:set>
                                    <p:animEffect transition="in" filter="fade">
                                      <p:cBhvr>
                                        <p:cTn id="63" dur="500"/>
                                        <p:tgtEl>
                                          <p:spTgt spid="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0" build="p"/>
      <p:bldP spid="774" grpId="0" animBg="1"/>
      <p:bldP spid="775" grpId="0"/>
      <p:bldP spid="778" grpId="0"/>
      <p:bldP spid="779" grpId="0"/>
      <p:bldP spid="3" grpId="0"/>
      <p:bldP spid="4" grpId="0"/>
      <p:bldP spid="12" grpId="0"/>
      <p:bldP spid="14"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244516d9975_0_163"/>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67</a:t>
            </a:fld>
            <a:endParaRPr/>
          </a:p>
        </p:txBody>
      </p:sp>
      <p:sp>
        <p:nvSpPr>
          <p:cNvPr id="8" name="Google Shape;737;g244516d9975_0_147">
            <a:extLst>
              <a:ext uri="{FF2B5EF4-FFF2-40B4-BE49-F238E27FC236}">
                <a16:creationId xmlns:a16="http://schemas.microsoft.com/office/drawing/2014/main" id="{6023B178-627E-A74C-FFB4-FF7F1044156A}"/>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sp>
        <p:nvSpPr>
          <p:cNvPr id="787" name="Google Shape;787;g244516d9975_0_163"/>
          <p:cNvSpPr txBox="1">
            <a:spLocks noGrp="1"/>
          </p:cNvSpPr>
          <p:nvPr>
            <p:ph type="body" idx="2"/>
          </p:nvPr>
        </p:nvSpPr>
        <p:spPr>
          <a:xfrm>
            <a:off x="340908" y="1287262"/>
            <a:ext cx="5961615" cy="1724296"/>
          </a:xfrm>
          <a:prstGeom prst="rect">
            <a:avLst/>
          </a:prstGeom>
          <a:noFill/>
          <a:ln>
            <a:noFill/>
          </a:ln>
        </p:spPr>
        <p:txBody>
          <a:bodyPr spcFirstLastPara="1" wrap="square" lIns="91425" tIns="45700" rIns="91425" bIns="45700" anchor="ctr" anchorCtr="0">
            <a:noAutofit/>
          </a:bodyPr>
          <a:lstStyle/>
          <a:p>
            <a:pPr marL="0" lvl="1" indent="0">
              <a:lnSpc>
                <a:spcPct val="100000"/>
              </a:lnSpc>
              <a:spcBef>
                <a:spcPts val="0"/>
              </a:spcBef>
              <a:buClr>
                <a:srgbClr val="31327C"/>
              </a:buClr>
              <a:buSzPts val="1700"/>
              <a:buNone/>
            </a:pPr>
            <a:r>
              <a:rPr lang="fr-FR" sz="2000" b="1" dirty="0">
                <a:solidFill>
                  <a:srgbClr val="169FDB"/>
                </a:solidFill>
                <a:latin typeface="Century Gothic" panose="020B0502020202020204" pitchFamily="34" charset="0"/>
              </a:rPr>
              <a:t>(1) Les concentrats de compresseurs</a:t>
            </a:r>
            <a:r>
              <a:rPr lang="fr-FR" sz="2000" dirty="0">
                <a:solidFill>
                  <a:srgbClr val="169FDB"/>
                </a:solidFill>
                <a:latin typeface="Century Gothic" panose="020B0502020202020204" pitchFamily="34" charset="0"/>
              </a:rPr>
              <a:t>  </a:t>
            </a:r>
          </a:p>
          <a:p>
            <a:pPr marL="0" lvl="1" indent="0">
              <a:lnSpc>
                <a:spcPct val="100000"/>
              </a:lnSpc>
              <a:spcBef>
                <a:spcPts val="0"/>
              </a:spcBef>
              <a:buClr>
                <a:srgbClr val="31327C"/>
              </a:buClr>
              <a:buSzPts val="1700"/>
              <a:buNone/>
            </a:pPr>
            <a:endParaRPr sz="1500" dirty="0">
              <a:solidFill>
                <a:srgbClr val="169FDB"/>
              </a:solidFill>
              <a:latin typeface="Century Gothic" panose="020B0502020202020204" pitchFamily="34" charset="0"/>
            </a:endParaRPr>
          </a:p>
          <a:p>
            <a:pPr marL="1009650" lvl="3" indent="-285750">
              <a:lnSpc>
                <a:spcPct val="100000"/>
              </a:lnSpc>
              <a:spcBef>
                <a:spcPts val="0"/>
              </a:spcBef>
              <a:spcAft>
                <a:spcPts val="600"/>
              </a:spcAft>
              <a:buClr>
                <a:srgbClr val="31327C"/>
              </a:buClr>
              <a:buSzPts val="1700"/>
              <a:buFont typeface="Wingdings" panose="05000000000000000000" pitchFamily="2" charset="2"/>
              <a:buChar char="ü"/>
            </a:pPr>
            <a:r>
              <a:rPr lang="fr-FR" sz="1500" dirty="0">
                <a:solidFill>
                  <a:schemeClr val="dk1"/>
                </a:solidFill>
                <a:latin typeface="Century Gothic" panose="020B0502020202020204" pitchFamily="34" charset="0"/>
              </a:rPr>
              <a:t>Concentration de tous les polluants volatils dans l’eau  condensée contenue dans l’air    </a:t>
            </a:r>
            <a:endParaRPr lang="fr-FR" sz="1500" dirty="0">
              <a:latin typeface="Century Gothic" panose="020B0502020202020204" pitchFamily="34" charset="0"/>
            </a:endParaRPr>
          </a:p>
          <a:p>
            <a:pPr marL="1009650" lvl="3" indent="-285750">
              <a:lnSpc>
                <a:spcPct val="100000"/>
              </a:lnSpc>
              <a:spcBef>
                <a:spcPts val="0"/>
              </a:spcBef>
              <a:spcAft>
                <a:spcPts val="600"/>
              </a:spcAft>
              <a:buClr>
                <a:srgbClr val="31327C"/>
              </a:buClr>
              <a:buSzPts val="1700"/>
              <a:buFont typeface="Wingdings" panose="05000000000000000000" pitchFamily="2" charset="2"/>
              <a:buChar char="ü"/>
            </a:pPr>
            <a:r>
              <a:rPr lang="fr-FR" sz="1500" dirty="0">
                <a:latin typeface="Century Gothic" panose="020B0502020202020204" pitchFamily="34" charset="0"/>
              </a:rPr>
              <a:t>P</a:t>
            </a:r>
            <a:r>
              <a:rPr lang="fr-FR" sz="1500" dirty="0">
                <a:solidFill>
                  <a:schemeClr val="dk1"/>
                </a:solidFill>
                <a:latin typeface="Century Gothic" panose="020B0502020202020204" pitchFamily="34" charset="0"/>
              </a:rPr>
              <a:t>otentiellement chargés en hydrocarbures et fines</a:t>
            </a:r>
          </a:p>
        </p:txBody>
      </p:sp>
      <p:sp>
        <p:nvSpPr>
          <p:cNvPr id="7" name="ZoneTexte 6">
            <a:extLst>
              <a:ext uri="{FF2B5EF4-FFF2-40B4-BE49-F238E27FC236}">
                <a16:creationId xmlns:a16="http://schemas.microsoft.com/office/drawing/2014/main" id="{C448A364-5F28-F224-59AE-9AE7A7DE7216}"/>
              </a:ext>
            </a:extLst>
          </p:cNvPr>
          <p:cNvSpPr txBox="1"/>
          <p:nvPr/>
        </p:nvSpPr>
        <p:spPr>
          <a:xfrm>
            <a:off x="2360598" y="3954888"/>
            <a:ext cx="6549617" cy="323165"/>
          </a:xfrm>
          <a:prstGeom prst="rect">
            <a:avLst/>
          </a:prstGeom>
          <a:noFill/>
        </p:spPr>
        <p:txBody>
          <a:bodyPr wrap="square">
            <a:spAutoFit/>
          </a:bodyPr>
          <a:lstStyle/>
          <a:p>
            <a:pPr marL="285750" lvl="0" indent="-285750" algn="l" rtl="0">
              <a:lnSpc>
                <a:spcPct val="100000"/>
              </a:lnSpc>
              <a:spcBef>
                <a:spcPts val="750"/>
              </a:spcBef>
              <a:spcAft>
                <a:spcPts val="0"/>
              </a:spcAft>
              <a:buSzPts val="1700"/>
              <a:buFont typeface="Century Gothic" panose="020B0502020202020204" pitchFamily="34" charset="0"/>
              <a:buChar char="-"/>
            </a:pPr>
            <a:r>
              <a:rPr lang="fr-FR" sz="1500" b="1" dirty="0">
                <a:solidFill>
                  <a:schemeClr val="tx1"/>
                </a:solidFill>
                <a:latin typeface="Century Gothic" panose="020B0502020202020204" pitchFamily="34" charset="0"/>
                <a:ea typeface="Calibri"/>
                <a:cs typeface="Calibri"/>
                <a:sym typeface="Calibri"/>
              </a:rPr>
              <a:t>Quelles solutions et vers quel exutoire ?</a:t>
            </a:r>
          </a:p>
        </p:txBody>
      </p:sp>
      <p:grpSp>
        <p:nvGrpSpPr>
          <p:cNvPr id="3" name="Groupe 2">
            <a:extLst>
              <a:ext uri="{FF2B5EF4-FFF2-40B4-BE49-F238E27FC236}">
                <a16:creationId xmlns:a16="http://schemas.microsoft.com/office/drawing/2014/main" id="{98D6B71C-EB11-8260-1E37-C31D6A6732C9}"/>
              </a:ext>
            </a:extLst>
          </p:cNvPr>
          <p:cNvGrpSpPr/>
          <p:nvPr/>
        </p:nvGrpSpPr>
        <p:grpSpPr>
          <a:xfrm>
            <a:off x="6477185" y="1922899"/>
            <a:ext cx="2321704" cy="1931389"/>
            <a:chOff x="6484573" y="2215751"/>
            <a:chExt cx="2321704" cy="1931389"/>
          </a:xfrm>
        </p:grpSpPr>
        <p:pic>
          <p:nvPicPr>
            <p:cNvPr id="788" name="Google Shape;788;g244516d9975_0_163"/>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484573" y="2215751"/>
              <a:ext cx="2142839" cy="1931389"/>
            </a:xfrm>
            <a:prstGeom prst="rect">
              <a:avLst/>
            </a:prstGeom>
            <a:noFill/>
            <a:ln>
              <a:solidFill>
                <a:srgbClr val="02FFB2"/>
              </a:solidFill>
            </a:ln>
          </p:spPr>
        </p:pic>
        <p:sp>
          <p:nvSpPr>
            <p:cNvPr id="2" name="ZoneTexte 1">
              <a:extLst>
                <a:ext uri="{FF2B5EF4-FFF2-40B4-BE49-F238E27FC236}">
                  <a16:creationId xmlns:a16="http://schemas.microsoft.com/office/drawing/2014/main" id="{0D5F1137-0523-2DF6-F857-5B25FA7E69A8}"/>
                </a:ext>
              </a:extLst>
            </p:cNvPr>
            <p:cNvSpPr txBox="1"/>
            <p:nvPr/>
          </p:nvSpPr>
          <p:spPr>
            <a:xfrm>
              <a:off x="7563385" y="3962474"/>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5" name="Groupe 4">
            <a:extLst>
              <a:ext uri="{FF2B5EF4-FFF2-40B4-BE49-F238E27FC236}">
                <a16:creationId xmlns:a16="http://schemas.microsoft.com/office/drawing/2014/main" id="{ECB054E6-09B4-D197-9BFE-263C021B668A}"/>
              </a:ext>
            </a:extLst>
          </p:cNvPr>
          <p:cNvGrpSpPr/>
          <p:nvPr/>
        </p:nvGrpSpPr>
        <p:grpSpPr>
          <a:xfrm>
            <a:off x="190832" y="3692000"/>
            <a:ext cx="2327775" cy="1976426"/>
            <a:chOff x="320039" y="4208828"/>
            <a:chExt cx="2327775" cy="1976426"/>
          </a:xfrm>
        </p:grpSpPr>
        <p:pic>
          <p:nvPicPr>
            <p:cNvPr id="789" name="Google Shape;789;g244516d9975_0_163"/>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rot="5400000">
              <a:off x="427092" y="4101775"/>
              <a:ext cx="1955660" cy="2169765"/>
            </a:xfrm>
            <a:prstGeom prst="rect">
              <a:avLst/>
            </a:prstGeom>
            <a:noFill/>
            <a:ln>
              <a:solidFill>
                <a:srgbClr val="02FFB2"/>
              </a:solidFill>
            </a:ln>
          </p:spPr>
        </p:pic>
        <p:sp>
          <p:nvSpPr>
            <p:cNvPr id="4" name="ZoneTexte 3">
              <a:extLst>
                <a:ext uri="{FF2B5EF4-FFF2-40B4-BE49-F238E27FC236}">
                  <a16:creationId xmlns:a16="http://schemas.microsoft.com/office/drawing/2014/main" id="{6940896A-327A-C879-FFEE-342E2D475B0D}"/>
                </a:ext>
              </a:extLst>
            </p:cNvPr>
            <p:cNvSpPr txBox="1"/>
            <p:nvPr/>
          </p:nvSpPr>
          <p:spPr>
            <a:xfrm>
              <a:off x="1404922" y="6000588"/>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9" name="ZoneTexte 8">
            <a:extLst>
              <a:ext uri="{FF2B5EF4-FFF2-40B4-BE49-F238E27FC236}">
                <a16:creationId xmlns:a16="http://schemas.microsoft.com/office/drawing/2014/main" id="{120AB2C4-DE3B-67F9-5A73-15E359C045D9}"/>
              </a:ext>
            </a:extLst>
          </p:cNvPr>
          <p:cNvSpPr txBox="1"/>
          <p:nvPr/>
        </p:nvSpPr>
        <p:spPr>
          <a:xfrm>
            <a:off x="2360597" y="4264820"/>
            <a:ext cx="5567779" cy="553998"/>
          </a:xfrm>
          <a:prstGeom prst="rect">
            <a:avLst/>
          </a:prstGeom>
          <a:noFill/>
        </p:spPr>
        <p:txBody>
          <a:bodyPr wrap="square">
            <a:spAutoFit/>
          </a:bodyPr>
          <a:lstStyle/>
          <a:p>
            <a:pPr marL="266700" lvl="2" indent="0" algn="l" rtl="0">
              <a:lnSpc>
                <a:spcPct val="100000"/>
              </a:lnSpc>
              <a:spcBef>
                <a:spcPts val="600"/>
              </a:spcBef>
              <a:spcAft>
                <a:spcPts val="0"/>
              </a:spcAft>
              <a:buClr>
                <a:srgbClr val="31327C"/>
              </a:buClr>
              <a:buSzPts val="1700"/>
              <a:buNone/>
            </a:pPr>
            <a:r>
              <a:rPr lang="fr-FR" sz="1500" dirty="0">
                <a:latin typeface="Century Gothic" panose="020B0502020202020204" pitchFamily="34" charset="0"/>
              </a:rPr>
              <a:t>(1) Récupération en bidon</a:t>
            </a:r>
          </a:p>
          <a:p>
            <a:pPr marL="266700" lvl="2" indent="0" algn="l" rtl="0">
              <a:lnSpc>
                <a:spcPct val="100000"/>
              </a:lnSpc>
              <a:spcBef>
                <a:spcPts val="0"/>
              </a:spcBef>
              <a:spcAft>
                <a:spcPts val="0"/>
              </a:spcAft>
              <a:buClr>
                <a:srgbClr val="31327C"/>
              </a:buClr>
              <a:buSzPts val="1700"/>
              <a:buNone/>
            </a:pPr>
            <a:r>
              <a:rPr lang="fr-FR" sz="1500" dirty="0">
                <a:latin typeface="Century Gothic" panose="020B0502020202020204" pitchFamily="34" charset="0"/>
              </a:rPr>
              <a:t>+ </a:t>
            </a:r>
            <a:r>
              <a:rPr lang="fr-FR" sz="1500" dirty="0">
                <a:solidFill>
                  <a:schemeClr val="dk1"/>
                </a:solidFill>
                <a:latin typeface="Century Gothic" panose="020B0502020202020204" pitchFamily="34" charset="0"/>
              </a:rPr>
              <a:t>évacuation et élimination avec les huiles usagées</a:t>
            </a:r>
          </a:p>
        </p:txBody>
      </p:sp>
      <p:sp>
        <p:nvSpPr>
          <p:cNvPr id="11" name="ZoneTexte 10">
            <a:extLst>
              <a:ext uri="{FF2B5EF4-FFF2-40B4-BE49-F238E27FC236}">
                <a16:creationId xmlns:a16="http://schemas.microsoft.com/office/drawing/2014/main" id="{93684A97-CF99-F426-604A-E490257AC0A8}"/>
              </a:ext>
            </a:extLst>
          </p:cNvPr>
          <p:cNvSpPr txBox="1"/>
          <p:nvPr/>
        </p:nvSpPr>
        <p:spPr>
          <a:xfrm>
            <a:off x="2360597" y="4858797"/>
            <a:ext cx="6315868" cy="784830"/>
          </a:xfrm>
          <a:prstGeom prst="rect">
            <a:avLst/>
          </a:prstGeom>
          <a:noFill/>
        </p:spPr>
        <p:txBody>
          <a:bodyPr wrap="square">
            <a:spAutoFit/>
          </a:bodyPr>
          <a:lstStyle/>
          <a:p>
            <a:pPr marL="266700" lvl="2" indent="0" algn="l" rtl="0">
              <a:lnSpc>
                <a:spcPct val="100000"/>
              </a:lnSpc>
              <a:spcBef>
                <a:spcPts val="0"/>
              </a:spcBef>
              <a:spcAft>
                <a:spcPts val="0"/>
              </a:spcAft>
              <a:buClr>
                <a:srgbClr val="31327C"/>
              </a:buClr>
              <a:buSzPts val="1700"/>
              <a:buNone/>
            </a:pPr>
            <a:r>
              <a:rPr lang="fr-FR" sz="1500" dirty="0">
                <a:latin typeface="Century Gothic" panose="020B0502020202020204" pitchFamily="34" charset="0"/>
              </a:rPr>
              <a:t>(2) Possibilité de prétraitement avec filtres (hydrocarbures et charbon actif</a:t>
            </a:r>
          </a:p>
          <a:p>
            <a:pPr marL="266700" lvl="2" indent="0" algn="l" rtl="0">
              <a:lnSpc>
                <a:spcPct val="100000"/>
              </a:lnSpc>
              <a:spcBef>
                <a:spcPts val="0"/>
              </a:spcBef>
              <a:spcAft>
                <a:spcPts val="0"/>
              </a:spcAft>
              <a:buClr>
                <a:srgbClr val="31327C"/>
              </a:buClr>
              <a:buSzPts val="1700"/>
              <a:buNone/>
            </a:pPr>
            <a:r>
              <a:rPr lang="fr-FR" sz="1500" dirty="0">
                <a:solidFill>
                  <a:schemeClr val="dk1"/>
                </a:solidFill>
                <a:latin typeface="Century Gothic" panose="020B0502020202020204" pitchFamily="34" charset="0"/>
              </a:rPr>
              <a:t>+ rejet au réseau de collecte des eaux usées </a:t>
            </a:r>
            <a:endParaRPr lang="fr-FR" sz="1500" dirty="0">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7">
                                            <p:txEl>
                                              <p:pRg st="0" end="0"/>
                                            </p:txEl>
                                          </p:spTgt>
                                        </p:tgtEl>
                                        <p:attrNameLst>
                                          <p:attrName>style.visibility</p:attrName>
                                        </p:attrNameLst>
                                      </p:cBhvr>
                                      <p:to>
                                        <p:strVal val="visible"/>
                                      </p:to>
                                    </p:set>
                                    <p:anim calcmode="lin" valueType="num">
                                      <p:cBhvr additive="base">
                                        <p:cTn id="7" dur="500" fill="hold"/>
                                        <p:tgtEl>
                                          <p:spTgt spid="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7">
                                            <p:txEl>
                                              <p:pRg st="2" end="2"/>
                                            </p:txEl>
                                          </p:spTgt>
                                        </p:tgtEl>
                                        <p:attrNameLst>
                                          <p:attrName>style.visibility</p:attrName>
                                        </p:attrNameLst>
                                      </p:cBhvr>
                                      <p:to>
                                        <p:strVal val="visible"/>
                                      </p:to>
                                    </p:set>
                                    <p:anim calcmode="lin" valueType="num">
                                      <p:cBhvr additive="base">
                                        <p:cTn id="11" dur="500" fill="hold"/>
                                        <p:tgtEl>
                                          <p:spTgt spid="78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8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87">
                                            <p:txEl>
                                              <p:pRg st="3" end="3"/>
                                            </p:txEl>
                                          </p:spTgt>
                                        </p:tgtEl>
                                        <p:attrNameLst>
                                          <p:attrName>style.visibility</p:attrName>
                                        </p:attrNameLst>
                                      </p:cBhvr>
                                      <p:to>
                                        <p:strVal val="visible"/>
                                      </p:to>
                                    </p:set>
                                    <p:anim calcmode="lin" valueType="num">
                                      <p:cBhvr additive="base">
                                        <p:cTn id="15" dur="500" fill="hold"/>
                                        <p:tgtEl>
                                          <p:spTgt spid="78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0" build="p"/>
      <p:bldP spid="7" grpId="0"/>
      <p:bldP spid="9"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20" name="ZoneTexte 19">
            <a:extLst>
              <a:ext uri="{FF2B5EF4-FFF2-40B4-BE49-F238E27FC236}">
                <a16:creationId xmlns:a16="http://schemas.microsoft.com/office/drawing/2014/main" id="{533F0494-D2AF-EC03-8FB0-355EA3604D0B}"/>
              </a:ext>
            </a:extLst>
          </p:cNvPr>
          <p:cNvSpPr txBox="1"/>
          <p:nvPr/>
        </p:nvSpPr>
        <p:spPr>
          <a:xfrm>
            <a:off x="3147229" y="3010298"/>
            <a:ext cx="4572000" cy="307777"/>
          </a:xfrm>
          <a:prstGeom prst="rect">
            <a:avLst/>
          </a:prstGeom>
          <a:noFill/>
        </p:spPr>
        <p:txBody>
          <a:bodyPr wrap="square">
            <a:spAutoFit/>
          </a:bodyPr>
          <a:lstStyle/>
          <a:p>
            <a:pPr lvl="3" fontAlgn="base"/>
            <a:r>
              <a:rPr lang="fr-FR" sz="1400" b="0" i="0" u="none" strike="noStrike" dirty="0">
                <a:solidFill>
                  <a:srgbClr val="000000"/>
                </a:solidFill>
                <a:effectLst/>
                <a:latin typeface="Century Gothic" panose="020B0502020202020204" pitchFamily="34" charset="0"/>
              </a:rPr>
              <a:t>Avec ou sans by-pass  ?</a:t>
            </a:r>
            <a:endParaRPr lang="fr-FR" sz="1400" dirty="0">
              <a:latin typeface="Century Gothic" panose="020B0502020202020204" pitchFamily="34" charset="0"/>
            </a:endParaRPr>
          </a:p>
        </p:txBody>
      </p:sp>
      <p:grpSp>
        <p:nvGrpSpPr>
          <p:cNvPr id="5" name="Groupe 4">
            <a:extLst>
              <a:ext uri="{FF2B5EF4-FFF2-40B4-BE49-F238E27FC236}">
                <a16:creationId xmlns:a16="http://schemas.microsoft.com/office/drawing/2014/main" id="{032D4BC6-BDBE-6EE1-BA9E-0DC874D3C20A}"/>
              </a:ext>
            </a:extLst>
          </p:cNvPr>
          <p:cNvGrpSpPr/>
          <p:nvPr/>
        </p:nvGrpSpPr>
        <p:grpSpPr>
          <a:xfrm>
            <a:off x="4073505" y="4202545"/>
            <a:ext cx="3977900" cy="2160000"/>
            <a:chOff x="4073505" y="4480841"/>
            <a:chExt cx="3977900" cy="2160000"/>
          </a:xfrm>
        </p:grpSpPr>
        <p:pic>
          <p:nvPicPr>
            <p:cNvPr id="797" name="Google Shape;797;g244516d9975_0_174"/>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073505" y="4480841"/>
              <a:ext cx="3840001" cy="2160000"/>
            </a:xfrm>
            <a:prstGeom prst="rect">
              <a:avLst/>
            </a:prstGeom>
            <a:noFill/>
            <a:ln>
              <a:solidFill>
                <a:srgbClr val="02FFB2"/>
              </a:solidFill>
            </a:ln>
          </p:spPr>
        </p:pic>
        <p:sp>
          <p:nvSpPr>
            <p:cNvPr id="4" name="ZoneTexte 3">
              <a:extLst>
                <a:ext uri="{FF2B5EF4-FFF2-40B4-BE49-F238E27FC236}">
                  <a16:creationId xmlns:a16="http://schemas.microsoft.com/office/drawing/2014/main" id="{EC5E95F8-4F97-DB8D-EB7F-6F6779309B70}"/>
                </a:ext>
              </a:extLst>
            </p:cNvPr>
            <p:cNvSpPr txBox="1"/>
            <p:nvPr/>
          </p:nvSpPr>
          <p:spPr>
            <a:xfrm>
              <a:off x="6808513" y="6456175"/>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794" name="Google Shape;794;g244516d9975_0_17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68</a:t>
            </a:fld>
            <a:endParaRPr/>
          </a:p>
        </p:txBody>
      </p:sp>
      <p:sp>
        <p:nvSpPr>
          <p:cNvPr id="7" name="Google Shape;737;g244516d9975_0_147">
            <a:extLst>
              <a:ext uri="{FF2B5EF4-FFF2-40B4-BE49-F238E27FC236}">
                <a16:creationId xmlns:a16="http://schemas.microsoft.com/office/drawing/2014/main" id="{3B844225-741D-1DB8-9F3D-858CA5A730A5}"/>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sp>
        <p:nvSpPr>
          <p:cNvPr id="6" name="ZoneTexte 5">
            <a:extLst>
              <a:ext uri="{FF2B5EF4-FFF2-40B4-BE49-F238E27FC236}">
                <a16:creationId xmlns:a16="http://schemas.microsoft.com/office/drawing/2014/main" id="{29015B1C-3760-873C-AEB0-C190CA7F7576}"/>
              </a:ext>
            </a:extLst>
          </p:cNvPr>
          <p:cNvSpPr txBox="1"/>
          <p:nvPr/>
        </p:nvSpPr>
        <p:spPr>
          <a:xfrm>
            <a:off x="320921" y="1373116"/>
            <a:ext cx="8650225" cy="1169551"/>
          </a:xfrm>
          <a:prstGeom prst="rect">
            <a:avLst/>
          </a:prstGeom>
          <a:noFill/>
        </p:spPr>
        <p:txBody>
          <a:bodyPr wrap="square">
            <a:spAutoFit/>
          </a:bodyPr>
          <a:lstStyle/>
          <a:p>
            <a:pPr lvl="2" rtl="0" fontAlgn="base">
              <a:spcBef>
                <a:spcPts val="750"/>
              </a:spcBef>
              <a:spcAft>
                <a:spcPts val="1200"/>
              </a:spcAft>
            </a:pPr>
            <a:r>
              <a:rPr lang="fr-FR" sz="2000" b="1" dirty="0">
                <a:solidFill>
                  <a:srgbClr val="169FDB"/>
                </a:solidFill>
                <a:latin typeface="Century Gothic" panose="020B0502020202020204" pitchFamily="34" charset="0"/>
              </a:rPr>
              <a:t>(2) L</a:t>
            </a:r>
            <a:r>
              <a:rPr lang="fr-FR" sz="2000" b="1" i="0" u="none" strike="noStrike" dirty="0">
                <a:solidFill>
                  <a:srgbClr val="169FDB"/>
                </a:solidFill>
                <a:effectLst/>
                <a:latin typeface="Century Gothic" panose="020B0502020202020204" pitchFamily="34" charset="0"/>
              </a:rPr>
              <a:t>es eaux souillées de la station de distribution de carburants</a:t>
            </a:r>
          </a:p>
          <a:p>
            <a:pPr marL="540000" lvl="4" indent="-285750">
              <a:spcBef>
                <a:spcPts val="600"/>
              </a:spcBef>
              <a:buFont typeface="Wingdings" panose="05000000000000000000" pitchFamily="2" charset="2"/>
              <a:buChar char="ü"/>
            </a:pPr>
            <a:r>
              <a:rPr lang="fr-FR" sz="1500" b="0" i="0" u="none" strike="noStrike" dirty="0">
                <a:solidFill>
                  <a:srgbClr val="000000"/>
                </a:solidFill>
                <a:effectLst/>
                <a:latin typeface="Century Gothic" panose="020B0502020202020204" pitchFamily="34" charset="0"/>
              </a:rPr>
              <a:t>Contient les eaux de pluie si non couverte ou partiellement + possible lavage de piste</a:t>
            </a:r>
          </a:p>
          <a:p>
            <a:pPr marL="540000" lvl="2" indent="-285750">
              <a:spcBef>
                <a:spcPts val="600"/>
              </a:spcBef>
              <a:buFont typeface="Wingdings" panose="05000000000000000000" pitchFamily="2" charset="2"/>
              <a:buChar char="ü"/>
            </a:pPr>
            <a:r>
              <a:rPr lang="fr-FR" sz="1500" dirty="0">
                <a:latin typeface="Century Gothic" panose="020B0502020202020204" pitchFamily="34" charset="0"/>
              </a:rPr>
              <a:t>S</a:t>
            </a:r>
            <a:r>
              <a:rPr lang="fr-FR" sz="1500" b="0" i="0" u="none" strike="noStrike" dirty="0">
                <a:solidFill>
                  <a:srgbClr val="000000"/>
                </a:solidFill>
                <a:effectLst/>
                <a:latin typeface="Century Gothic" panose="020B0502020202020204" pitchFamily="34" charset="0"/>
              </a:rPr>
              <a:t>uintements de carburants = potentiellement chargées en hydrocarbures</a:t>
            </a:r>
          </a:p>
        </p:txBody>
      </p:sp>
      <p:sp>
        <p:nvSpPr>
          <p:cNvPr id="11" name="ZoneTexte 10">
            <a:extLst>
              <a:ext uri="{FF2B5EF4-FFF2-40B4-BE49-F238E27FC236}">
                <a16:creationId xmlns:a16="http://schemas.microsoft.com/office/drawing/2014/main" id="{6CF3A862-889C-00CD-CF96-64A89852CAED}"/>
              </a:ext>
            </a:extLst>
          </p:cNvPr>
          <p:cNvSpPr txBox="1"/>
          <p:nvPr/>
        </p:nvSpPr>
        <p:spPr>
          <a:xfrm>
            <a:off x="4066013" y="5839325"/>
            <a:ext cx="2056099" cy="523220"/>
          </a:xfrm>
          <a:prstGeom prst="rect">
            <a:avLst/>
          </a:prstGeom>
          <a:noFill/>
        </p:spPr>
        <p:txBody>
          <a:bodyPr wrap="square">
            <a:spAutoFit/>
          </a:bodyPr>
          <a:lstStyle/>
          <a:p>
            <a:pPr rtl="0">
              <a:spcBef>
                <a:spcPts val="0"/>
              </a:spcBef>
              <a:spcAft>
                <a:spcPts val="0"/>
              </a:spcAft>
            </a:pPr>
            <a:r>
              <a:rPr lang="fr-FR" dirty="0">
                <a:latin typeface="Century Gothic" panose="020B0502020202020204" pitchFamily="34" charset="0"/>
              </a:rPr>
              <a:t>I</a:t>
            </a:r>
            <a:r>
              <a:rPr lang="fr-FR" sz="1400" b="0" i="0" u="none" strike="noStrike" dirty="0">
                <a:solidFill>
                  <a:srgbClr val="000000"/>
                </a:solidFill>
                <a:effectLst/>
                <a:latin typeface="Century Gothic" panose="020B0502020202020204" pitchFamily="34" charset="0"/>
              </a:rPr>
              <a:t>nterdiction de  lavage de piste</a:t>
            </a:r>
            <a:endParaRPr lang="fr-FR" sz="1400" b="0" dirty="0">
              <a:effectLst/>
              <a:latin typeface="Century Gothic" panose="020B0502020202020204" pitchFamily="34" charset="0"/>
            </a:endParaRPr>
          </a:p>
        </p:txBody>
      </p:sp>
      <p:sp>
        <p:nvSpPr>
          <p:cNvPr id="14" name="Ellipse 13">
            <a:extLst>
              <a:ext uri="{FF2B5EF4-FFF2-40B4-BE49-F238E27FC236}">
                <a16:creationId xmlns:a16="http://schemas.microsoft.com/office/drawing/2014/main" id="{4C80CEFC-8B64-67CA-7379-A5821EF08C78}"/>
              </a:ext>
            </a:extLst>
          </p:cNvPr>
          <p:cNvSpPr/>
          <p:nvPr/>
        </p:nvSpPr>
        <p:spPr>
          <a:xfrm>
            <a:off x="4009643" y="2989144"/>
            <a:ext cx="1415554" cy="342453"/>
          </a:xfrm>
          <a:prstGeom prst="ellipse">
            <a:avLst/>
          </a:prstGeom>
          <a:noFill/>
          <a:ln w="38100">
            <a:solidFill>
              <a:srgbClr val="02F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442931F4-F17B-938B-E9A9-FC3C43C7E7C1}"/>
              </a:ext>
            </a:extLst>
          </p:cNvPr>
          <p:cNvCxnSpPr/>
          <p:nvPr/>
        </p:nvCxnSpPr>
        <p:spPr>
          <a:xfrm>
            <a:off x="3203832" y="3157066"/>
            <a:ext cx="570874" cy="0"/>
          </a:xfrm>
          <a:prstGeom prst="line">
            <a:avLst/>
          </a:prstGeom>
          <a:ln w="28575">
            <a:solidFill>
              <a:srgbClr val="02FFB2"/>
            </a:soli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DE0BC6E8-93B2-DD91-84BC-8C4C0B89D61D}"/>
              </a:ext>
            </a:extLst>
          </p:cNvPr>
          <p:cNvGrpSpPr/>
          <p:nvPr/>
        </p:nvGrpSpPr>
        <p:grpSpPr>
          <a:xfrm>
            <a:off x="976430" y="4202545"/>
            <a:ext cx="3033213" cy="2160000"/>
            <a:chOff x="976430" y="4480841"/>
            <a:chExt cx="3033213" cy="2160000"/>
          </a:xfrm>
        </p:grpSpPr>
        <p:pic>
          <p:nvPicPr>
            <p:cNvPr id="798" name="Google Shape;798;g244516d9975_0_174"/>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976430" y="4480841"/>
              <a:ext cx="2880000" cy="2160000"/>
            </a:xfrm>
            <a:prstGeom prst="rect">
              <a:avLst/>
            </a:prstGeom>
            <a:noFill/>
            <a:ln>
              <a:solidFill>
                <a:srgbClr val="02FFB2"/>
              </a:solidFill>
            </a:ln>
          </p:spPr>
        </p:pic>
        <p:sp>
          <p:nvSpPr>
            <p:cNvPr id="2" name="ZoneTexte 1">
              <a:extLst>
                <a:ext uri="{FF2B5EF4-FFF2-40B4-BE49-F238E27FC236}">
                  <a16:creationId xmlns:a16="http://schemas.microsoft.com/office/drawing/2014/main" id="{53FE176E-EDF8-A220-5591-E379115581BF}"/>
                </a:ext>
              </a:extLst>
            </p:cNvPr>
            <p:cNvSpPr txBox="1"/>
            <p:nvPr/>
          </p:nvSpPr>
          <p:spPr>
            <a:xfrm>
              <a:off x="2766751" y="6456175"/>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9" name="ZoneTexte 8">
            <a:extLst>
              <a:ext uri="{FF2B5EF4-FFF2-40B4-BE49-F238E27FC236}">
                <a16:creationId xmlns:a16="http://schemas.microsoft.com/office/drawing/2014/main" id="{424E4BED-4A7E-1A0D-0067-720DEE8880EC}"/>
              </a:ext>
            </a:extLst>
          </p:cNvPr>
          <p:cNvSpPr txBox="1"/>
          <p:nvPr/>
        </p:nvSpPr>
        <p:spPr>
          <a:xfrm>
            <a:off x="3155347" y="2701451"/>
            <a:ext cx="5723456" cy="323165"/>
          </a:xfrm>
          <a:prstGeom prst="rect">
            <a:avLst/>
          </a:prstGeom>
          <a:noFill/>
        </p:spPr>
        <p:txBody>
          <a:bodyPr wrap="square">
            <a:spAutoFit/>
          </a:bodyPr>
          <a:lstStyle/>
          <a:p>
            <a:pPr rtl="0" fontAlgn="base">
              <a:spcBef>
                <a:spcPts val="600"/>
              </a:spcBef>
              <a:spcAft>
                <a:spcPts val="0"/>
              </a:spcAft>
            </a:pPr>
            <a:r>
              <a:rPr lang="fr-FR" sz="1500" dirty="0">
                <a:latin typeface="Century Gothic" panose="020B0502020202020204" pitchFamily="34" charset="0"/>
              </a:rPr>
              <a:t>S</a:t>
            </a:r>
            <a:r>
              <a:rPr lang="fr-FR" sz="1500" b="0" i="0" u="none" strike="noStrike" dirty="0">
                <a:solidFill>
                  <a:srgbClr val="000000"/>
                </a:solidFill>
                <a:effectLst/>
                <a:latin typeface="Century Gothic" panose="020B0502020202020204" pitchFamily="34" charset="0"/>
              </a:rPr>
              <a:t>éparateur d’hydrocarbures débourbeur  </a:t>
            </a:r>
          </a:p>
        </p:txBody>
      </p:sp>
      <p:sp>
        <p:nvSpPr>
          <p:cNvPr id="12" name="ZoneTexte 11">
            <a:extLst>
              <a:ext uri="{FF2B5EF4-FFF2-40B4-BE49-F238E27FC236}">
                <a16:creationId xmlns:a16="http://schemas.microsoft.com/office/drawing/2014/main" id="{16FA063D-2AEC-D2FF-F46B-2AECBC7BA991}"/>
              </a:ext>
            </a:extLst>
          </p:cNvPr>
          <p:cNvSpPr txBox="1"/>
          <p:nvPr/>
        </p:nvSpPr>
        <p:spPr>
          <a:xfrm>
            <a:off x="781811" y="2731855"/>
            <a:ext cx="2486490" cy="523220"/>
          </a:xfrm>
          <a:prstGeom prst="rect">
            <a:avLst/>
          </a:prstGeom>
          <a:noFill/>
        </p:spPr>
        <p:txBody>
          <a:bodyPr wrap="square">
            <a:spAutoFit/>
          </a:bodyPr>
          <a:lstStyle/>
          <a:p>
            <a:r>
              <a:rPr lang="fr-FR" sz="1400" b="1" i="0" u="none" strike="noStrike" dirty="0">
                <a:solidFill>
                  <a:srgbClr val="000000"/>
                </a:solidFill>
                <a:effectLst/>
                <a:latin typeface="Century Gothic" panose="020B0502020202020204" pitchFamily="34" charset="0"/>
              </a:rPr>
              <a:t>Quel prétraitement  ? </a:t>
            </a:r>
            <a:r>
              <a:rPr lang="fr-FR" sz="1400" b="1" dirty="0">
                <a:latin typeface="Century Gothic" panose="020B0502020202020204" pitchFamily="34" charset="0"/>
              </a:rPr>
              <a:t>	</a:t>
            </a:r>
            <a:endParaRPr lang="fr-FR" dirty="0"/>
          </a:p>
        </p:txBody>
      </p:sp>
      <p:sp>
        <p:nvSpPr>
          <p:cNvPr id="15" name="ZoneTexte 14">
            <a:extLst>
              <a:ext uri="{FF2B5EF4-FFF2-40B4-BE49-F238E27FC236}">
                <a16:creationId xmlns:a16="http://schemas.microsoft.com/office/drawing/2014/main" id="{B51339C5-F042-576D-2559-B83A447C15E2}"/>
              </a:ext>
            </a:extLst>
          </p:cNvPr>
          <p:cNvSpPr txBox="1"/>
          <p:nvPr/>
        </p:nvSpPr>
        <p:spPr>
          <a:xfrm>
            <a:off x="781811" y="3564154"/>
            <a:ext cx="1747667" cy="307777"/>
          </a:xfrm>
          <a:prstGeom prst="rect">
            <a:avLst/>
          </a:prstGeom>
          <a:noFill/>
        </p:spPr>
        <p:txBody>
          <a:bodyPr wrap="square">
            <a:spAutoFit/>
          </a:bodyPr>
          <a:lstStyle/>
          <a:p>
            <a:r>
              <a:rPr lang="fr-FR" sz="1400" b="1" i="0" u="none" strike="noStrike" dirty="0">
                <a:solidFill>
                  <a:srgbClr val="000000"/>
                </a:solidFill>
                <a:effectLst/>
                <a:latin typeface="Century Gothic" panose="020B0502020202020204" pitchFamily="34" charset="0"/>
              </a:rPr>
              <a:t>Quel exutoire ?</a:t>
            </a:r>
            <a:r>
              <a:rPr lang="fr-FR" sz="1400" dirty="0">
                <a:latin typeface="Century Gothic" panose="020B0502020202020204" pitchFamily="34" charset="0"/>
              </a:rPr>
              <a:t> </a:t>
            </a:r>
            <a:endParaRPr lang="fr-FR" dirty="0"/>
          </a:p>
        </p:txBody>
      </p:sp>
      <p:sp>
        <p:nvSpPr>
          <p:cNvPr id="18" name="ZoneTexte 17">
            <a:extLst>
              <a:ext uri="{FF2B5EF4-FFF2-40B4-BE49-F238E27FC236}">
                <a16:creationId xmlns:a16="http://schemas.microsoft.com/office/drawing/2014/main" id="{00A513FB-8112-8FA7-EDEF-7A85D6CFFDFD}"/>
              </a:ext>
            </a:extLst>
          </p:cNvPr>
          <p:cNvSpPr txBox="1"/>
          <p:nvPr/>
        </p:nvSpPr>
        <p:spPr>
          <a:xfrm>
            <a:off x="3117412" y="3543345"/>
            <a:ext cx="5883446" cy="523220"/>
          </a:xfrm>
          <a:prstGeom prst="rect">
            <a:avLst/>
          </a:prstGeom>
          <a:noFill/>
        </p:spPr>
        <p:txBody>
          <a:bodyPr wrap="square">
            <a:spAutoFit/>
          </a:bodyPr>
          <a:lstStyle/>
          <a:p>
            <a:pPr rtl="0" fontAlgn="base">
              <a:spcBef>
                <a:spcPts val="600"/>
              </a:spcBef>
              <a:spcAft>
                <a:spcPts val="0"/>
              </a:spcAft>
            </a:pPr>
            <a:r>
              <a:rPr lang="fr-FR" sz="1400" b="0" i="0" u="none" strike="noStrike" dirty="0">
                <a:solidFill>
                  <a:srgbClr val="000000"/>
                </a:solidFill>
                <a:effectLst/>
                <a:latin typeface="Century Gothic" panose="020B0502020202020204" pitchFamily="34" charset="0"/>
              </a:rPr>
              <a:t>Réseau de collecte </a:t>
            </a:r>
            <a:r>
              <a:rPr lang="fr-FR" sz="1400" b="1" i="0" u="none" strike="noStrike" dirty="0">
                <a:solidFill>
                  <a:srgbClr val="00FFB2"/>
                </a:solidFill>
                <a:effectLst/>
                <a:latin typeface="Century Gothic" panose="020B0502020202020204" pitchFamily="34" charset="0"/>
              </a:rPr>
              <a:t>eaux usées </a:t>
            </a:r>
            <a:r>
              <a:rPr lang="fr-FR" sz="1400" b="0" i="0" u="none" strike="noStrike" dirty="0">
                <a:solidFill>
                  <a:srgbClr val="000000"/>
                </a:solidFill>
                <a:effectLst/>
                <a:latin typeface="Century Gothic" panose="020B0502020202020204" pitchFamily="34" charset="0"/>
              </a:rPr>
              <a:t>(voire eaux pluviales si non couverte fonction de la collectivité)</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11" grpId="0"/>
      <p:bldP spid="14" grpId="0" animBg="1"/>
      <p:bldP spid="9" grpId="0"/>
      <p:bldP spid="12" grpId="0"/>
      <p:bldP spid="15" grpId="0"/>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6"/>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69</a:t>
            </a:fld>
            <a:endParaRPr/>
          </a:p>
        </p:txBody>
      </p:sp>
      <p:sp>
        <p:nvSpPr>
          <p:cNvPr id="3" name="Google Shape;737;g244516d9975_0_147">
            <a:extLst>
              <a:ext uri="{FF2B5EF4-FFF2-40B4-BE49-F238E27FC236}">
                <a16:creationId xmlns:a16="http://schemas.microsoft.com/office/drawing/2014/main" id="{4B7F7A88-C856-B569-8390-D1AF239ED945}"/>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sp>
        <p:nvSpPr>
          <p:cNvPr id="9" name="ZoneTexte 8">
            <a:extLst>
              <a:ext uri="{FF2B5EF4-FFF2-40B4-BE49-F238E27FC236}">
                <a16:creationId xmlns:a16="http://schemas.microsoft.com/office/drawing/2014/main" id="{895B1104-61CB-EC40-896D-E397E5C41FF8}"/>
              </a:ext>
            </a:extLst>
          </p:cNvPr>
          <p:cNvSpPr txBox="1"/>
          <p:nvPr/>
        </p:nvSpPr>
        <p:spPr>
          <a:xfrm>
            <a:off x="482818" y="1391243"/>
            <a:ext cx="8368238" cy="1092607"/>
          </a:xfrm>
          <a:prstGeom prst="rect">
            <a:avLst/>
          </a:prstGeom>
          <a:noFill/>
        </p:spPr>
        <p:txBody>
          <a:bodyPr wrap="square">
            <a:spAutoFit/>
          </a:bodyPr>
          <a:lstStyle/>
          <a:p>
            <a:pPr lvl="2" rtl="0" fontAlgn="base">
              <a:spcBef>
                <a:spcPts val="750"/>
              </a:spcBef>
              <a:spcAft>
                <a:spcPts val="600"/>
              </a:spcAft>
            </a:pPr>
            <a:r>
              <a:rPr lang="fr-FR" sz="2000" b="1" i="0" u="none" strike="noStrike" dirty="0">
                <a:solidFill>
                  <a:srgbClr val="169FDB"/>
                </a:solidFill>
                <a:effectLst/>
                <a:latin typeface="Century Gothic" panose="020B0502020202020204" pitchFamily="34" charset="0"/>
              </a:rPr>
              <a:t>(3) Les eaux de pluies souillées sur les zones de stockage des véhicules accidentés</a:t>
            </a:r>
          </a:p>
          <a:p>
            <a:pPr marL="540000" indent="-285750">
              <a:spcBef>
                <a:spcPts val="600"/>
              </a:spcBef>
              <a:buFont typeface="Wingdings" panose="05000000000000000000" pitchFamily="2" charset="2"/>
              <a:buChar char="ü"/>
            </a:pPr>
            <a:r>
              <a:rPr lang="fr-FR" sz="1500" dirty="0">
                <a:latin typeface="Century Gothic" panose="020B0502020202020204" pitchFamily="34" charset="0"/>
              </a:rPr>
              <a:t>Contient p</a:t>
            </a:r>
            <a:r>
              <a:rPr lang="fr-FR" sz="1500" b="0" i="0" u="none" strike="noStrike" dirty="0">
                <a:solidFill>
                  <a:srgbClr val="000000"/>
                </a:solidFill>
                <a:effectLst/>
                <a:latin typeface="Century Gothic" panose="020B0502020202020204" pitchFamily="34" charset="0"/>
              </a:rPr>
              <a:t>rincipalement des suintements de carburants et huiles  </a:t>
            </a:r>
          </a:p>
        </p:txBody>
      </p:sp>
      <p:sp>
        <p:nvSpPr>
          <p:cNvPr id="4" name="ZoneTexte 3">
            <a:extLst>
              <a:ext uri="{FF2B5EF4-FFF2-40B4-BE49-F238E27FC236}">
                <a16:creationId xmlns:a16="http://schemas.microsoft.com/office/drawing/2014/main" id="{C3517F29-E6DE-6D2C-F78F-7F04BD8490FC}"/>
              </a:ext>
            </a:extLst>
          </p:cNvPr>
          <p:cNvSpPr txBox="1"/>
          <p:nvPr/>
        </p:nvSpPr>
        <p:spPr>
          <a:xfrm>
            <a:off x="1063782" y="2660138"/>
            <a:ext cx="4572000" cy="307777"/>
          </a:xfrm>
          <a:prstGeom prst="rect">
            <a:avLst/>
          </a:prstGeom>
          <a:noFill/>
        </p:spPr>
        <p:txBody>
          <a:bodyPr wrap="square">
            <a:spAutoFit/>
          </a:bodyPr>
          <a:lstStyle/>
          <a:p>
            <a:pPr>
              <a:spcBef>
                <a:spcPts val="600"/>
              </a:spcBef>
            </a:pPr>
            <a:r>
              <a:rPr lang="fr-FR" sz="1400" b="1" i="0" u="none" strike="noStrike" dirty="0">
                <a:solidFill>
                  <a:srgbClr val="000000"/>
                </a:solidFill>
                <a:effectLst/>
                <a:latin typeface="Century Gothic" panose="020B0502020202020204" pitchFamily="34" charset="0"/>
              </a:rPr>
              <a:t>Quel prétraitement ? 	</a:t>
            </a:r>
            <a:endParaRPr lang="fr-FR" sz="1400" dirty="0">
              <a:latin typeface="Century Gothic" panose="020B0502020202020204" pitchFamily="34" charset="0"/>
            </a:endParaRPr>
          </a:p>
        </p:txBody>
      </p:sp>
      <p:sp>
        <p:nvSpPr>
          <p:cNvPr id="6" name="ZoneTexte 5">
            <a:extLst>
              <a:ext uri="{FF2B5EF4-FFF2-40B4-BE49-F238E27FC236}">
                <a16:creationId xmlns:a16="http://schemas.microsoft.com/office/drawing/2014/main" id="{4008B23A-96F6-0D94-B98C-8A9018D39FB5}"/>
              </a:ext>
            </a:extLst>
          </p:cNvPr>
          <p:cNvSpPr txBox="1"/>
          <p:nvPr/>
        </p:nvSpPr>
        <p:spPr>
          <a:xfrm>
            <a:off x="3160276" y="2667023"/>
            <a:ext cx="4572000" cy="307777"/>
          </a:xfrm>
          <a:prstGeom prst="rect">
            <a:avLst/>
          </a:prstGeom>
          <a:noFill/>
        </p:spPr>
        <p:txBody>
          <a:bodyPr wrap="square">
            <a:spAutoFit/>
          </a:bodyPr>
          <a:lstStyle/>
          <a:p>
            <a:pPr>
              <a:spcBef>
                <a:spcPts val="600"/>
              </a:spcBef>
            </a:pPr>
            <a:r>
              <a:rPr lang="fr-FR" sz="1400" dirty="0">
                <a:latin typeface="Century Gothic" panose="020B0502020202020204" pitchFamily="34" charset="0"/>
              </a:rPr>
              <a:t>S</a:t>
            </a:r>
            <a:r>
              <a:rPr lang="fr-FR" sz="1400" b="0" i="0" u="none" strike="noStrike" dirty="0">
                <a:solidFill>
                  <a:srgbClr val="000000"/>
                </a:solidFill>
                <a:effectLst/>
                <a:latin typeface="Century Gothic" panose="020B0502020202020204" pitchFamily="34" charset="0"/>
              </a:rPr>
              <a:t>éparateur d’hydrocarbures débourbeur</a:t>
            </a:r>
          </a:p>
        </p:txBody>
      </p:sp>
      <p:sp>
        <p:nvSpPr>
          <p:cNvPr id="8" name="ZoneTexte 7">
            <a:extLst>
              <a:ext uri="{FF2B5EF4-FFF2-40B4-BE49-F238E27FC236}">
                <a16:creationId xmlns:a16="http://schemas.microsoft.com/office/drawing/2014/main" id="{B2237EA4-58D3-2F5D-E68B-AB9E520F558D}"/>
              </a:ext>
            </a:extLst>
          </p:cNvPr>
          <p:cNvSpPr txBox="1"/>
          <p:nvPr/>
        </p:nvSpPr>
        <p:spPr>
          <a:xfrm>
            <a:off x="3161163" y="2944704"/>
            <a:ext cx="4572000" cy="307777"/>
          </a:xfrm>
          <a:prstGeom prst="rect">
            <a:avLst/>
          </a:prstGeom>
          <a:noFill/>
        </p:spPr>
        <p:txBody>
          <a:bodyPr wrap="square">
            <a:spAutoFit/>
          </a:bodyPr>
          <a:lstStyle/>
          <a:p>
            <a:r>
              <a:rPr lang="fr-FR" sz="1400" b="0" i="0" u="none" strike="noStrike" dirty="0">
                <a:solidFill>
                  <a:srgbClr val="000000"/>
                </a:solidFill>
                <a:effectLst/>
                <a:latin typeface="Century Gothic" panose="020B0502020202020204" pitchFamily="34" charset="0"/>
              </a:rPr>
              <a:t>Avec ou sans by-pass  ?</a:t>
            </a:r>
            <a:endParaRPr lang="fr-FR" sz="1400" dirty="0">
              <a:latin typeface="Century Gothic" panose="020B0502020202020204" pitchFamily="34" charset="0"/>
            </a:endParaRPr>
          </a:p>
        </p:txBody>
      </p:sp>
      <p:sp>
        <p:nvSpPr>
          <p:cNvPr id="14" name="ZoneTexte 13">
            <a:extLst>
              <a:ext uri="{FF2B5EF4-FFF2-40B4-BE49-F238E27FC236}">
                <a16:creationId xmlns:a16="http://schemas.microsoft.com/office/drawing/2014/main" id="{A13BF880-03C3-5F48-1AA2-2233A3E44623}"/>
              </a:ext>
            </a:extLst>
          </p:cNvPr>
          <p:cNvSpPr txBox="1"/>
          <p:nvPr/>
        </p:nvSpPr>
        <p:spPr>
          <a:xfrm>
            <a:off x="1093599" y="3429885"/>
            <a:ext cx="4572000" cy="307777"/>
          </a:xfrm>
          <a:prstGeom prst="rect">
            <a:avLst/>
          </a:prstGeom>
          <a:noFill/>
        </p:spPr>
        <p:txBody>
          <a:bodyPr wrap="square">
            <a:spAutoFit/>
          </a:bodyPr>
          <a:lstStyle/>
          <a:p>
            <a:pPr>
              <a:spcBef>
                <a:spcPts val="600"/>
              </a:spcBef>
            </a:pPr>
            <a:r>
              <a:rPr lang="fr-FR" sz="1400" b="1" i="0" u="none" strike="noStrike" dirty="0">
                <a:solidFill>
                  <a:srgbClr val="000000"/>
                </a:solidFill>
                <a:effectLst/>
                <a:latin typeface="Century Gothic" panose="020B0502020202020204" pitchFamily="34" charset="0"/>
              </a:rPr>
              <a:t>Quel exutoire ?</a:t>
            </a:r>
            <a:r>
              <a:rPr lang="fr-FR" sz="1400" dirty="0">
                <a:latin typeface="Century Gothic" panose="020B0502020202020204" pitchFamily="34" charset="0"/>
              </a:rPr>
              <a:t> 	</a:t>
            </a:r>
          </a:p>
        </p:txBody>
      </p:sp>
      <p:sp>
        <p:nvSpPr>
          <p:cNvPr id="16" name="ZoneTexte 15">
            <a:extLst>
              <a:ext uri="{FF2B5EF4-FFF2-40B4-BE49-F238E27FC236}">
                <a16:creationId xmlns:a16="http://schemas.microsoft.com/office/drawing/2014/main" id="{A7908F75-A9CC-5DC3-2F84-2D2CFAAEB150}"/>
              </a:ext>
            </a:extLst>
          </p:cNvPr>
          <p:cNvSpPr txBox="1"/>
          <p:nvPr/>
        </p:nvSpPr>
        <p:spPr>
          <a:xfrm>
            <a:off x="3160276" y="3437169"/>
            <a:ext cx="4572000" cy="307777"/>
          </a:xfrm>
          <a:prstGeom prst="rect">
            <a:avLst/>
          </a:prstGeom>
          <a:noFill/>
        </p:spPr>
        <p:txBody>
          <a:bodyPr wrap="square">
            <a:spAutoFit/>
          </a:bodyPr>
          <a:lstStyle/>
          <a:p>
            <a:r>
              <a:rPr lang="fr-FR" sz="1400" b="0" i="0" u="none" strike="noStrike" dirty="0">
                <a:solidFill>
                  <a:srgbClr val="000000"/>
                </a:solidFill>
                <a:effectLst/>
                <a:latin typeface="Century Gothic" panose="020B0502020202020204" pitchFamily="34" charset="0"/>
              </a:rPr>
              <a:t>Réseau de collecte des </a:t>
            </a:r>
            <a:r>
              <a:rPr lang="fr-FR" sz="1400" b="1" i="0" u="none" strike="noStrike" dirty="0">
                <a:solidFill>
                  <a:srgbClr val="00FFB2"/>
                </a:solidFill>
                <a:effectLst/>
                <a:latin typeface="Century Gothic" panose="020B0502020202020204" pitchFamily="34" charset="0"/>
              </a:rPr>
              <a:t>eaux pluviales</a:t>
            </a:r>
            <a:endParaRPr lang="fr-FR" b="1" dirty="0">
              <a:solidFill>
                <a:srgbClr val="00FFB2"/>
              </a:solidFill>
            </a:endParaRPr>
          </a:p>
        </p:txBody>
      </p:sp>
      <p:cxnSp>
        <p:nvCxnSpPr>
          <p:cNvPr id="11" name="Connecteur droit 10">
            <a:extLst>
              <a:ext uri="{FF2B5EF4-FFF2-40B4-BE49-F238E27FC236}">
                <a16:creationId xmlns:a16="http://schemas.microsoft.com/office/drawing/2014/main" id="{04191912-7818-2426-DCA7-BEC598AEB999}"/>
              </a:ext>
            </a:extLst>
          </p:cNvPr>
          <p:cNvCxnSpPr>
            <a:cxnSpLocks/>
          </p:cNvCxnSpPr>
          <p:nvPr/>
        </p:nvCxnSpPr>
        <p:spPr>
          <a:xfrm>
            <a:off x="4091610" y="3101393"/>
            <a:ext cx="951874" cy="0"/>
          </a:xfrm>
          <a:prstGeom prst="line">
            <a:avLst/>
          </a:prstGeom>
          <a:ln w="28575">
            <a:solidFill>
              <a:srgbClr val="02FFB2"/>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4B7214C-50C3-40BC-A387-A8B177455A43}"/>
              </a:ext>
            </a:extLst>
          </p:cNvPr>
          <p:cNvSpPr/>
          <p:nvPr/>
        </p:nvSpPr>
        <p:spPr>
          <a:xfrm>
            <a:off x="3170216" y="2959513"/>
            <a:ext cx="647324" cy="329184"/>
          </a:xfrm>
          <a:prstGeom prst="ellipse">
            <a:avLst/>
          </a:prstGeom>
          <a:noFill/>
          <a:ln w="38100">
            <a:solidFill>
              <a:srgbClr val="02FF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descr="Une image contenant véhicule, Véhicule terrestre, roue, voiture&#10;&#10;Description générée automatiquement">
            <a:extLst>
              <a:ext uri="{FF2B5EF4-FFF2-40B4-BE49-F238E27FC236}">
                <a16:creationId xmlns:a16="http://schemas.microsoft.com/office/drawing/2014/main" id="{FA52E1DE-5DA6-9FDD-6E62-487A17B04934}"/>
              </a:ext>
            </a:extLst>
          </p:cNvPr>
          <p:cNvPicPr>
            <a:picLocks noChangeAspect="1"/>
          </p:cNvPicPr>
          <p:nvPr/>
        </p:nvPicPr>
        <p:blipFill rotWithShape="1">
          <a:blip r:embed="rId3"/>
          <a:srcRect b="18302"/>
          <a:stretch/>
        </p:blipFill>
        <p:spPr>
          <a:xfrm>
            <a:off x="722232" y="4080589"/>
            <a:ext cx="3194697" cy="2088000"/>
          </a:xfrm>
          <a:prstGeom prst="rect">
            <a:avLst/>
          </a:prstGeom>
          <a:ln w="9525">
            <a:solidFill>
              <a:srgbClr val="00FFB2"/>
            </a:solidFill>
          </a:ln>
        </p:spPr>
      </p:pic>
      <p:grpSp>
        <p:nvGrpSpPr>
          <p:cNvPr id="19" name="Groupe 18">
            <a:extLst>
              <a:ext uri="{FF2B5EF4-FFF2-40B4-BE49-F238E27FC236}">
                <a16:creationId xmlns:a16="http://schemas.microsoft.com/office/drawing/2014/main" id="{C8F0D1C1-3ACB-6A64-EE2F-4A72D280E06A}"/>
              </a:ext>
            </a:extLst>
          </p:cNvPr>
          <p:cNvGrpSpPr/>
          <p:nvPr/>
        </p:nvGrpSpPr>
        <p:grpSpPr>
          <a:xfrm>
            <a:off x="4081046" y="4080589"/>
            <a:ext cx="3206830" cy="2088000"/>
            <a:chOff x="4081046" y="4348944"/>
            <a:chExt cx="3206830" cy="2088000"/>
          </a:xfrm>
        </p:grpSpPr>
        <p:pic>
          <p:nvPicPr>
            <p:cNvPr id="17" name="Image 16" descr="Une image contenant plein air, arbre, Poubelle, roue&#10;&#10;Description générée automatiquement">
              <a:extLst>
                <a:ext uri="{FF2B5EF4-FFF2-40B4-BE49-F238E27FC236}">
                  <a16:creationId xmlns:a16="http://schemas.microsoft.com/office/drawing/2014/main" id="{649A17B9-1894-AE8F-C98E-3D6237D0DC0A}"/>
                </a:ext>
              </a:extLst>
            </p:cNvPr>
            <p:cNvPicPr>
              <a:picLocks noChangeAspect="1"/>
            </p:cNvPicPr>
            <p:nvPr/>
          </p:nvPicPr>
          <p:blipFill>
            <a:blip r:embed="rId4"/>
            <a:stretch>
              <a:fillRect/>
            </a:stretch>
          </p:blipFill>
          <p:spPr>
            <a:xfrm>
              <a:off x="4081046" y="4348944"/>
              <a:ext cx="3132000" cy="2088000"/>
            </a:xfrm>
            <a:prstGeom prst="rect">
              <a:avLst/>
            </a:prstGeom>
            <a:ln>
              <a:solidFill>
                <a:srgbClr val="00FFB2"/>
              </a:solidFill>
            </a:ln>
          </p:spPr>
        </p:pic>
        <p:sp>
          <p:nvSpPr>
            <p:cNvPr id="18" name="ZoneTexte 17">
              <a:extLst>
                <a:ext uri="{FF2B5EF4-FFF2-40B4-BE49-F238E27FC236}">
                  <a16:creationId xmlns:a16="http://schemas.microsoft.com/office/drawing/2014/main" id="{0915EB93-5067-63AC-3100-C115DB33E209}"/>
                </a:ext>
              </a:extLst>
            </p:cNvPr>
            <p:cNvSpPr txBox="1"/>
            <p:nvPr/>
          </p:nvSpPr>
          <p:spPr>
            <a:xfrm>
              <a:off x="6044984" y="6252278"/>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CC des Vals du Dauphiné</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8" grpId="0"/>
      <p:bldP spid="14" grpId="0"/>
      <p:bldP spid="16"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3aa8d1171c_0_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a:t>
            </a:fld>
            <a:endParaRPr/>
          </a:p>
        </p:txBody>
      </p:sp>
      <p:sp>
        <p:nvSpPr>
          <p:cNvPr id="143" name="Google Shape;143;g23aa8d1171c_0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INTRODUCTION</a:t>
            </a:r>
            <a:endParaRPr dirty="0"/>
          </a:p>
        </p:txBody>
      </p:sp>
      <p:sp>
        <p:nvSpPr>
          <p:cNvPr id="144" name="Google Shape;144;g23aa8d1171c_0_0"/>
          <p:cNvSpPr txBox="1">
            <a:spLocks noGrp="1"/>
          </p:cNvSpPr>
          <p:nvPr>
            <p:ph type="body" idx="2"/>
          </p:nvPr>
        </p:nvSpPr>
        <p:spPr>
          <a:xfrm>
            <a:off x="340908" y="3998875"/>
            <a:ext cx="8716179" cy="228415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750"/>
              </a:spcBef>
              <a:spcAft>
                <a:spcPts val="0"/>
              </a:spcAft>
              <a:buNone/>
            </a:pPr>
            <a:endParaRPr sz="300" dirty="0"/>
          </a:p>
          <a:p>
            <a:pPr marL="457200" lvl="0" indent="-336550" algn="just" rtl="0">
              <a:lnSpc>
                <a:spcPct val="100000"/>
              </a:lnSpc>
              <a:spcBef>
                <a:spcPts val="1000"/>
              </a:spcBef>
              <a:spcAft>
                <a:spcPts val="0"/>
              </a:spcAft>
              <a:buSzPts val="1700"/>
              <a:buChar char="-"/>
            </a:pPr>
            <a:r>
              <a:rPr lang="fr-FR" dirty="0"/>
              <a:t>N</a:t>
            </a:r>
            <a:r>
              <a:rPr lang="fr-FR" sz="1700" dirty="0">
                <a:latin typeface="Century Gothic"/>
                <a:ea typeface="Century Gothic"/>
                <a:cs typeface="Century Gothic"/>
                <a:sym typeface="Century Gothic"/>
              </a:rPr>
              <a:t>on domestique </a:t>
            </a:r>
            <a:r>
              <a:rPr lang="fr-FR" dirty="0"/>
              <a:t>: </a:t>
            </a:r>
            <a:r>
              <a:rPr lang="fr-FR" sz="1500" b="0" dirty="0">
                <a:solidFill>
                  <a:schemeClr val="dk1"/>
                </a:solidFill>
              </a:rPr>
              <a:t>Rejets </a:t>
            </a:r>
            <a:r>
              <a:rPr lang="fr-FR" sz="1500" dirty="0">
                <a:solidFill>
                  <a:schemeClr val="dk1"/>
                </a:solidFill>
              </a:rPr>
              <a:t>autres que sanitaires </a:t>
            </a:r>
            <a:r>
              <a:rPr lang="fr-FR" sz="1500" b="0" dirty="0">
                <a:solidFill>
                  <a:schemeClr val="dk1"/>
                </a:solidFill>
              </a:rPr>
              <a:t>générés par tout établissement privé ou public: </a:t>
            </a:r>
            <a:endParaRPr sz="1500" b="0" dirty="0">
              <a:solidFill>
                <a:schemeClr val="dk1"/>
              </a:solidFill>
            </a:endParaRPr>
          </a:p>
          <a:p>
            <a:pPr marL="1371600" lvl="0" indent="-323850" algn="just" rtl="0">
              <a:lnSpc>
                <a:spcPct val="100000"/>
              </a:lnSpc>
              <a:spcBef>
                <a:spcPts val="300"/>
              </a:spcBef>
              <a:spcAft>
                <a:spcPts val="0"/>
              </a:spcAft>
              <a:buClr>
                <a:schemeClr val="dk1"/>
              </a:buClr>
              <a:buSzPts val="1500"/>
              <a:buFont typeface="Century Gothic"/>
              <a:buChar char="-"/>
            </a:pPr>
            <a:r>
              <a:rPr lang="fr-FR" sz="1500" b="0" dirty="0">
                <a:solidFill>
                  <a:schemeClr val="dk1"/>
                </a:solidFill>
              </a:rPr>
              <a:t>eaux de process, de lavages, eaux de ruissellement souillées … </a:t>
            </a:r>
            <a:endParaRPr sz="1500" b="0" dirty="0">
              <a:solidFill>
                <a:schemeClr val="dk1"/>
              </a:solidFill>
            </a:endParaRPr>
          </a:p>
          <a:p>
            <a:pPr marL="1371600" lvl="0" indent="-323850" algn="l" rtl="0">
              <a:lnSpc>
                <a:spcPct val="100000"/>
              </a:lnSpc>
              <a:spcBef>
                <a:spcPts val="0"/>
              </a:spcBef>
              <a:spcAft>
                <a:spcPts val="0"/>
              </a:spcAft>
              <a:buClr>
                <a:schemeClr val="dk1"/>
              </a:buClr>
              <a:buSzPts val="1500"/>
              <a:buFont typeface="Century Gothic"/>
              <a:buChar char="-"/>
            </a:pPr>
            <a:r>
              <a:rPr lang="fr-FR" sz="1500" b="0" dirty="0">
                <a:solidFill>
                  <a:schemeClr val="dk1"/>
                </a:solidFill>
              </a:rPr>
              <a:t>ou susceptibles de contenir des substances dangereuses ou polluantes</a:t>
            </a:r>
            <a:endParaRPr sz="1500" b="0" dirty="0">
              <a:solidFill>
                <a:schemeClr val="dk1"/>
              </a:solidFill>
            </a:endParaRPr>
          </a:p>
          <a:p>
            <a:pPr marL="0" lvl="0" indent="0" algn="l" rtl="0">
              <a:lnSpc>
                <a:spcPct val="100000"/>
              </a:lnSpc>
              <a:spcBef>
                <a:spcPts val="1000"/>
              </a:spcBef>
              <a:spcAft>
                <a:spcPts val="0"/>
              </a:spcAft>
              <a:buNone/>
            </a:pPr>
            <a:r>
              <a:rPr lang="fr-FR" sz="1500" b="0" dirty="0">
                <a:solidFill>
                  <a:schemeClr val="dk1"/>
                </a:solidFill>
              </a:rPr>
              <a:t>	→ Pas d’obligation de collecte, soumise à condition fixée par la collectivité en fonction de la capacité de ses réseaux et stations d’épuration.</a:t>
            </a:r>
            <a:endParaRPr sz="1500" b="0" dirty="0">
              <a:solidFill>
                <a:schemeClr val="dk1"/>
              </a:solidFill>
            </a:endParaRPr>
          </a:p>
          <a:p>
            <a:pPr marL="0" lvl="0" indent="0" algn="just" rtl="0">
              <a:lnSpc>
                <a:spcPct val="100000"/>
              </a:lnSpc>
              <a:spcBef>
                <a:spcPts val="750"/>
              </a:spcBef>
              <a:spcAft>
                <a:spcPts val="0"/>
              </a:spcAft>
              <a:buNone/>
            </a:pPr>
            <a:endParaRPr sz="1700" dirty="0">
              <a:latin typeface="Century Gothic"/>
              <a:ea typeface="Century Gothic"/>
              <a:cs typeface="Century Gothic"/>
              <a:sym typeface="Century Gothic"/>
            </a:endParaRPr>
          </a:p>
        </p:txBody>
      </p:sp>
      <p:sp>
        <p:nvSpPr>
          <p:cNvPr id="5" name="ZoneTexte 4">
            <a:extLst>
              <a:ext uri="{FF2B5EF4-FFF2-40B4-BE49-F238E27FC236}">
                <a16:creationId xmlns:a16="http://schemas.microsoft.com/office/drawing/2014/main" id="{C4EB1CEF-4133-44CE-5BC2-14167B0D3866}"/>
              </a:ext>
            </a:extLst>
          </p:cNvPr>
          <p:cNvSpPr txBox="1"/>
          <p:nvPr/>
        </p:nvSpPr>
        <p:spPr>
          <a:xfrm>
            <a:off x="387364" y="1365358"/>
            <a:ext cx="4636604"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750"/>
              </a:spcBef>
              <a:spcAft>
                <a:spcPts val="0"/>
              </a:spcAft>
              <a:buClr>
                <a:srgbClr val="31327C"/>
              </a:buClr>
              <a:buSzPts val="2000"/>
              <a:buFont typeface="Arial"/>
              <a:buNone/>
              <a:tabLst/>
              <a:defRPr/>
            </a:pPr>
            <a:r>
              <a:rPr kumimoji="0" lang="fr-FR" sz="2000" b="1" i="0" u="none" strike="noStrike" kern="1200" cap="none" spc="0" normalizeH="0" baseline="0" noProof="0" dirty="0">
                <a:ln>
                  <a:noFill/>
                </a:ln>
                <a:solidFill>
                  <a:srgbClr val="169FDB"/>
                </a:solidFill>
                <a:effectLst/>
                <a:highlight>
                  <a:prstClr val="white"/>
                </a:highlight>
                <a:uLnTx/>
                <a:uFillTx/>
                <a:latin typeface="Century Gothic"/>
                <a:sym typeface="Century Gothic"/>
              </a:rPr>
              <a:t>Trois types d’effluents</a:t>
            </a:r>
          </a:p>
        </p:txBody>
      </p:sp>
      <p:sp>
        <p:nvSpPr>
          <p:cNvPr id="9" name="ZoneTexte 8">
            <a:extLst>
              <a:ext uri="{FF2B5EF4-FFF2-40B4-BE49-F238E27FC236}">
                <a16:creationId xmlns:a16="http://schemas.microsoft.com/office/drawing/2014/main" id="{166651A7-AF13-791C-28EE-1C15799DF0A3}"/>
              </a:ext>
            </a:extLst>
          </p:cNvPr>
          <p:cNvSpPr txBox="1"/>
          <p:nvPr/>
        </p:nvSpPr>
        <p:spPr>
          <a:xfrm>
            <a:off x="340908" y="1940926"/>
            <a:ext cx="8574492" cy="918200"/>
          </a:xfrm>
          <a:prstGeom prst="rect">
            <a:avLst/>
          </a:prstGeom>
          <a:noFill/>
        </p:spPr>
        <p:txBody>
          <a:bodyPr wrap="square">
            <a:spAutoFit/>
          </a:bodyPr>
          <a:lstStyle/>
          <a:p>
            <a:pPr marL="457200" marR="0" lvl="0" indent="-336550" algn="just" defTabSz="914400" rtl="0" eaLnBrk="1" fontAlgn="auto" latinLnBrk="0" hangingPunct="1">
              <a:lnSpc>
                <a:spcPct val="100000"/>
              </a:lnSpc>
              <a:spcBef>
                <a:spcPts val="750"/>
              </a:spcBef>
              <a:spcAft>
                <a:spcPts val="0"/>
              </a:spcAft>
              <a:buClr>
                <a:srgbClr val="31327C"/>
              </a:buClr>
              <a:buSzPts val="1700"/>
              <a:buFont typeface="Arial"/>
              <a:buChar char="-"/>
              <a:tabLst/>
              <a:defRPr/>
            </a:pPr>
            <a:r>
              <a:rPr kumimoji="0" lang="fr-FR" sz="1700" b="1" i="0" u="none" strike="noStrike" kern="1200" cap="none" spc="0" normalizeH="0" baseline="0" noProof="0" dirty="0">
                <a:ln>
                  <a:noFill/>
                </a:ln>
                <a:solidFill>
                  <a:srgbClr val="31327C"/>
                </a:solidFill>
                <a:effectLst/>
                <a:uLnTx/>
                <a:uFillTx/>
                <a:latin typeface="Century Gothic"/>
                <a:sym typeface="Century Gothic"/>
              </a:rPr>
              <a:t>Domestique : </a:t>
            </a:r>
            <a:r>
              <a:rPr kumimoji="0" lang="fr-FR" sz="1500" b="0" i="0" u="none" strike="noStrike" kern="1200" cap="none" spc="0" normalizeH="0" baseline="0" noProof="0" dirty="0">
                <a:ln>
                  <a:noFill/>
                </a:ln>
                <a:solidFill>
                  <a:prstClr val="black"/>
                </a:solidFill>
                <a:effectLst/>
                <a:uLnTx/>
                <a:uFillTx/>
                <a:latin typeface="Century Gothic"/>
                <a:sym typeface="Century Gothic"/>
              </a:rPr>
              <a:t>eaux usées d'un immeuble ou d'un établissement, produites essentiellement par le métabolisme humain et les activités ménagères. </a:t>
            </a:r>
          </a:p>
          <a:p>
            <a:pPr marL="457200" marR="0" lvl="0" indent="0" algn="just" defTabSz="914400" rtl="0" eaLnBrk="1" fontAlgn="auto" latinLnBrk="0" hangingPunct="1">
              <a:lnSpc>
                <a:spcPct val="100000"/>
              </a:lnSpc>
              <a:spcBef>
                <a:spcPts val="750"/>
              </a:spcBef>
              <a:spcAft>
                <a:spcPts val="0"/>
              </a:spcAft>
              <a:buClr>
                <a:srgbClr val="31327C"/>
              </a:buClr>
              <a:buSzPts val="1700"/>
              <a:buFont typeface="Arial"/>
              <a:buNone/>
              <a:tabLst/>
              <a:defRPr/>
            </a:pPr>
            <a:r>
              <a:rPr kumimoji="0" lang="fr-FR" sz="1500" b="0" i="0" u="none" strike="noStrike" kern="1200" cap="none" spc="0" normalizeH="0" baseline="0" noProof="0" dirty="0">
                <a:ln>
                  <a:noFill/>
                </a:ln>
                <a:solidFill>
                  <a:prstClr val="black"/>
                </a:solidFill>
                <a:effectLst/>
                <a:uLnTx/>
                <a:uFillTx/>
                <a:latin typeface="Century Gothic"/>
                <a:sym typeface="Century Gothic"/>
              </a:rPr>
              <a:t>→ </a:t>
            </a:r>
            <a:r>
              <a:rPr kumimoji="0" lang="fr-FR" sz="1500" b="0" i="0" u="none" strike="noStrike" kern="1200" cap="none" spc="0" normalizeH="0" baseline="0" noProof="0" dirty="0" err="1">
                <a:ln>
                  <a:noFill/>
                </a:ln>
                <a:solidFill>
                  <a:prstClr val="black"/>
                </a:solidFill>
                <a:effectLst/>
                <a:uLnTx/>
                <a:uFillTx/>
                <a:latin typeface="Century Gothic"/>
                <a:sym typeface="Century Gothic"/>
              </a:rPr>
              <a:t>Raccordemen</a:t>
            </a:r>
            <a:r>
              <a:rPr kumimoji="0" lang="fr-FR" sz="1500" b="0" i="0" u="none" strike="noStrike" kern="1200" cap="none" spc="0" normalizeH="0" baseline="0" noProof="0" dirty="0">
                <a:ln>
                  <a:noFill/>
                </a:ln>
                <a:solidFill>
                  <a:prstClr val="black"/>
                </a:solidFill>
                <a:effectLst/>
                <a:uLnTx/>
                <a:uFillTx/>
                <a:latin typeface="Century Gothic"/>
                <a:sym typeface="Century Gothic"/>
              </a:rPr>
              <a:t> obligatoire.</a:t>
            </a:r>
          </a:p>
        </p:txBody>
      </p:sp>
      <p:sp>
        <p:nvSpPr>
          <p:cNvPr id="13" name="ZoneTexte 12">
            <a:extLst>
              <a:ext uri="{FF2B5EF4-FFF2-40B4-BE49-F238E27FC236}">
                <a16:creationId xmlns:a16="http://schemas.microsoft.com/office/drawing/2014/main" id="{849F0B5F-FC05-1CF9-52D6-385C7A2E6869}"/>
              </a:ext>
            </a:extLst>
          </p:cNvPr>
          <p:cNvSpPr txBox="1"/>
          <p:nvPr/>
        </p:nvSpPr>
        <p:spPr>
          <a:xfrm>
            <a:off x="228600" y="2961670"/>
            <a:ext cx="8574492" cy="1179810"/>
          </a:xfrm>
          <a:prstGeom prst="rect">
            <a:avLst/>
          </a:prstGeom>
          <a:noFill/>
        </p:spPr>
        <p:txBody>
          <a:bodyPr wrap="square">
            <a:spAutoFit/>
          </a:bodyPr>
          <a:lstStyle/>
          <a:p>
            <a:pPr marL="457200" marR="0" lvl="0" indent="-336550" algn="just" defTabSz="914400" rtl="0" eaLnBrk="1" fontAlgn="auto" latinLnBrk="0" hangingPunct="1">
              <a:lnSpc>
                <a:spcPct val="100000"/>
              </a:lnSpc>
              <a:spcBef>
                <a:spcPts val="1000"/>
              </a:spcBef>
              <a:spcAft>
                <a:spcPts val="0"/>
              </a:spcAft>
              <a:buClr>
                <a:srgbClr val="31327C"/>
              </a:buClr>
              <a:buSzPts val="1700"/>
              <a:buFont typeface="Arial"/>
              <a:buChar char="-"/>
              <a:tabLst/>
              <a:defRPr/>
            </a:pPr>
            <a:r>
              <a:rPr kumimoji="0" lang="fr-FR" sz="1700" b="1" i="0" u="none" strike="noStrike" kern="1200" cap="none" spc="0" normalizeH="0" baseline="0" noProof="0" dirty="0">
                <a:ln>
                  <a:noFill/>
                </a:ln>
                <a:solidFill>
                  <a:srgbClr val="31327C"/>
                </a:solidFill>
                <a:effectLst/>
                <a:uLnTx/>
                <a:uFillTx/>
                <a:latin typeface="Century Gothic"/>
                <a:sym typeface="Century Gothic"/>
              </a:rPr>
              <a:t>Assimilé domestique : </a:t>
            </a:r>
            <a:r>
              <a:rPr kumimoji="0" lang="fr-FR" sz="1500" b="0" i="0" u="none" strike="noStrike" kern="1200" cap="none" spc="0" normalizeH="0" baseline="0" noProof="0" dirty="0">
                <a:ln>
                  <a:noFill/>
                </a:ln>
                <a:solidFill>
                  <a:prstClr val="black"/>
                </a:solidFill>
                <a:effectLst/>
                <a:uLnTx/>
                <a:uFillTx/>
                <a:latin typeface="Century Gothic"/>
                <a:sym typeface="Century Gothic"/>
              </a:rPr>
              <a:t>les eaux usées d'un immeuble ou d'un établissement résultant d'utilisations de l'eau assimilables aux utilisations de l'eau à des fins domestiques. </a:t>
            </a:r>
          </a:p>
          <a:p>
            <a:pPr marL="457200" marR="0" lvl="0" indent="0" algn="just" defTabSz="914400" rtl="0" eaLnBrk="1" fontAlgn="auto" latinLnBrk="0" hangingPunct="1">
              <a:lnSpc>
                <a:spcPct val="100000"/>
              </a:lnSpc>
              <a:spcBef>
                <a:spcPts val="750"/>
              </a:spcBef>
              <a:spcAft>
                <a:spcPts val="0"/>
              </a:spcAft>
              <a:buClr>
                <a:srgbClr val="31327C"/>
              </a:buClr>
              <a:buSzPts val="1700"/>
              <a:buFont typeface="Arial"/>
              <a:buNone/>
              <a:tabLst/>
              <a:defRPr/>
            </a:pPr>
            <a:r>
              <a:rPr kumimoji="0" lang="fr-FR" sz="1500" b="0" i="0" u="none" strike="noStrike" kern="1200" cap="none" spc="0" normalizeH="0" baseline="0" noProof="0" dirty="0">
                <a:ln>
                  <a:noFill/>
                </a:ln>
                <a:solidFill>
                  <a:prstClr val="black"/>
                </a:solidFill>
                <a:effectLst/>
                <a:uLnTx/>
                <a:uFillTx/>
                <a:latin typeface="Century Gothic"/>
                <a:sym typeface="Century Gothic"/>
              </a:rPr>
              <a:t>→ Droit au raccordement.</a:t>
            </a:r>
            <a:r>
              <a:rPr kumimoji="0" lang="fr-FR" sz="1700" b="0" i="0" u="none" strike="noStrike" kern="1200" cap="none" spc="0" normalizeH="0" baseline="0" noProof="0" dirty="0">
                <a:ln>
                  <a:noFill/>
                </a:ln>
                <a:solidFill>
                  <a:prstClr val="black"/>
                </a:solidFill>
                <a:effectLst/>
                <a:uLnTx/>
                <a:uFillTx/>
                <a:latin typeface="Century Gothic"/>
                <a:sym typeface="Century Gothic"/>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4"/>
                                        </p:tgtEl>
                                        <p:attrNameLst>
                                          <p:attrName>style.visibility</p:attrName>
                                        </p:attrNameLst>
                                      </p:cBhvr>
                                      <p:to>
                                        <p:strVal val="visible"/>
                                      </p:to>
                                    </p:set>
                                    <p:anim calcmode="lin" valueType="num">
                                      <p:cBhvr additive="base">
                                        <p:cTn id="19" dur="500" fill="hold"/>
                                        <p:tgtEl>
                                          <p:spTgt spid="144"/>
                                        </p:tgtEl>
                                        <p:attrNameLst>
                                          <p:attrName>ppt_x</p:attrName>
                                        </p:attrNameLst>
                                      </p:cBhvr>
                                      <p:tavLst>
                                        <p:tav tm="0">
                                          <p:val>
                                            <p:strVal val="#ppt_x"/>
                                          </p:val>
                                        </p:tav>
                                        <p:tav tm="100000">
                                          <p:val>
                                            <p:strVal val="#ppt_x"/>
                                          </p:val>
                                        </p:tav>
                                      </p:tavLst>
                                    </p:anim>
                                    <p:anim calcmode="lin" valueType="num">
                                      <p:cBhvr additive="base">
                                        <p:cTn id="2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9"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70</a:t>
            </a:fld>
            <a:endParaRPr/>
          </a:p>
        </p:txBody>
      </p:sp>
      <p:sp>
        <p:nvSpPr>
          <p:cNvPr id="2" name="Google Shape;737;g244516d9975_0_147">
            <a:extLst>
              <a:ext uri="{FF2B5EF4-FFF2-40B4-BE49-F238E27FC236}">
                <a16:creationId xmlns:a16="http://schemas.microsoft.com/office/drawing/2014/main" id="{3D7ACA58-8909-ADE6-D70C-DBEECF589A6B}"/>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3 : Recherche de solutions de gestion des rejets et de leur exutoire </a:t>
            </a:r>
            <a:endParaRPr dirty="0"/>
          </a:p>
        </p:txBody>
      </p:sp>
      <p:pic>
        <p:nvPicPr>
          <p:cNvPr id="817" name="Google Shape;817;p7"/>
          <p:cNvPicPr preferRelativeResize="0"/>
          <p:nvPr/>
        </p:nvPicPr>
        <p:blipFill rotWithShape="1">
          <a:blip r:embed="rId3" cstate="screen">
            <a:alphaModFix/>
            <a:extLst>
              <a:ext uri="{28A0092B-C50C-407E-A947-70E740481C1C}">
                <a14:useLocalDpi xmlns:a14="http://schemas.microsoft.com/office/drawing/2010/main"/>
              </a:ext>
            </a:extLst>
          </a:blip>
          <a:srcRect l="2720" t="1849"/>
          <a:stretch/>
        </p:blipFill>
        <p:spPr>
          <a:xfrm>
            <a:off x="997569" y="2011878"/>
            <a:ext cx="5558984" cy="3937307"/>
          </a:xfrm>
          <a:prstGeom prst="rect">
            <a:avLst/>
          </a:prstGeom>
          <a:noFill/>
          <a:ln>
            <a:noFill/>
          </a:ln>
        </p:spPr>
      </p:pic>
      <p:sp>
        <p:nvSpPr>
          <p:cNvPr id="818" name="Google Shape;818;p7"/>
          <p:cNvSpPr txBox="1"/>
          <p:nvPr/>
        </p:nvSpPr>
        <p:spPr>
          <a:xfrm rot="16200000">
            <a:off x="5681166" y="3780475"/>
            <a:ext cx="27117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1000" b="0" i="1" u="none" strike="noStrike" cap="none" dirty="0">
                <a:solidFill>
                  <a:schemeClr val="dk1"/>
                </a:solidFill>
                <a:latin typeface="Arial"/>
                <a:ea typeface="Arial"/>
                <a:cs typeface="Arial"/>
                <a:sym typeface="Arial"/>
              </a:rPr>
              <a:t>Source : Les débourbeurs-séparateurs d’hydrocarbures  fiche Eau du Grand Reims</a:t>
            </a:r>
            <a:endParaRPr sz="1000" b="0" i="0" u="none" strike="noStrike" cap="none" dirty="0">
              <a:solidFill>
                <a:srgbClr val="000000"/>
              </a:solidFill>
              <a:latin typeface="Arial"/>
              <a:ea typeface="Arial"/>
              <a:cs typeface="Arial"/>
              <a:sym typeface="Arial"/>
            </a:endParaRPr>
          </a:p>
        </p:txBody>
      </p:sp>
      <p:sp>
        <p:nvSpPr>
          <p:cNvPr id="4" name="ZoneTexte 3">
            <a:extLst>
              <a:ext uri="{FF2B5EF4-FFF2-40B4-BE49-F238E27FC236}">
                <a16:creationId xmlns:a16="http://schemas.microsoft.com/office/drawing/2014/main" id="{D372C98F-EA47-7933-1F54-948B6986CAFE}"/>
              </a:ext>
            </a:extLst>
          </p:cNvPr>
          <p:cNvSpPr txBox="1"/>
          <p:nvPr/>
        </p:nvSpPr>
        <p:spPr>
          <a:xfrm>
            <a:off x="464366" y="1370005"/>
            <a:ext cx="7173671" cy="400110"/>
          </a:xfrm>
          <a:prstGeom prst="rect">
            <a:avLst/>
          </a:prstGeom>
          <a:noFill/>
        </p:spPr>
        <p:txBody>
          <a:bodyPr wrap="square">
            <a:spAutoFit/>
          </a:bodyPr>
          <a:lstStyle/>
          <a:p>
            <a:pPr marL="0" lvl="0" indent="0" algn="l" rtl="0">
              <a:lnSpc>
                <a:spcPct val="100000"/>
              </a:lnSpc>
              <a:spcBef>
                <a:spcPts val="750"/>
              </a:spcBef>
              <a:spcAft>
                <a:spcPts val="0"/>
              </a:spcAft>
              <a:buClr>
                <a:srgbClr val="31327C"/>
              </a:buClr>
              <a:buSzPts val="1700"/>
            </a:pPr>
            <a:r>
              <a:rPr lang="fr-FR" sz="2000" b="1" dirty="0">
                <a:solidFill>
                  <a:srgbClr val="169FDB"/>
                </a:solidFill>
                <a:latin typeface="Century Gothic" panose="020B0502020202020204" pitchFamily="34" charset="0"/>
              </a:rPr>
              <a:t>Synthèse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244516d9975_0_182"/>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71</a:t>
            </a:fld>
            <a:endParaRPr/>
          </a:p>
        </p:txBody>
      </p:sp>
      <p:sp>
        <p:nvSpPr>
          <p:cNvPr id="824" name="Google Shape;824;g244516d9975_0_182"/>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4 : Contrôler les conditions de stockage des produits dangereux</a:t>
            </a:r>
            <a:endParaRPr dirty="0"/>
          </a:p>
        </p:txBody>
      </p:sp>
      <p:sp>
        <p:nvSpPr>
          <p:cNvPr id="825" name="Google Shape;825;g244516d9975_0_182"/>
          <p:cNvSpPr txBox="1">
            <a:spLocks noGrp="1"/>
          </p:cNvSpPr>
          <p:nvPr>
            <p:ph type="body" idx="2"/>
          </p:nvPr>
        </p:nvSpPr>
        <p:spPr>
          <a:xfrm>
            <a:off x="335627" y="1833765"/>
            <a:ext cx="8716179" cy="387776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750"/>
              </a:spcBef>
              <a:spcAft>
                <a:spcPts val="0"/>
              </a:spcAft>
              <a:buClr>
                <a:srgbClr val="31327C"/>
              </a:buClr>
              <a:buSzPts val="1700"/>
              <a:buNone/>
            </a:pPr>
            <a:r>
              <a:rPr lang="fr-FR" sz="1500" dirty="0">
                <a:latin typeface="Century Gothic" panose="020B0502020202020204" pitchFamily="34" charset="0"/>
              </a:rPr>
              <a:t>Concerne les produits neufs ou déchets</a:t>
            </a:r>
          </a:p>
        </p:txBody>
      </p:sp>
      <p:sp>
        <p:nvSpPr>
          <p:cNvPr id="2" name="ZoneTexte 1">
            <a:extLst>
              <a:ext uri="{FF2B5EF4-FFF2-40B4-BE49-F238E27FC236}">
                <a16:creationId xmlns:a16="http://schemas.microsoft.com/office/drawing/2014/main" id="{6C5E34B6-D784-6D12-9D88-F18AD1B102C3}"/>
              </a:ext>
            </a:extLst>
          </p:cNvPr>
          <p:cNvSpPr txBox="1"/>
          <p:nvPr/>
        </p:nvSpPr>
        <p:spPr>
          <a:xfrm>
            <a:off x="389932" y="1369937"/>
            <a:ext cx="8432471" cy="400110"/>
          </a:xfrm>
          <a:prstGeom prst="rect">
            <a:avLst/>
          </a:prstGeom>
          <a:noFill/>
        </p:spPr>
        <p:txBody>
          <a:bodyPr wrap="square">
            <a:spAutoFit/>
          </a:bodyPr>
          <a:lstStyle/>
          <a:p>
            <a:pPr marL="0" lvl="0" indent="0" algn="l" rtl="0">
              <a:lnSpc>
                <a:spcPct val="100000"/>
              </a:lnSpc>
              <a:spcBef>
                <a:spcPts val="750"/>
              </a:spcBef>
              <a:spcAft>
                <a:spcPts val="0"/>
              </a:spcAft>
              <a:buClr>
                <a:srgbClr val="31327C"/>
              </a:buClr>
              <a:buSzPts val="1700"/>
            </a:pPr>
            <a:r>
              <a:rPr lang="fr-FR" sz="2000" b="1" dirty="0">
                <a:solidFill>
                  <a:srgbClr val="169FDB"/>
                </a:solidFill>
                <a:latin typeface="Century Gothic" panose="020B0502020202020204" pitchFamily="34" charset="0"/>
              </a:rPr>
              <a:t>Comment se prémunir des pollutions accidentelles ?</a:t>
            </a:r>
          </a:p>
        </p:txBody>
      </p:sp>
      <p:sp>
        <p:nvSpPr>
          <p:cNvPr id="6" name="ZoneTexte 5">
            <a:extLst>
              <a:ext uri="{FF2B5EF4-FFF2-40B4-BE49-F238E27FC236}">
                <a16:creationId xmlns:a16="http://schemas.microsoft.com/office/drawing/2014/main" id="{A0B5DAF6-77EF-FDE3-A0A1-8411E8F0444A}"/>
              </a:ext>
            </a:extLst>
          </p:cNvPr>
          <p:cNvSpPr txBox="1"/>
          <p:nvPr/>
        </p:nvSpPr>
        <p:spPr>
          <a:xfrm>
            <a:off x="2498371" y="4431131"/>
            <a:ext cx="4910328" cy="323165"/>
          </a:xfrm>
          <a:prstGeom prst="rect">
            <a:avLst/>
          </a:prstGeom>
          <a:noFill/>
        </p:spPr>
        <p:txBody>
          <a:bodyPr wrap="square">
            <a:spAutoFit/>
          </a:bodyPr>
          <a:lstStyle/>
          <a:p>
            <a:pPr marL="540000" lvl="1"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latin typeface="Century Gothic" panose="020B0502020202020204" pitchFamily="34" charset="0"/>
              </a:rPr>
              <a:t>Utilisation de cuves double peau</a:t>
            </a:r>
          </a:p>
        </p:txBody>
      </p:sp>
      <p:sp>
        <p:nvSpPr>
          <p:cNvPr id="8" name="ZoneTexte 7">
            <a:extLst>
              <a:ext uri="{FF2B5EF4-FFF2-40B4-BE49-F238E27FC236}">
                <a16:creationId xmlns:a16="http://schemas.microsoft.com/office/drawing/2014/main" id="{DA57D8C9-0DE8-0049-AEBF-140164216747}"/>
              </a:ext>
            </a:extLst>
          </p:cNvPr>
          <p:cNvSpPr txBox="1"/>
          <p:nvPr/>
        </p:nvSpPr>
        <p:spPr>
          <a:xfrm>
            <a:off x="389932" y="5696383"/>
            <a:ext cx="4182068" cy="553998"/>
          </a:xfrm>
          <a:prstGeom prst="rect">
            <a:avLst/>
          </a:prstGeom>
          <a:noFill/>
        </p:spPr>
        <p:txBody>
          <a:bodyPr wrap="square">
            <a:spAutoFit/>
          </a:bodyPr>
          <a:lstStyle/>
          <a:p>
            <a:pPr marL="540000" lvl="1"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solidFill>
                  <a:schemeClr val="dk1"/>
                </a:solidFill>
                <a:latin typeface="Century Gothic" panose="020B0502020202020204" pitchFamily="34" charset="0"/>
              </a:rPr>
              <a:t>Utilisation de chiffons et récupération en bacs</a:t>
            </a:r>
          </a:p>
        </p:txBody>
      </p:sp>
      <p:sp>
        <p:nvSpPr>
          <p:cNvPr id="10" name="ZoneTexte 9">
            <a:extLst>
              <a:ext uri="{FF2B5EF4-FFF2-40B4-BE49-F238E27FC236}">
                <a16:creationId xmlns:a16="http://schemas.microsoft.com/office/drawing/2014/main" id="{51A6FE8D-A579-0543-8717-9E128ABDB52D}"/>
              </a:ext>
            </a:extLst>
          </p:cNvPr>
          <p:cNvSpPr txBox="1"/>
          <p:nvPr/>
        </p:nvSpPr>
        <p:spPr>
          <a:xfrm>
            <a:off x="339323" y="2643131"/>
            <a:ext cx="4354393" cy="553998"/>
          </a:xfrm>
          <a:prstGeom prst="rect">
            <a:avLst/>
          </a:prstGeom>
          <a:noFill/>
        </p:spPr>
        <p:txBody>
          <a:bodyPr wrap="square">
            <a:spAutoFit/>
          </a:bodyPr>
          <a:lstStyle/>
          <a:p>
            <a:pPr marL="540000" lvl="1"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latin typeface="Century Gothic" panose="020B0502020202020204" pitchFamily="34" charset="0"/>
              </a:rPr>
              <a:t>Mise en place de dispositifs de stockage sur rétention</a:t>
            </a:r>
          </a:p>
        </p:txBody>
      </p:sp>
      <p:grpSp>
        <p:nvGrpSpPr>
          <p:cNvPr id="4" name="Groupe 3">
            <a:extLst>
              <a:ext uri="{FF2B5EF4-FFF2-40B4-BE49-F238E27FC236}">
                <a16:creationId xmlns:a16="http://schemas.microsoft.com/office/drawing/2014/main" id="{A8CDF356-E36B-5D9B-1894-2357E828F22F}"/>
              </a:ext>
            </a:extLst>
          </p:cNvPr>
          <p:cNvGrpSpPr/>
          <p:nvPr/>
        </p:nvGrpSpPr>
        <p:grpSpPr>
          <a:xfrm>
            <a:off x="473785" y="3600364"/>
            <a:ext cx="2322083" cy="1800000"/>
            <a:chOff x="473785" y="3600364"/>
            <a:chExt cx="2322083" cy="1800000"/>
          </a:xfrm>
        </p:grpSpPr>
        <p:pic>
          <p:nvPicPr>
            <p:cNvPr id="827" name="Google Shape;827;g244516d9975_0_182"/>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73785" y="3600364"/>
              <a:ext cx="2158382" cy="1800000"/>
            </a:xfrm>
            <a:prstGeom prst="rect">
              <a:avLst/>
            </a:prstGeom>
            <a:noFill/>
            <a:ln>
              <a:solidFill>
                <a:srgbClr val="02FFB2"/>
              </a:solidFill>
            </a:ln>
          </p:spPr>
        </p:pic>
        <p:sp>
          <p:nvSpPr>
            <p:cNvPr id="3" name="ZoneTexte 2">
              <a:extLst>
                <a:ext uri="{FF2B5EF4-FFF2-40B4-BE49-F238E27FC236}">
                  <a16:creationId xmlns:a16="http://schemas.microsoft.com/office/drawing/2014/main" id="{B8505DF2-0D0E-0276-2361-8F582723B3FC}"/>
                </a:ext>
              </a:extLst>
            </p:cNvPr>
            <p:cNvSpPr txBox="1"/>
            <p:nvPr/>
          </p:nvSpPr>
          <p:spPr>
            <a:xfrm>
              <a:off x="1552976" y="5215698"/>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7" name="Groupe 6">
            <a:extLst>
              <a:ext uri="{FF2B5EF4-FFF2-40B4-BE49-F238E27FC236}">
                <a16:creationId xmlns:a16="http://schemas.microsoft.com/office/drawing/2014/main" id="{FBAE003E-D000-FC25-8C3C-069738A5D66B}"/>
              </a:ext>
            </a:extLst>
          </p:cNvPr>
          <p:cNvGrpSpPr/>
          <p:nvPr/>
        </p:nvGrpSpPr>
        <p:grpSpPr>
          <a:xfrm>
            <a:off x="4516577" y="2536832"/>
            <a:ext cx="2319169" cy="1800000"/>
            <a:chOff x="4516577" y="2536832"/>
            <a:chExt cx="2319169" cy="1800000"/>
          </a:xfrm>
        </p:grpSpPr>
        <p:pic>
          <p:nvPicPr>
            <p:cNvPr id="826" name="Google Shape;826;g244516d9975_0_182"/>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4516577" y="2536832"/>
              <a:ext cx="2152556" cy="1800000"/>
            </a:xfrm>
            <a:prstGeom prst="rect">
              <a:avLst/>
            </a:prstGeom>
            <a:noFill/>
            <a:ln>
              <a:solidFill>
                <a:srgbClr val="02FFB2"/>
              </a:solidFill>
            </a:ln>
          </p:spPr>
        </p:pic>
        <p:sp>
          <p:nvSpPr>
            <p:cNvPr id="5" name="ZoneTexte 4">
              <a:extLst>
                <a:ext uri="{FF2B5EF4-FFF2-40B4-BE49-F238E27FC236}">
                  <a16:creationId xmlns:a16="http://schemas.microsoft.com/office/drawing/2014/main" id="{7628E7ED-DA74-3C7E-F3CC-0A252D4B9743}"/>
                </a:ext>
              </a:extLst>
            </p:cNvPr>
            <p:cNvSpPr txBox="1"/>
            <p:nvPr/>
          </p:nvSpPr>
          <p:spPr>
            <a:xfrm>
              <a:off x="5592854" y="4145508"/>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11" name="Groupe 10">
            <a:extLst>
              <a:ext uri="{FF2B5EF4-FFF2-40B4-BE49-F238E27FC236}">
                <a16:creationId xmlns:a16="http://schemas.microsoft.com/office/drawing/2014/main" id="{EDF1F99A-9C5A-B8F2-19E0-89EFF0A387FE}"/>
              </a:ext>
            </a:extLst>
          </p:cNvPr>
          <p:cNvGrpSpPr/>
          <p:nvPr/>
        </p:nvGrpSpPr>
        <p:grpSpPr>
          <a:xfrm>
            <a:off x="6742574" y="2530174"/>
            <a:ext cx="2479479" cy="1814540"/>
            <a:chOff x="6742574" y="2530174"/>
            <a:chExt cx="2479479" cy="1814540"/>
          </a:xfrm>
        </p:grpSpPr>
        <p:pic>
          <p:nvPicPr>
            <p:cNvPr id="828" name="Google Shape;828;g244516d9975_0_182"/>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t="13366"/>
            <a:stretch/>
          </p:blipFill>
          <p:spPr>
            <a:xfrm>
              <a:off x="6742574" y="2530174"/>
              <a:ext cx="2341864" cy="1800000"/>
            </a:xfrm>
            <a:prstGeom prst="rect">
              <a:avLst/>
            </a:prstGeom>
            <a:noFill/>
            <a:ln>
              <a:solidFill>
                <a:srgbClr val="02FFB2"/>
              </a:solidFill>
            </a:ln>
          </p:spPr>
        </p:pic>
        <p:sp>
          <p:nvSpPr>
            <p:cNvPr id="9" name="ZoneTexte 8">
              <a:extLst>
                <a:ext uri="{FF2B5EF4-FFF2-40B4-BE49-F238E27FC236}">
                  <a16:creationId xmlns:a16="http://schemas.microsoft.com/office/drawing/2014/main" id="{2B84F593-3F36-8D56-4447-2D5E1B9BAB02}"/>
                </a:ext>
              </a:extLst>
            </p:cNvPr>
            <p:cNvSpPr txBox="1"/>
            <p:nvPr/>
          </p:nvSpPr>
          <p:spPr>
            <a:xfrm>
              <a:off x="7979161" y="4160048"/>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13" name="Groupe 12">
            <a:extLst>
              <a:ext uri="{FF2B5EF4-FFF2-40B4-BE49-F238E27FC236}">
                <a16:creationId xmlns:a16="http://schemas.microsoft.com/office/drawing/2014/main" id="{778F6DFB-1CF2-3075-3D4A-9EF80285BCDD}"/>
              </a:ext>
            </a:extLst>
          </p:cNvPr>
          <p:cNvGrpSpPr/>
          <p:nvPr/>
        </p:nvGrpSpPr>
        <p:grpSpPr>
          <a:xfrm>
            <a:off x="4558506" y="4818014"/>
            <a:ext cx="2193685" cy="1814232"/>
            <a:chOff x="4558506" y="4818014"/>
            <a:chExt cx="2193685" cy="1814232"/>
          </a:xfrm>
        </p:grpSpPr>
        <p:pic>
          <p:nvPicPr>
            <p:cNvPr id="829" name="Google Shape;829;g244516d9975_0_182"/>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558506" y="4818014"/>
              <a:ext cx="2068697" cy="1800000"/>
            </a:xfrm>
            <a:prstGeom prst="rect">
              <a:avLst/>
            </a:prstGeom>
            <a:noFill/>
            <a:ln>
              <a:solidFill>
                <a:srgbClr val="02FFB2"/>
              </a:solidFill>
            </a:ln>
          </p:spPr>
        </p:pic>
        <p:sp>
          <p:nvSpPr>
            <p:cNvPr id="12" name="ZoneTexte 11">
              <a:extLst>
                <a:ext uri="{FF2B5EF4-FFF2-40B4-BE49-F238E27FC236}">
                  <a16:creationId xmlns:a16="http://schemas.microsoft.com/office/drawing/2014/main" id="{672CF4DF-0E71-CC8F-5D86-B0A109C3B278}"/>
                </a:ext>
              </a:extLst>
            </p:cNvPr>
            <p:cNvSpPr txBox="1"/>
            <p:nvPr/>
          </p:nvSpPr>
          <p:spPr>
            <a:xfrm>
              <a:off x="5509299" y="6447580"/>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0" build="p"/>
      <p:bldP spid="6" grpId="0"/>
      <p:bldP spid="8"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8"/>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72</a:t>
            </a:fld>
            <a:endParaRPr/>
          </a:p>
        </p:txBody>
      </p:sp>
      <p:sp>
        <p:nvSpPr>
          <p:cNvPr id="6" name="Google Shape;824;g244516d9975_0_182">
            <a:extLst>
              <a:ext uri="{FF2B5EF4-FFF2-40B4-BE49-F238E27FC236}">
                <a16:creationId xmlns:a16="http://schemas.microsoft.com/office/drawing/2014/main" id="{9C7C5313-8E62-8E5B-4F84-BBB7DD7A0BAC}"/>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ETAPE 4 : Contrôler les conditions de stockage des produits dangereux</a:t>
            </a:r>
            <a:endParaRPr dirty="0"/>
          </a:p>
        </p:txBody>
      </p:sp>
      <p:sp>
        <p:nvSpPr>
          <p:cNvPr id="836" name="Google Shape;836;p8"/>
          <p:cNvSpPr txBox="1">
            <a:spLocks noGrp="1"/>
          </p:cNvSpPr>
          <p:nvPr>
            <p:ph type="body" idx="2"/>
          </p:nvPr>
        </p:nvSpPr>
        <p:spPr>
          <a:xfrm>
            <a:off x="389932" y="1856043"/>
            <a:ext cx="5701901" cy="400111"/>
          </a:xfrm>
          <a:prstGeom prst="rect">
            <a:avLst/>
          </a:prstGeom>
          <a:noFill/>
          <a:ln>
            <a:noFill/>
          </a:ln>
        </p:spPr>
        <p:txBody>
          <a:bodyPr spcFirstLastPara="1" wrap="square" lIns="91425" tIns="45700" rIns="91425" bIns="45700" anchor="ctr" anchorCtr="0">
            <a:noAutofit/>
          </a:bodyPr>
          <a:lstStyle/>
          <a:p>
            <a:pPr marL="0" lvl="1" indent="0" rtl="0">
              <a:lnSpc>
                <a:spcPct val="100000"/>
              </a:lnSpc>
              <a:spcBef>
                <a:spcPts val="1200"/>
              </a:spcBef>
              <a:spcAft>
                <a:spcPts val="0"/>
              </a:spcAft>
              <a:buClr>
                <a:srgbClr val="31327C"/>
              </a:buClr>
              <a:buSzPts val="1700"/>
              <a:buNone/>
            </a:pPr>
            <a:r>
              <a:rPr lang="fr-FR" sz="1500" dirty="0">
                <a:latin typeface="Century Gothic" panose="020B0502020202020204" pitchFamily="34" charset="0"/>
              </a:rPr>
              <a:t> En cas de déversement lors de manipulation : </a:t>
            </a:r>
            <a:endParaRPr sz="1500" dirty="0">
              <a:latin typeface="Century Gothic" panose="020B0502020202020204" pitchFamily="34" charset="0"/>
            </a:endParaRPr>
          </a:p>
        </p:txBody>
      </p:sp>
      <p:sp>
        <p:nvSpPr>
          <p:cNvPr id="10" name="ZoneTexte 9">
            <a:extLst>
              <a:ext uri="{FF2B5EF4-FFF2-40B4-BE49-F238E27FC236}">
                <a16:creationId xmlns:a16="http://schemas.microsoft.com/office/drawing/2014/main" id="{4DD0860D-1322-72FA-06CE-E1D3F88468BF}"/>
              </a:ext>
            </a:extLst>
          </p:cNvPr>
          <p:cNvSpPr txBox="1"/>
          <p:nvPr/>
        </p:nvSpPr>
        <p:spPr>
          <a:xfrm>
            <a:off x="2710843" y="2560129"/>
            <a:ext cx="5701900" cy="553998"/>
          </a:xfrm>
          <a:prstGeom prst="rect">
            <a:avLst/>
          </a:prstGeom>
          <a:noFill/>
        </p:spPr>
        <p:txBody>
          <a:bodyPr wrap="square">
            <a:spAutoFit/>
          </a:bodyPr>
          <a:lstStyle/>
          <a:p>
            <a:pPr marL="540000" lvl="2"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latin typeface="Century Gothic" panose="020B0502020202020204" pitchFamily="34" charset="0"/>
              </a:rPr>
              <a:t>Kit anti-pollution à proximité des points </a:t>
            </a:r>
            <a:br>
              <a:rPr lang="fr-FR" sz="1500" dirty="0">
                <a:latin typeface="Century Gothic" panose="020B0502020202020204" pitchFamily="34" charset="0"/>
              </a:rPr>
            </a:br>
            <a:r>
              <a:rPr lang="fr-FR" sz="1500" dirty="0">
                <a:latin typeface="Century Gothic" panose="020B0502020202020204" pitchFamily="34" charset="0"/>
              </a:rPr>
              <a:t>(boudin ou plaque obturatrice)</a:t>
            </a:r>
          </a:p>
        </p:txBody>
      </p:sp>
      <p:sp>
        <p:nvSpPr>
          <p:cNvPr id="12" name="ZoneTexte 11">
            <a:extLst>
              <a:ext uri="{FF2B5EF4-FFF2-40B4-BE49-F238E27FC236}">
                <a16:creationId xmlns:a16="http://schemas.microsoft.com/office/drawing/2014/main" id="{0E870BF2-2991-F798-EDF9-96AC050A90BF}"/>
              </a:ext>
            </a:extLst>
          </p:cNvPr>
          <p:cNvSpPr txBox="1"/>
          <p:nvPr/>
        </p:nvSpPr>
        <p:spPr>
          <a:xfrm>
            <a:off x="4896147" y="3523554"/>
            <a:ext cx="4718304" cy="323165"/>
          </a:xfrm>
          <a:prstGeom prst="rect">
            <a:avLst/>
          </a:prstGeom>
          <a:noFill/>
        </p:spPr>
        <p:txBody>
          <a:bodyPr wrap="square">
            <a:spAutoFit/>
          </a:bodyPr>
          <a:lstStyle/>
          <a:p>
            <a:pPr marL="540000" lvl="2" indent="-285750" algn="l" rtl="0">
              <a:lnSpc>
                <a:spcPct val="100000"/>
              </a:lnSpc>
              <a:spcBef>
                <a:spcPts val="600"/>
              </a:spcBef>
              <a:spcAft>
                <a:spcPts val="0"/>
              </a:spcAft>
              <a:buClr>
                <a:srgbClr val="31327C"/>
              </a:buClr>
              <a:buSzPts val="1700"/>
              <a:buFont typeface="Wingdings" panose="05000000000000000000" pitchFamily="2" charset="2"/>
              <a:buChar char="ü"/>
            </a:pPr>
            <a:r>
              <a:rPr lang="fr-FR" sz="1500" dirty="0">
                <a:latin typeface="Century Gothic" panose="020B0502020202020204" pitchFamily="34" charset="0"/>
              </a:rPr>
              <a:t>Utilisation d’adsorbant</a:t>
            </a:r>
          </a:p>
        </p:txBody>
      </p:sp>
      <p:grpSp>
        <p:nvGrpSpPr>
          <p:cNvPr id="4" name="Groupe 3">
            <a:extLst>
              <a:ext uri="{FF2B5EF4-FFF2-40B4-BE49-F238E27FC236}">
                <a16:creationId xmlns:a16="http://schemas.microsoft.com/office/drawing/2014/main" id="{EED74ED3-A8FE-FEA2-EE51-A4A51980CBD2}"/>
              </a:ext>
            </a:extLst>
          </p:cNvPr>
          <p:cNvGrpSpPr/>
          <p:nvPr/>
        </p:nvGrpSpPr>
        <p:grpSpPr>
          <a:xfrm>
            <a:off x="389932" y="2565966"/>
            <a:ext cx="2573925" cy="3309967"/>
            <a:chOff x="389419" y="3075611"/>
            <a:chExt cx="2573925" cy="3309967"/>
          </a:xfrm>
        </p:grpSpPr>
        <p:pic>
          <p:nvPicPr>
            <p:cNvPr id="837" name="Google Shape;837;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9419" y="3075611"/>
              <a:ext cx="2483784" cy="3309967"/>
            </a:xfrm>
            <a:prstGeom prst="rect">
              <a:avLst/>
            </a:prstGeom>
            <a:noFill/>
            <a:ln>
              <a:solidFill>
                <a:srgbClr val="02FFB2"/>
              </a:solidFill>
            </a:ln>
          </p:spPr>
        </p:pic>
        <p:sp>
          <p:nvSpPr>
            <p:cNvPr id="3" name="ZoneTexte 2">
              <a:extLst>
                <a:ext uri="{FF2B5EF4-FFF2-40B4-BE49-F238E27FC236}">
                  <a16:creationId xmlns:a16="http://schemas.microsoft.com/office/drawing/2014/main" id="{B4F26621-131C-5C41-7CF5-9C7893ADF332}"/>
                </a:ext>
              </a:extLst>
            </p:cNvPr>
            <p:cNvSpPr txBox="1"/>
            <p:nvPr/>
          </p:nvSpPr>
          <p:spPr>
            <a:xfrm>
              <a:off x="1720452" y="6200912"/>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7" name="Groupe 6">
            <a:extLst>
              <a:ext uri="{FF2B5EF4-FFF2-40B4-BE49-F238E27FC236}">
                <a16:creationId xmlns:a16="http://schemas.microsoft.com/office/drawing/2014/main" id="{2140639B-4FA5-DA2D-C5D7-AA1AA4863190}"/>
              </a:ext>
            </a:extLst>
          </p:cNvPr>
          <p:cNvGrpSpPr/>
          <p:nvPr/>
        </p:nvGrpSpPr>
        <p:grpSpPr>
          <a:xfrm>
            <a:off x="4110737" y="3950450"/>
            <a:ext cx="4138816" cy="1978834"/>
            <a:chOff x="3715063" y="4412581"/>
            <a:chExt cx="4138816" cy="1978834"/>
          </a:xfrm>
        </p:grpSpPr>
        <p:pic>
          <p:nvPicPr>
            <p:cNvPr id="838" name="Google Shape;838;p8"/>
            <p:cNvPicPr preferRelativeResize="0"/>
            <p:nvPr/>
          </p:nvPicPr>
          <p:blipFill rotWithShape="1">
            <a:blip r:embed="rId4" cstate="screen">
              <a:alphaModFix/>
              <a:extLst>
                <a:ext uri="{28A0092B-C50C-407E-A947-70E740481C1C}">
                  <a14:useLocalDpi xmlns:a14="http://schemas.microsoft.com/office/drawing/2010/main"/>
                </a:ext>
              </a:extLst>
            </a:blip>
            <a:srcRect l="4058"/>
            <a:stretch/>
          </p:blipFill>
          <p:spPr>
            <a:xfrm>
              <a:off x="3715063" y="4412581"/>
              <a:ext cx="4018162" cy="1978834"/>
            </a:xfrm>
            <a:prstGeom prst="rect">
              <a:avLst/>
            </a:prstGeom>
            <a:noFill/>
            <a:ln>
              <a:solidFill>
                <a:srgbClr val="02FFB2"/>
              </a:solidFill>
            </a:ln>
          </p:spPr>
        </p:pic>
        <p:sp>
          <p:nvSpPr>
            <p:cNvPr id="5" name="ZoneTexte 4">
              <a:extLst>
                <a:ext uri="{FF2B5EF4-FFF2-40B4-BE49-F238E27FC236}">
                  <a16:creationId xmlns:a16="http://schemas.microsoft.com/office/drawing/2014/main" id="{D9634492-CDBA-C1B0-B6E2-65F28FD6C0B8}"/>
                </a:ext>
              </a:extLst>
            </p:cNvPr>
            <p:cNvSpPr txBox="1"/>
            <p:nvPr/>
          </p:nvSpPr>
          <p:spPr>
            <a:xfrm>
              <a:off x="6610987" y="6200912"/>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8" name="ZoneTexte 7">
            <a:extLst>
              <a:ext uri="{FF2B5EF4-FFF2-40B4-BE49-F238E27FC236}">
                <a16:creationId xmlns:a16="http://schemas.microsoft.com/office/drawing/2014/main" id="{D43AB7BC-BA75-B5CC-24EF-FF3BE3DAB702}"/>
              </a:ext>
            </a:extLst>
          </p:cNvPr>
          <p:cNvSpPr txBox="1"/>
          <p:nvPr/>
        </p:nvSpPr>
        <p:spPr>
          <a:xfrm>
            <a:off x="389932" y="1369937"/>
            <a:ext cx="8432471" cy="400110"/>
          </a:xfrm>
          <a:prstGeom prst="rect">
            <a:avLst/>
          </a:prstGeom>
          <a:noFill/>
        </p:spPr>
        <p:txBody>
          <a:bodyPr wrap="square">
            <a:spAutoFit/>
          </a:bodyPr>
          <a:lstStyle/>
          <a:p>
            <a:pPr marL="0" lvl="0" indent="0" algn="l" rtl="0">
              <a:lnSpc>
                <a:spcPct val="100000"/>
              </a:lnSpc>
              <a:spcBef>
                <a:spcPts val="750"/>
              </a:spcBef>
              <a:spcAft>
                <a:spcPts val="0"/>
              </a:spcAft>
              <a:buClr>
                <a:srgbClr val="31327C"/>
              </a:buClr>
              <a:buSzPts val="1700"/>
            </a:pPr>
            <a:r>
              <a:rPr lang="fr-FR" sz="2000" b="1" dirty="0">
                <a:solidFill>
                  <a:srgbClr val="169FDB"/>
                </a:solidFill>
                <a:latin typeface="Century Gothic" panose="020B0502020202020204" pitchFamily="34" charset="0"/>
              </a:rPr>
              <a:t>Comment se prémunir des pollutions accidentelles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6">
                                            <p:txEl>
                                              <p:pRg st="0" end="0"/>
                                            </p:txEl>
                                          </p:spTgt>
                                        </p:tgtEl>
                                        <p:attrNameLst>
                                          <p:attrName>style.visibility</p:attrName>
                                        </p:attrNameLst>
                                      </p:cBhvr>
                                      <p:to>
                                        <p:strVal val="visible"/>
                                      </p:to>
                                    </p:set>
                                    <p:anim calcmode="lin" valueType="num">
                                      <p:cBhvr additive="base">
                                        <p:cTn id="7" dur="500" fill="hold"/>
                                        <p:tgtEl>
                                          <p:spTgt spid="8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 grpId="0" build="p"/>
      <p:bldP spid="10"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244516d9975_0_19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73</a:t>
            </a:fld>
            <a:endParaRPr/>
          </a:p>
        </p:txBody>
      </p:sp>
      <p:sp>
        <p:nvSpPr>
          <p:cNvPr id="5" name="Google Shape;824;g244516d9975_0_182">
            <a:extLst>
              <a:ext uri="{FF2B5EF4-FFF2-40B4-BE49-F238E27FC236}">
                <a16:creationId xmlns:a16="http://schemas.microsoft.com/office/drawing/2014/main" id="{93A7346B-4BA3-8AE0-2CCA-586A2E162058}"/>
              </a:ext>
            </a:extLst>
          </p:cNvPr>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PREALABLE AU DIAGNOSTIC</a:t>
            </a:r>
            <a:endParaRPr dirty="0"/>
          </a:p>
        </p:txBody>
      </p:sp>
      <p:sp>
        <p:nvSpPr>
          <p:cNvPr id="2" name="ZoneTexte 1">
            <a:extLst>
              <a:ext uri="{FF2B5EF4-FFF2-40B4-BE49-F238E27FC236}">
                <a16:creationId xmlns:a16="http://schemas.microsoft.com/office/drawing/2014/main" id="{0180BD77-326E-40FE-BCA7-4502A4664FE9}"/>
              </a:ext>
            </a:extLst>
          </p:cNvPr>
          <p:cNvSpPr txBox="1"/>
          <p:nvPr/>
        </p:nvSpPr>
        <p:spPr>
          <a:xfrm>
            <a:off x="502798" y="1367956"/>
            <a:ext cx="8812887" cy="400110"/>
          </a:xfrm>
          <a:prstGeom prst="rect">
            <a:avLst/>
          </a:prstGeom>
          <a:noFill/>
        </p:spPr>
        <p:txBody>
          <a:bodyPr wrap="square">
            <a:spAutoFit/>
          </a:bodyPr>
          <a:lstStyle/>
          <a:p>
            <a:pPr marL="0" lvl="0" indent="0" algn="l" rtl="0">
              <a:lnSpc>
                <a:spcPct val="100000"/>
              </a:lnSpc>
              <a:spcBef>
                <a:spcPts val="750"/>
              </a:spcBef>
              <a:spcAft>
                <a:spcPts val="0"/>
              </a:spcAft>
              <a:buClr>
                <a:srgbClr val="31327C"/>
              </a:buClr>
              <a:buSzPts val="1700"/>
            </a:pPr>
            <a:r>
              <a:rPr lang="fr-FR" sz="2000" b="1" dirty="0">
                <a:solidFill>
                  <a:srgbClr val="169FDB"/>
                </a:solidFill>
                <a:latin typeface="Century Gothic" panose="020B0502020202020204" pitchFamily="34" charset="0"/>
              </a:rPr>
              <a:t>Les éléments facilitateurs à demander</a:t>
            </a:r>
          </a:p>
        </p:txBody>
      </p:sp>
      <p:sp>
        <p:nvSpPr>
          <p:cNvPr id="4" name="ZoneTexte 3">
            <a:extLst>
              <a:ext uri="{FF2B5EF4-FFF2-40B4-BE49-F238E27FC236}">
                <a16:creationId xmlns:a16="http://schemas.microsoft.com/office/drawing/2014/main" id="{2FE65A05-10F2-7883-D23E-FDFDC900AD21}"/>
              </a:ext>
            </a:extLst>
          </p:cNvPr>
          <p:cNvSpPr txBox="1"/>
          <p:nvPr/>
        </p:nvSpPr>
        <p:spPr>
          <a:xfrm>
            <a:off x="86912" y="2810805"/>
            <a:ext cx="6383241" cy="323165"/>
          </a:xfrm>
          <a:prstGeom prst="rect">
            <a:avLst/>
          </a:prstGeom>
          <a:noFill/>
        </p:spPr>
        <p:txBody>
          <a:bodyPr wrap="square">
            <a:spAutoFit/>
          </a:bodyPr>
          <a:lstStyle/>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r>
              <a:rPr lang="fr-FR" sz="1500" dirty="0">
                <a:latin typeface="Century Gothic" panose="020B0502020202020204" pitchFamily="34" charset="0"/>
              </a:rPr>
              <a:t>L</a:t>
            </a:r>
            <a:r>
              <a:rPr lang="fr-FR" sz="1500" dirty="0">
                <a:solidFill>
                  <a:schemeClr val="dk1"/>
                </a:solidFill>
                <a:latin typeface="Century Gothic" panose="020B0502020202020204" pitchFamily="34" charset="0"/>
              </a:rPr>
              <a:t>e descriptif des ouvrages de prétraitement,</a:t>
            </a:r>
          </a:p>
        </p:txBody>
      </p:sp>
      <p:sp>
        <p:nvSpPr>
          <p:cNvPr id="7" name="ZoneTexte 6">
            <a:extLst>
              <a:ext uri="{FF2B5EF4-FFF2-40B4-BE49-F238E27FC236}">
                <a16:creationId xmlns:a16="http://schemas.microsoft.com/office/drawing/2014/main" id="{33638F2F-566D-F425-13F6-0E68A7837F0C}"/>
              </a:ext>
            </a:extLst>
          </p:cNvPr>
          <p:cNvSpPr txBox="1"/>
          <p:nvPr/>
        </p:nvSpPr>
        <p:spPr>
          <a:xfrm>
            <a:off x="86913" y="1973823"/>
            <a:ext cx="6383241" cy="323165"/>
          </a:xfrm>
          <a:prstGeom prst="rect">
            <a:avLst/>
          </a:prstGeom>
          <a:noFill/>
        </p:spPr>
        <p:txBody>
          <a:bodyPr wrap="square">
            <a:spAutoFit/>
          </a:bodyPr>
          <a:lstStyle/>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Le listing des activités et usages de l’eau,</a:t>
            </a:r>
          </a:p>
        </p:txBody>
      </p:sp>
      <p:sp>
        <p:nvSpPr>
          <p:cNvPr id="9" name="ZoneTexte 8">
            <a:extLst>
              <a:ext uri="{FF2B5EF4-FFF2-40B4-BE49-F238E27FC236}">
                <a16:creationId xmlns:a16="http://schemas.microsoft.com/office/drawing/2014/main" id="{9A02B606-B7FD-42A9-3436-6BDC9B7176CD}"/>
              </a:ext>
            </a:extLst>
          </p:cNvPr>
          <p:cNvSpPr txBox="1"/>
          <p:nvPr/>
        </p:nvSpPr>
        <p:spPr>
          <a:xfrm>
            <a:off x="86913" y="2437043"/>
            <a:ext cx="7476448" cy="323165"/>
          </a:xfrm>
          <a:prstGeom prst="rect">
            <a:avLst/>
          </a:prstGeom>
          <a:noFill/>
        </p:spPr>
        <p:txBody>
          <a:bodyPr wrap="square">
            <a:spAutoFit/>
          </a:bodyPr>
          <a:lstStyle/>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La consommation en eau et les sources d’alimentation,</a:t>
            </a:r>
          </a:p>
        </p:txBody>
      </p:sp>
      <p:sp>
        <p:nvSpPr>
          <p:cNvPr id="11" name="ZoneTexte 10">
            <a:extLst>
              <a:ext uri="{FF2B5EF4-FFF2-40B4-BE49-F238E27FC236}">
                <a16:creationId xmlns:a16="http://schemas.microsoft.com/office/drawing/2014/main" id="{ECBBA6EF-2056-A2B6-27BE-69F50F535FDA}"/>
              </a:ext>
            </a:extLst>
          </p:cNvPr>
          <p:cNvSpPr txBox="1"/>
          <p:nvPr/>
        </p:nvSpPr>
        <p:spPr>
          <a:xfrm>
            <a:off x="92249" y="3630042"/>
            <a:ext cx="7621304" cy="553998"/>
          </a:xfrm>
          <a:prstGeom prst="rect">
            <a:avLst/>
          </a:prstGeom>
          <a:noFill/>
        </p:spPr>
        <p:txBody>
          <a:bodyPr wrap="square">
            <a:spAutoFit/>
          </a:bodyPr>
          <a:lstStyle/>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L’inventaire des produits liquides stockés, leur conditionnement ainsi que les Fiches Données Sécurités</a:t>
            </a:r>
          </a:p>
        </p:txBody>
      </p:sp>
      <p:sp>
        <p:nvSpPr>
          <p:cNvPr id="13" name="ZoneTexte 12">
            <a:extLst>
              <a:ext uri="{FF2B5EF4-FFF2-40B4-BE49-F238E27FC236}">
                <a16:creationId xmlns:a16="http://schemas.microsoft.com/office/drawing/2014/main" id="{13B518EA-CA44-BD10-C95B-71F1B14F41F6}"/>
              </a:ext>
            </a:extLst>
          </p:cNvPr>
          <p:cNvSpPr txBox="1"/>
          <p:nvPr/>
        </p:nvSpPr>
        <p:spPr>
          <a:xfrm>
            <a:off x="89710" y="4239511"/>
            <a:ext cx="7621304" cy="553998"/>
          </a:xfrm>
          <a:prstGeom prst="rect">
            <a:avLst/>
          </a:prstGeom>
          <a:noFill/>
        </p:spPr>
        <p:txBody>
          <a:bodyPr wrap="square">
            <a:spAutoFit/>
          </a:bodyPr>
          <a:lstStyle/>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Le registre d’évacuation des déchets ou les bons d’entretien des prétraitements</a:t>
            </a:r>
            <a:endParaRPr lang="fr-FR" sz="1500" dirty="0"/>
          </a:p>
        </p:txBody>
      </p:sp>
      <p:sp>
        <p:nvSpPr>
          <p:cNvPr id="3" name="ZoneTexte 2">
            <a:extLst>
              <a:ext uri="{FF2B5EF4-FFF2-40B4-BE49-F238E27FC236}">
                <a16:creationId xmlns:a16="http://schemas.microsoft.com/office/drawing/2014/main" id="{06F455E9-9468-DE1D-3664-E14459274A7B}"/>
              </a:ext>
            </a:extLst>
          </p:cNvPr>
          <p:cNvSpPr txBox="1"/>
          <p:nvPr/>
        </p:nvSpPr>
        <p:spPr>
          <a:xfrm>
            <a:off x="89710" y="3184361"/>
            <a:ext cx="7621304" cy="323165"/>
          </a:xfrm>
          <a:prstGeom prst="rect">
            <a:avLst/>
          </a:prstGeom>
          <a:noFill/>
        </p:spPr>
        <p:txBody>
          <a:bodyPr wrap="square">
            <a:spAutoFit/>
          </a:bodyPr>
          <a:lstStyle/>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r>
              <a:rPr lang="fr-FR" sz="1500" dirty="0">
                <a:solidFill>
                  <a:schemeClr val="dk1"/>
                </a:solidFill>
                <a:latin typeface="Century Gothic" panose="020B0502020202020204" pitchFamily="34" charset="0"/>
              </a:rPr>
              <a:t>Le plan des réseaux EU-EP du site,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24"/>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74</a:t>
            </a:fld>
            <a:endParaRPr/>
          </a:p>
        </p:txBody>
      </p:sp>
      <p:sp>
        <p:nvSpPr>
          <p:cNvPr id="851" name="Google Shape;851;p24"/>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UN EXEMPLE CONCRET</a:t>
            </a:r>
            <a:endParaRPr dirty="0"/>
          </a:p>
        </p:txBody>
      </p:sp>
      <p:pic>
        <p:nvPicPr>
          <p:cNvPr id="853" name="Google Shape;853;p24"/>
          <p:cNvPicPr preferRelativeResize="0">
            <a:picLocks noChangeAspect="1"/>
          </p:cNvPicPr>
          <p:nvPr/>
        </p:nvPicPr>
        <p:blipFill rotWithShape="1">
          <a:blip r:embed="rId3">
            <a:alphaModFix/>
          </a:blip>
          <a:srcRect l="1907" t="2408" r="2989"/>
          <a:stretch/>
        </p:blipFill>
        <p:spPr>
          <a:xfrm>
            <a:off x="250223" y="2001377"/>
            <a:ext cx="3066546" cy="4608000"/>
          </a:xfrm>
          <a:prstGeom prst="rect">
            <a:avLst/>
          </a:prstGeom>
          <a:noFill/>
          <a:ln>
            <a:solidFill>
              <a:srgbClr val="02FFB2"/>
            </a:solidFill>
          </a:ln>
        </p:spPr>
      </p:pic>
      <p:sp>
        <p:nvSpPr>
          <p:cNvPr id="856" name="Google Shape;856;p24"/>
          <p:cNvSpPr/>
          <p:nvPr/>
        </p:nvSpPr>
        <p:spPr>
          <a:xfrm>
            <a:off x="724291" y="4220016"/>
            <a:ext cx="318900" cy="329700"/>
          </a:xfrm>
          <a:prstGeom prst="ellipse">
            <a:avLst/>
          </a:prstGeom>
          <a:noFill/>
          <a:ln w="381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7" name="Google Shape;857;p24"/>
          <p:cNvSpPr/>
          <p:nvPr/>
        </p:nvSpPr>
        <p:spPr>
          <a:xfrm>
            <a:off x="2221734" y="3975677"/>
            <a:ext cx="318900" cy="329700"/>
          </a:xfrm>
          <a:prstGeom prst="ellipse">
            <a:avLst/>
          </a:prstGeom>
          <a:noFill/>
          <a:ln w="381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8" name="Google Shape;858;p24"/>
          <p:cNvSpPr/>
          <p:nvPr/>
        </p:nvSpPr>
        <p:spPr>
          <a:xfrm>
            <a:off x="724291" y="3607471"/>
            <a:ext cx="318900" cy="329700"/>
          </a:xfrm>
          <a:prstGeom prst="ellipse">
            <a:avLst/>
          </a:prstGeom>
          <a:noFill/>
          <a:ln w="38100" cap="flat" cmpd="sng">
            <a:solidFill>
              <a:srgbClr val="00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9" name="Google Shape;859;p24"/>
          <p:cNvSpPr/>
          <p:nvPr/>
        </p:nvSpPr>
        <p:spPr>
          <a:xfrm>
            <a:off x="2916969" y="3802190"/>
            <a:ext cx="318900" cy="3297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ZoneTexte 3">
            <a:extLst>
              <a:ext uri="{FF2B5EF4-FFF2-40B4-BE49-F238E27FC236}">
                <a16:creationId xmlns:a16="http://schemas.microsoft.com/office/drawing/2014/main" id="{57308F35-78F7-DA00-E65A-B2AF728D067F}"/>
              </a:ext>
            </a:extLst>
          </p:cNvPr>
          <p:cNvSpPr txBox="1"/>
          <p:nvPr/>
        </p:nvSpPr>
        <p:spPr>
          <a:xfrm>
            <a:off x="3322361" y="1888587"/>
            <a:ext cx="5617841" cy="338554"/>
          </a:xfrm>
          <a:prstGeom prst="rect">
            <a:avLst/>
          </a:prstGeom>
          <a:noFill/>
        </p:spPr>
        <p:txBody>
          <a:bodyPr wrap="square">
            <a:spAutoFit/>
          </a:bodyPr>
          <a:lstStyle/>
          <a:p>
            <a:pPr marL="342900" indent="-342900" rtl="0">
              <a:spcAft>
                <a:spcPts val="0"/>
              </a:spcAft>
              <a:buAutoNum type="arabicParenBoth"/>
            </a:pPr>
            <a:r>
              <a:rPr lang="fr-FR" sz="1500" b="0" i="0" u="none" strike="noStrike" dirty="0">
                <a:solidFill>
                  <a:srgbClr val="000000"/>
                </a:solidFill>
                <a:effectLst/>
                <a:latin typeface="Century Gothic" panose="020B0502020202020204" pitchFamily="34" charset="0"/>
              </a:rPr>
              <a:t>Absence de plan réseaux </a:t>
            </a:r>
            <a:r>
              <a:rPr lang="fr-FR" sz="1500" dirty="0">
                <a:latin typeface="Century Gothic" panose="020B0502020202020204" pitchFamily="34" charset="0"/>
              </a:rPr>
              <a:t>donc </a:t>
            </a:r>
            <a:r>
              <a:rPr lang="fr-FR" sz="1600" b="0" i="0" u="none" strike="noStrike" dirty="0">
                <a:solidFill>
                  <a:srgbClr val="000000"/>
                </a:solidFill>
                <a:effectLst/>
                <a:latin typeface="Century Gothic" panose="020B0502020202020204" pitchFamily="34" charset="0"/>
                <a:sym typeface="Wingdings" panose="05000000000000000000" pitchFamily="2" charset="2"/>
              </a:rPr>
              <a:t>traçage :</a:t>
            </a:r>
            <a:r>
              <a:rPr lang="fr-FR" sz="1500" b="0" i="0" u="none" strike="noStrike" dirty="0">
                <a:solidFill>
                  <a:srgbClr val="000000"/>
                </a:solidFill>
                <a:effectLst/>
                <a:latin typeface="Century Gothic" panose="020B0502020202020204" pitchFamily="34" charset="0"/>
              </a:rPr>
              <a:t> </a:t>
            </a:r>
            <a:endParaRPr lang="fr-FR" sz="1500" dirty="0">
              <a:latin typeface="Century Gothic" panose="020B0502020202020204" pitchFamily="34" charset="0"/>
            </a:endParaRPr>
          </a:p>
        </p:txBody>
      </p:sp>
      <p:sp>
        <p:nvSpPr>
          <p:cNvPr id="3" name="ZoneTexte 2">
            <a:extLst>
              <a:ext uri="{FF2B5EF4-FFF2-40B4-BE49-F238E27FC236}">
                <a16:creationId xmlns:a16="http://schemas.microsoft.com/office/drawing/2014/main" id="{C1EE818D-37FA-0687-97BD-9A5F87552ABA}"/>
              </a:ext>
            </a:extLst>
          </p:cNvPr>
          <p:cNvSpPr txBox="1"/>
          <p:nvPr/>
        </p:nvSpPr>
        <p:spPr>
          <a:xfrm>
            <a:off x="417650" y="1372716"/>
            <a:ext cx="8726350" cy="400110"/>
          </a:xfrm>
          <a:prstGeom prst="rect">
            <a:avLst/>
          </a:prstGeom>
          <a:noFill/>
        </p:spPr>
        <p:txBody>
          <a:bodyPr wrap="square">
            <a:spAutoFit/>
          </a:bodyPr>
          <a:lstStyle/>
          <a:p>
            <a:r>
              <a:rPr lang="fr-FR" sz="2000" b="1" dirty="0">
                <a:solidFill>
                  <a:srgbClr val="169FDB"/>
                </a:solidFill>
                <a:latin typeface="Century Gothic" panose="020B0502020202020204" pitchFamily="34" charset="0"/>
              </a:rPr>
              <a:t>CONCLUSIONS D’UN DIAGNOSTIC CHEZ UN GARAGISTE</a:t>
            </a:r>
          </a:p>
        </p:txBody>
      </p:sp>
      <p:sp>
        <p:nvSpPr>
          <p:cNvPr id="8" name="ZoneTexte 7">
            <a:extLst>
              <a:ext uri="{FF2B5EF4-FFF2-40B4-BE49-F238E27FC236}">
                <a16:creationId xmlns:a16="http://schemas.microsoft.com/office/drawing/2014/main" id="{0DA1F895-3FA5-76FA-DC11-458745C298C8}"/>
              </a:ext>
            </a:extLst>
          </p:cNvPr>
          <p:cNvSpPr txBox="1"/>
          <p:nvPr/>
        </p:nvSpPr>
        <p:spPr>
          <a:xfrm>
            <a:off x="3103785" y="3661731"/>
            <a:ext cx="6054992" cy="553998"/>
          </a:xfrm>
          <a:prstGeom prst="rect">
            <a:avLst/>
          </a:prstGeom>
          <a:noFill/>
        </p:spPr>
        <p:txBody>
          <a:bodyPr wrap="square">
            <a:spAutoFit/>
          </a:bodyPr>
          <a:lstStyle/>
          <a:p>
            <a:pPr marL="254250" rtl="0" fontAlgn="base">
              <a:spcBef>
                <a:spcPts val="0"/>
              </a:spcBef>
              <a:spcAft>
                <a:spcPts val="0"/>
              </a:spcAft>
            </a:pPr>
            <a:r>
              <a:rPr lang="fr-FR" sz="1500" dirty="0">
                <a:latin typeface="Century Gothic" panose="020B0502020202020204" pitchFamily="34" charset="0"/>
              </a:rPr>
              <a:t>(2) Absence d’autorisation de déversements </a:t>
            </a:r>
            <a:r>
              <a:rPr lang="fr-FR" sz="1500" b="0" i="0" u="none" strike="noStrike" dirty="0">
                <a:solidFill>
                  <a:srgbClr val="000000"/>
                </a:solidFill>
                <a:effectLst/>
                <a:latin typeface="Century Gothic" panose="020B0502020202020204" pitchFamily="34" charset="0"/>
              </a:rPr>
              <a:t>donc nécessité d’en émettre une </a:t>
            </a:r>
          </a:p>
        </p:txBody>
      </p:sp>
      <p:grpSp>
        <p:nvGrpSpPr>
          <p:cNvPr id="5" name="Groupe 4">
            <a:extLst>
              <a:ext uri="{FF2B5EF4-FFF2-40B4-BE49-F238E27FC236}">
                <a16:creationId xmlns:a16="http://schemas.microsoft.com/office/drawing/2014/main" id="{B47D5BA0-D5D5-C629-6AD1-58536BC0F1B0}"/>
              </a:ext>
            </a:extLst>
          </p:cNvPr>
          <p:cNvGrpSpPr/>
          <p:nvPr/>
        </p:nvGrpSpPr>
        <p:grpSpPr>
          <a:xfrm>
            <a:off x="3533398" y="4415226"/>
            <a:ext cx="2381255" cy="1738097"/>
            <a:chOff x="3533398" y="4474860"/>
            <a:chExt cx="2381255" cy="1738097"/>
          </a:xfrm>
        </p:grpSpPr>
        <p:pic>
          <p:nvPicPr>
            <p:cNvPr id="855" name="Google Shape;855;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86744" y="4474860"/>
              <a:ext cx="2327909" cy="1738097"/>
            </a:xfrm>
            <a:prstGeom prst="rect">
              <a:avLst/>
            </a:prstGeom>
            <a:noFill/>
            <a:ln>
              <a:solidFill>
                <a:srgbClr val="02FFB2"/>
              </a:solidFill>
            </a:ln>
          </p:spPr>
        </p:pic>
        <p:sp>
          <p:nvSpPr>
            <p:cNvPr id="2" name="ZoneTexte 1">
              <a:extLst>
                <a:ext uri="{FF2B5EF4-FFF2-40B4-BE49-F238E27FC236}">
                  <a16:creationId xmlns:a16="http://schemas.microsoft.com/office/drawing/2014/main" id="{FEA0D489-A9E2-E22F-ECD5-18BD7936EBFB}"/>
                </a:ext>
              </a:extLst>
            </p:cNvPr>
            <p:cNvSpPr txBox="1"/>
            <p:nvPr/>
          </p:nvSpPr>
          <p:spPr>
            <a:xfrm>
              <a:off x="3533398" y="6028291"/>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grpSp>
        <p:nvGrpSpPr>
          <p:cNvPr id="7" name="Groupe 6">
            <a:extLst>
              <a:ext uri="{FF2B5EF4-FFF2-40B4-BE49-F238E27FC236}">
                <a16:creationId xmlns:a16="http://schemas.microsoft.com/office/drawing/2014/main" id="{3F397230-E93C-1997-93E1-A82D7CEFF480}"/>
              </a:ext>
            </a:extLst>
          </p:cNvPr>
          <p:cNvGrpSpPr/>
          <p:nvPr/>
        </p:nvGrpSpPr>
        <p:grpSpPr>
          <a:xfrm>
            <a:off x="6131282" y="4415227"/>
            <a:ext cx="2597884" cy="1738097"/>
            <a:chOff x="6131282" y="4474861"/>
            <a:chExt cx="2597884" cy="1738097"/>
          </a:xfrm>
        </p:grpSpPr>
        <p:pic>
          <p:nvPicPr>
            <p:cNvPr id="854" name="Google Shape;854;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31282" y="4474861"/>
              <a:ext cx="2462848" cy="1738097"/>
            </a:xfrm>
            <a:prstGeom prst="rect">
              <a:avLst/>
            </a:prstGeom>
            <a:noFill/>
            <a:ln>
              <a:solidFill>
                <a:srgbClr val="02FFB2"/>
              </a:solidFill>
            </a:ln>
          </p:spPr>
        </p:pic>
        <p:sp>
          <p:nvSpPr>
            <p:cNvPr id="6" name="ZoneTexte 5">
              <a:extLst>
                <a:ext uri="{FF2B5EF4-FFF2-40B4-BE49-F238E27FC236}">
                  <a16:creationId xmlns:a16="http://schemas.microsoft.com/office/drawing/2014/main" id="{1BD5FADA-6320-790E-CCFE-B04254DBC9D2}"/>
                </a:ext>
              </a:extLst>
            </p:cNvPr>
            <p:cNvSpPr txBox="1"/>
            <p:nvPr/>
          </p:nvSpPr>
          <p:spPr>
            <a:xfrm>
              <a:off x="7486274" y="6022269"/>
              <a:ext cx="1242892" cy="184666"/>
            </a:xfrm>
            <a:prstGeom prst="rect">
              <a:avLst/>
            </a:prstGeom>
            <a:noFill/>
          </p:spPr>
          <p:txBody>
            <a:bodyPr wrap="square">
              <a:spAutoFit/>
            </a:bodyPr>
            <a:lstStyle/>
            <a:p>
              <a:r>
                <a:rPr lang="fr-FR" sz="600" i="0" u="none" strike="noStrike" cap="none" dirty="0">
                  <a:solidFill>
                    <a:schemeClr val="bg1"/>
                  </a:solidFill>
                  <a:latin typeface="Century Gothic"/>
                  <a:ea typeface="Century Gothic"/>
                  <a:cs typeface="Century Gothic"/>
                  <a:sym typeface="Century Gothic"/>
                </a:rPr>
                <a:t>© </a:t>
              </a:r>
              <a:r>
                <a:rPr lang="fr-FR" sz="600" dirty="0">
                  <a:solidFill>
                    <a:schemeClr val="bg1"/>
                  </a:solidFill>
                  <a:latin typeface="Century Gothic"/>
                  <a:ea typeface="Century Gothic"/>
                  <a:cs typeface="Century Gothic"/>
                  <a:sym typeface="Century Gothic"/>
                </a:rPr>
                <a:t>Saint Etienne Métropole</a:t>
              </a:r>
              <a:endParaRPr lang="fr-FR" sz="600" dirty="0">
                <a:solidFill>
                  <a:schemeClr val="bg1"/>
                </a:solidFill>
              </a:endParaRPr>
            </a:p>
          </p:txBody>
        </p:sp>
      </p:grpSp>
      <p:sp>
        <p:nvSpPr>
          <p:cNvPr id="10" name="ZoneTexte 9">
            <a:extLst>
              <a:ext uri="{FF2B5EF4-FFF2-40B4-BE49-F238E27FC236}">
                <a16:creationId xmlns:a16="http://schemas.microsoft.com/office/drawing/2014/main" id="{69455FA2-2627-0999-3623-B71B18AE2302}"/>
              </a:ext>
            </a:extLst>
          </p:cNvPr>
          <p:cNvSpPr txBox="1"/>
          <p:nvPr/>
        </p:nvSpPr>
        <p:spPr>
          <a:xfrm>
            <a:off x="3381468" y="2176465"/>
            <a:ext cx="5558733" cy="323165"/>
          </a:xfrm>
          <a:prstGeom prst="rect">
            <a:avLst/>
          </a:prstGeom>
          <a:noFill/>
        </p:spPr>
        <p:txBody>
          <a:bodyPr wrap="square">
            <a:spAutoFit/>
          </a:bodyPr>
          <a:lstStyle/>
          <a:p>
            <a:pPr marL="540000" indent="-285750" rtl="0" fontAlgn="base">
              <a:spcBef>
                <a:spcPts val="0"/>
              </a:spcBef>
              <a:spcAft>
                <a:spcPts val="0"/>
              </a:spcAft>
              <a:buFont typeface="Wingdings" panose="05000000000000000000" pitchFamily="2" charset="2"/>
              <a:buChar char="ü"/>
            </a:pPr>
            <a:r>
              <a:rPr lang="fr-FR" sz="1500" b="0" i="0" u="none" strike="noStrike" dirty="0">
                <a:solidFill>
                  <a:srgbClr val="000000"/>
                </a:solidFill>
                <a:effectLst/>
                <a:latin typeface="Century Gothic" panose="020B0502020202020204" pitchFamily="34" charset="0"/>
              </a:rPr>
              <a:t>Exutoires des rejets conformes </a:t>
            </a:r>
          </a:p>
        </p:txBody>
      </p:sp>
      <p:sp>
        <p:nvSpPr>
          <p:cNvPr id="12" name="ZoneTexte 11">
            <a:extLst>
              <a:ext uri="{FF2B5EF4-FFF2-40B4-BE49-F238E27FC236}">
                <a16:creationId xmlns:a16="http://schemas.microsoft.com/office/drawing/2014/main" id="{A4645DC9-8760-6088-2F35-606768AD0211}"/>
              </a:ext>
            </a:extLst>
          </p:cNvPr>
          <p:cNvSpPr txBox="1"/>
          <p:nvPr/>
        </p:nvSpPr>
        <p:spPr>
          <a:xfrm>
            <a:off x="3375875" y="2459518"/>
            <a:ext cx="5517901" cy="323165"/>
          </a:xfrm>
          <a:prstGeom prst="rect">
            <a:avLst/>
          </a:prstGeom>
          <a:noFill/>
        </p:spPr>
        <p:txBody>
          <a:bodyPr wrap="square">
            <a:spAutoFit/>
          </a:bodyPr>
          <a:lstStyle/>
          <a:p>
            <a:pPr marL="540000" indent="-285750" rtl="0" fontAlgn="base">
              <a:spcBef>
                <a:spcPts val="0"/>
              </a:spcBef>
              <a:spcAft>
                <a:spcPts val="0"/>
              </a:spcAft>
              <a:buFont typeface="Wingdings" panose="05000000000000000000" pitchFamily="2" charset="2"/>
              <a:buChar char="ü"/>
            </a:pPr>
            <a:r>
              <a:rPr lang="fr-FR" sz="1500" b="0" i="0" u="none" strike="noStrike" dirty="0">
                <a:solidFill>
                  <a:srgbClr val="000000"/>
                </a:solidFill>
                <a:effectLst/>
                <a:latin typeface="Century Gothic" panose="020B0502020202020204" pitchFamily="34" charset="0"/>
              </a:rPr>
              <a:t>Présence d’un 2</a:t>
            </a:r>
            <a:r>
              <a:rPr lang="fr-FR" sz="1500" b="0" i="0" u="none" strike="noStrike" baseline="30000" dirty="0">
                <a:solidFill>
                  <a:srgbClr val="000000"/>
                </a:solidFill>
                <a:effectLst/>
                <a:latin typeface="Century Gothic" panose="020B0502020202020204" pitchFamily="34" charset="0"/>
              </a:rPr>
              <a:t>nd</a:t>
            </a:r>
            <a:r>
              <a:rPr lang="fr-FR" sz="1500" b="0" i="0" u="none" strike="noStrike" dirty="0">
                <a:solidFill>
                  <a:srgbClr val="000000"/>
                </a:solidFill>
                <a:effectLst/>
                <a:latin typeface="Century Gothic" panose="020B0502020202020204" pitchFamily="34" charset="0"/>
              </a:rPr>
              <a:t> séparateur d’hydrocarbures,</a:t>
            </a:r>
          </a:p>
        </p:txBody>
      </p:sp>
      <p:sp>
        <p:nvSpPr>
          <p:cNvPr id="14" name="ZoneTexte 13">
            <a:extLst>
              <a:ext uri="{FF2B5EF4-FFF2-40B4-BE49-F238E27FC236}">
                <a16:creationId xmlns:a16="http://schemas.microsoft.com/office/drawing/2014/main" id="{6ACA7D92-95D2-AE33-FCFD-526FA00F0593}"/>
              </a:ext>
            </a:extLst>
          </p:cNvPr>
          <p:cNvSpPr txBox="1"/>
          <p:nvPr/>
        </p:nvSpPr>
        <p:spPr>
          <a:xfrm>
            <a:off x="3369898" y="2738528"/>
            <a:ext cx="5768125" cy="323165"/>
          </a:xfrm>
          <a:prstGeom prst="rect">
            <a:avLst/>
          </a:prstGeom>
          <a:noFill/>
        </p:spPr>
        <p:txBody>
          <a:bodyPr wrap="square">
            <a:spAutoFit/>
          </a:bodyPr>
          <a:lstStyle/>
          <a:p>
            <a:pPr marL="540000" indent="-285750" rtl="0" fontAlgn="base">
              <a:spcBef>
                <a:spcPts val="0"/>
              </a:spcBef>
              <a:spcAft>
                <a:spcPts val="0"/>
              </a:spcAft>
              <a:buFont typeface="Wingdings" panose="05000000000000000000" pitchFamily="2" charset="2"/>
              <a:buChar char="ü"/>
            </a:pPr>
            <a:r>
              <a:rPr lang="fr-FR" sz="1500" b="0" dirty="0">
                <a:solidFill>
                  <a:srgbClr val="000000"/>
                </a:solidFill>
                <a:latin typeface="Century Gothic" panose="020B0502020202020204" pitchFamily="34" charset="0"/>
              </a:rPr>
              <a:t>Saturation du</a:t>
            </a:r>
            <a:r>
              <a:rPr lang="fr-FR" sz="1500" b="0" i="0" u="none" strike="noStrike" dirty="0">
                <a:solidFill>
                  <a:srgbClr val="000000"/>
                </a:solidFill>
                <a:effectLst/>
                <a:latin typeface="Century Gothic" panose="020B0502020202020204" pitchFamily="34" charset="0"/>
              </a:rPr>
              <a:t> séparateur de l’aire de lavage,</a:t>
            </a:r>
          </a:p>
        </p:txBody>
      </p:sp>
      <p:sp>
        <p:nvSpPr>
          <p:cNvPr id="16" name="ZoneTexte 15">
            <a:extLst>
              <a:ext uri="{FF2B5EF4-FFF2-40B4-BE49-F238E27FC236}">
                <a16:creationId xmlns:a16="http://schemas.microsoft.com/office/drawing/2014/main" id="{CF781FDA-B0DF-3337-133C-C59639BC9110}"/>
              </a:ext>
            </a:extLst>
          </p:cNvPr>
          <p:cNvSpPr txBox="1"/>
          <p:nvPr/>
        </p:nvSpPr>
        <p:spPr>
          <a:xfrm>
            <a:off x="3350443" y="3017350"/>
            <a:ext cx="4662534" cy="553998"/>
          </a:xfrm>
          <a:prstGeom prst="rect">
            <a:avLst/>
          </a:prstGeom>
          <a:noFill/>
        </p:spPr>
        <p:txBody>
          <a:bodyPr wrap="square">
            <a:spAutoFit/>
          </a:bodyPr>
          <a:lstStyle/>
          <a:p>
            <a:pPr marL="540000" indent="-285750" rtl="0" fontAlgn="base">
              <a:spcBef>
                <a:spcPts val="0"/>
              </a:spcBef>
              <a:spcAft>
                <a:spcPts val="0"/>
              </a:spcAft>
              <a:buFont typeface="Wingdings" panose="05000000000000000000" pitchFamily="2" charset="2"/>
              <a:buChar char="ü"/>
            </a:pPr>
            <a:r>
              <a:rPr lang="fr-FR" sz="1500" b="0" i="0" u="none" strike="noStrike" dirty="0">
                <a:solidFill>
                  <a:srgbClr val="000000"/>
                </a:solidFill>
                <a:effectLst/>
                <a:latin typeface="Century Gothic" panose="020B0502020202020204" pitchFamily="34" charset="0"/>
              </a:rPr>
              <a:t>Absence de rétention systématique pour les produits liquides.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58"/>
                                        </p:tgtEl>
                                        <p:attrNameLst>
                                          <p:attrName>style.visibility</p:attrName>
                                        </p:attrNameLst>
                                      </p:cBhvr>
                                      <p:to>
                                        <p:strVal val="visible"/>
                                      </p:to>
                                    </p:set>
                                    <p:animEffect transition="in" filter="wipe(left)">
                                      <p:cBhvr>
                                        <p:cTn id="13" dur="500"/>
                                        <p:tgtEl>
                                          <p:spTgt spid="85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56"/>
                                        </p:tgtEl>
                                        <p:attrNameLst>
                                          <p:attrName>style.visibility</p:attrName>
                                        </p:attrNameLst>
                                      </p:cBhvr>
                                      <p:to>
                                        <p:strVal val="visible"/>
                                      </p:to>
                                    </p:set>
                                    <p:animEffect transition="in" filter="wipe(left)">
                                      <p:cBhvr>
                                        <p:cTn id="21" dur="500"/>
                                        <p:tgtEl>
                                          <p:spTgt spid="85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59"/>
                                        </p:tgtEl>
                                        <p:attrNameLst>
                                          <p:attrName>style.visibility</p:attrName>
                                        </p:attrNameLst>
                                      </p:cBhvr>
                                      <p:to>
                                        <p:strVal val="visible"/>
                                      </p:to>
                                    </p:set>
                                    <p:animEffect transition="in" filter="wipe(left)">
                                      <p:cBhvr>
                                        <p:cTn id="32" dur="500"/>
                                        <p:tgtEl>
                                          <p:spTgt spid="859"/>
                                        </p:tgtEl>
                                      </p:cBhvr>
                                    </p:animEffect>
                                  </p:childTnLst>
                                </p:cTn>
                              </p:par>
                              <p:par>
                                <p:cTn id="33" presetID="22" presetClass="entr" presetSubtype="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2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57"/>
                                        </p:tgtEl>
                                        <p:attrNameLst>
                                          <p:attrName>style.visibility</p:attrName>
                                        </p:attrNameLst>
                                      </p:cBhvr>
                                      <p:to>
                                        <p:strVal val="visible"/>
                                      </p:to>
                                    </p:set>
                                    <p:animEffect transition="in" filter="wipe(left)">
                                      <p:cBhvr>
                                        <p:cTn id="46" dur="500"/>
                                        <p:tgtEl>
                                          <p:spTgt spid="85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0" animBg="1"/>
      <p:bldP spid="857" grpId="0" animBg="1"/>
      <p:bldP spid="858" grpId="0" animBg="1"/>
      <p:bldP spid="859" grpId="0" animBg="1"/>
      <p:bldP spid="4" grpId="0"/>
      <p:bldP spid="8" grpId="0"/>
      <p:bldP spid="10" grpId="0"/>
      <p:bldP spid="12" grpId="0"/>
      <p:bldP spid="14" grpId="0"/>
      <p:bldP spid="1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12" name="Rectangle 11">
            <a:extLst>
              <a:ext uri="{FF2B5EF4-FFF2-40B4-BE49-F238E27FC236}">
                <a16:creationId xmlns:a16="http://schemas.microsoft.com/office/drawing/2014/main" id="{ECB0DE29-CF76-BFD2-DE98-B7C912A40740}"/>
              </a:ext>
            </a:extLst>
          </p:cNvPr>
          <p:cNvSpPr/>
          <p:nvPr/>
        </p:nvSpPr>
        <p:spPr>
          <a:xfrm>
            <a:off x="3453686" y="4767309"/>
            <a:ext cx="5509339" cy="1690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6E1DE9D9-9CD5-8A73-4360-6ACDC2B778ED}"/>
              </a:ext>
            </a:extLst>
          </p:cNvPr>
          <p:cNvSpPr>
            <a:spLocks noGrp="1"/>
          </p:cNvSpPr>
          <p:nvPr>
            <p:ph type="body" idx="2"/>
          </p:nvPr>
        </p:nvSpPr>
        <p:spPr/>
        <p:txBody>
          <a:bodyPr/>
          <a:lstStyle/>
          <a:p>
            <a:r>
              <a:rPr lang="fr-FR" sz="2000" dirty="0"/>
              <a:t>MERCI A VOUS POUR VOTRE ATTENTION </a:t>
            </a:r>
          </a:p>
          <a:p>
            <a:r>
              <a:rPr lang="fr-FR" sz="3200" dirty="0">
                <a:solidFill>
                  <a:srgbClr val="169FDB"/>
                </a:solidFill>
              </a:rPr>
              <a:t>DES QUESTIONS ?</a:t>
            </a:r>
          </a:p>
        </p:txBody>
      </p:sp>
      <p:sp>
        <p:nvSpPr>
          <p:cNvPr id="843" name="Google Shape;843;g244516d9975_0_194"/>
          <p:cNvSpPr txBox="1">
            <a:spLocks noGrp="1"/>
          </p:cNvSpPr>
          <p:nvPr>
            <p:ph type="sldNum" idx="4294967295"/>
          </p:nvPr>
        </p:nvSpPr>
        <p:spPr>
          <a:xfrm>
            <a:off x="8593138" y="6384925"/>
            <a:ext cx="550862"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75</a:t>
            </a:fld>
            <a:endParaRPr/>
          </a:p>
        </p:txBody>
      </p:sp>
      <p:sp>
        <p:nvSpPr>
          <p:cNvPr id="5" name="Google Shape;824;g244516d9975_0_182">
            <a:extLst>
              <a:ext uri="{FF2B5EF4-FFF2-40B4-BE49-F238E27FC236}">
                <a16:creationId xmlns:a16="http://schemas.microsoft.com/office/drawing/2014/main" id="{93A7346B-4BA3-8AE0-2CCA-586A2E162058}"/>
              </a:ext>
            </a:extLst>
          </p:cNvPr>
          <p:cNvSpPr txBox="1">
            <a:spLocks noGrp="1"/>
          </p:cNvSpPr>
          <p:nvPr>
            <p:ph type="body" idx="1"/>
          </p:nvPr>
        </p:nvSpPr>
        <p:spPr>
          <a:xfrm>
            <a:off x="2719838" y="2956263"/>
            <a:ext cx="5903074" cy="558462"/>
          </a:xfrm>
          <a:prstGeom prst="rect">
            <a:avLst/>
          </a:prstGeom>
          <a:noFill/>
          <a:ln>
            <a:noFill/>
          </a:ln>
        </p:spPr>
        <p:txBody>
          <a:bodyPr spcFirstLastPara="1" wrap="square" lIns="91425" tIns="45700" rIns="91425" bIns="45700" anchor="ctr" anchorCtr="0">
            <a:noAutofit/>
          </a:bodyPr>
          <a:lstStyle/>
          <a:p>
            <a:pPr marL="0" indent="0" algn="ctr">
              <a:spcBef>
                <a:spcPts val="0"/>
              </a:spcBef>
            </a:pPr>
            <a:r>
              <a:rPr lang="fr-FR" b="1" i="0" u="none" strike="noStrike" cap="none" dirty="0">
                <a:solidFill>
                  <a:srgbClr val="31327C"/>
                </a:solidFill>
                <a:latin typeface="Century Gothic"/>
                <a:ea typeface="Century Gothic"/>
                <a:cs typeface="Century Gothic"/>
                <a:sym typeface="Century Gothic"/>
              </a:rPr>
              <a:t>LA GESTION DES EFFLUENTS NON DOMESTIQUES</a:t>
            </a:r>
            <a:endParaRPr lang="fr-FR" b="1" i="0" u="none" strike="noStrike" cap="none" dirty="0">
              <a:solidFill>
                <a:schemeClr val="dk1"/>
              </a:solidFill>
              <a:latin typeface="Calibri"/>
              <a:ea typeface="Calibri"/>
              <a:cs typeface="Calibri"/>
              <a:sym typeface="Calibri"/>
            </a:endParaRPr>
          </a:p>
        </p:txBody>
      </p:sp>
      <p:grpSp>
        <p:nvGrpSpPr>
          <p:cNvPr id="4" name="Groupe 3">
            <a:extLst>
              <a:ext uri="{FF2B5EF4-FFF2-40B4-BE49-F238E27FC236}">
                <a16:creationId xmlns:a16="http://schemas.microsoft.com/office/drawing/2014/main" id="{4182CE66-8815-8330-FC4E-D14C2EC19ECA}"/>
              </a:ext>
            </a:extLst>
          </p:cNvPr>
          <p:cNvGrpSpPr>
            <a:grpSpLocks noChangeAspect="1"/>
          </p:cNvGrpSpPr>
          <p:nvPr/>
        </p:nvGrpSpPr>
        <p:grpSpPr>
          <a:xfrm>
            <a:off x="3304179" y="5277575"/>
            <a:ext cx="5564389" cy="1107350"/>
            <a:chOff x="2747645" y="5165434"/>
            <a:chExt cx="3963035" cy="788670"/>
          </a:xfrm>
        </p:grpSpPr>
        <p:pic>
          <p:nvPicPr>
            <p:cNvPr id="7" name="image96.jpg">
              <a:extLst>
                <a:ext uri="{FF2B5EF4-FFF2-40B4-BE49-F238E27FC236}">
                  <a16:creationId xmlns:a16="http://schemas.microsoft.com/office/drawing/2014/main" id="{75D47CB3-A0E9-5E3D-F6A8-40AD4C9E5B1D}"/>
                </a:ext>
              </a:extLst>
            </p:cNvPr>
            <p:cNvPicPr/>
            <p:nvPr/>
          </p:nvPicPr>
          <p:blipFill>
            <a:blip r:embed="rId3" cstate="screen">
              <a:extLst>
                <a:ext uri="{28A0092B-C50C-407E-A947-70E740481C1C}">
                  <a14:useLocalDpi xmlns:a14="http://schemas.microsoft.com/office/drawing/2010/main"/>
                </a:ext>
              </a:extLst>
            </a:blip>
            <a:srcRect/>
            <a:stretch>
              <a:fillRect/>
            </a:stretch>
          </p:blipFill>
          <p:spPr>
            <a:xfrm>
              <a:off x="2874010" y="5195279"/>
              <a:ext cx="1697990" cy="746760"/>
            </a:xfrm>
            <a:prstGeom prst="rect">
              <a:avLst/>
            </a:prstGeom>
            <a:ln/>
          </p:spPr>
        </p:pic>
        <p:pic>
          <p:nvPicPr>
            <p:cNvPr id="8" name="image41.jpg">
              <a:extLst>
                <a:ext uri="{FF2B5EF4-FFF2-40B4-BE49-F238E27FC236}">
                  <a16:creationId xmlns:a16="http://schemas.microsoft.com/office/drawing/2014/main" id="{E02E5263-73C8-BAD6-5C7C-350CC9133962}"/>
                </a:ext>
              </a:extLst>
            </p:cNvPr>
            <p:cNvPicPr/>
            <p:nvPr/>
          </p:nvPicPr>
          <p:blipFill>
            <a:blip r:embed="rId4" cstate="screen">
              <a:extLst>
                <a:ext uri="{28A0092B-C50C-407E-A947-70E740481C1C}">
                  <a14:useLocalDpi xmlns:a14="http://schemas.microsoft.com/office/drawing/2010/main"/>
                </a:ext>
              </a:extLst>
            </a:blip>
            <a:srcRect/>
            <a:stretch>
              <a:fillRect/>
            </a:stretch>
          </p:blipFill>
          <p:spPr>
            <a:xfrm>
              <a:off x="4608195" y="5165434"/>
              <a:ext cx="611505" cy="788670"/>
            </a:xfrm>
            <a:prstGeom prst="rect">
              <a:avLst/>
            </a:prstGeom>
            <a:ln/>
          </p:spPr>
        </p:pic>
        <p:cxnSp>
          <p:nvCxnSpPr>
            <p:cNvPr id="10" name="Connecteur droit 9">
              <a:extLst>
                <a:ext uri="{FF2B5EF4-FFF2-40B4-BE49-F238E27FC236}">
                  <a16:creationId xmlns:a16="http://schemas.microsoft.com/office/drawing/2014/main" id="{EEF595BD-0681-8B7D-4B3D-8BD618FBCB85}"/>
                </a:ext>
              </a:extLst>
            </p:cNvPr>
            <p:cNvCxnSpPr/>
            <p:nvPr/>
          </p:nvCxnSpPr>
          <p:spPr>
            <a:xfrm flipH="1">
              <a:off x="2747645" y="5197819"/>
              <a:ext cx="13335" cy="6115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4CDF40FC-2B99-B253-0975-CA768AC9E3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3" t="19914" r="4800" b="20328"/>
            <a:stretch/>
          </p:blipFill>
          <p:spPr bwMode="auto">
            <a:xfrm>
              <a:off x="5416550" y="5367364"/>
              <a:ext cx="1294130" cy="482600"/>
            </a:xfrm>
            <a:prstGeom prst="rect">
              <a:avLst/>
            </a:prstGeom>
            <a:ln>
              <a:noFill/>
            </a:ln>
            <a:extLst>
              <a:ext uri="{53640926-AAD7-44D8-BBD7-CCE9431645EC}">
                <a14:shadowObscured xmlns:a14="http://schemas.microsoft.com/office/drawing/2010/main"/>
              </a:ext>
            </a:extLst>
          </p:spPr>
        </p:pic>
      </p:grpSp>
      <p:sp>
        <p:nvSpPr>
          <p:cNvPr id="6" name="Zone de texte 16">
            <a:extLst>
              <a:ext uri="{FF2B5EF4-FFF2-40B4-BE49-F238E27FC236}">
                <a16:creationId xmlns:a16="http://schemas.microsoft.com/office/drawing/2014/main" id="{F86864D0-293D-F1A5-1EDC-69A1B7AEDFD6}"/>
              </a:ext>
            </a:extLst>
          </p:cNvPr>
          <p:cNvSpPr txBox="1"/>
          <p:nvPr/>
        </p:nvSpPr>
        <p:spPr>
          <a:xfrm>
            <a:off x="3453686" y="5063763"/>
            <a:ext cx="2122170" cy="25114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200"/>
              </a:lnSpc>
              <a:spcBef>
                <a:spcPts val="600"/>
              </a:spcBef>
              <a:spcAft>
                <a:spcPts val="600"/>
              </a:spcAft>
            </a:pPr>
            <a:r>
              <a:rPr lang="fr-FR" sz="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Avec le soutien de :</a:t>
            </a:r>
          </a:p>
        </p:txBody>
      </p:sp>
    </p:spTree>
    <p:extLst>
      <p:ext uri="{BB962C8B-B14F-4D97-AF65-F5344CB8AC3E}">
        <p14:creationId xmlns:p14="http://schemas.microsoft.com/office/powerpoint/2010/main" val="28046782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244516d9975_0_194"/>
          <p:cNvSpPr txBox="1">
            <a:spLocks noGrp="1"/>
          </p:cNvSpPr>
          <p:nvPr>
            <p:ph type="sldNum" idx="12"/>
          </p:nvPr>
        </p:nvSpPr>
        <p:spPr>
          <a:xfrm>
            <a:off x="7362706" y="6385578"/>
            <a:ext cx="5508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76</a:t>
            </a:fld>
            <a:endParaRPr/>
          </a:p>
        </p:txBody>
      </p:sp>
      <p:sp>
        <p:nvSpPr>
          <p:cNvPr id="845" name="Google Shape;845;g244516d9975_0_194"/>
          <p:cNvSpPr txBox="1">
            <a:spLocks noGrp="1"/>
          </p:cNvSpPr>
          <p:nvPr>
            <p:ph type="body" idx="2"/>
          </p:nvPr>
        </p:nvSpPr>
        <p:spPr>
          <a:xfrm>
            <a:off x="184500" y="2188588"/>
            <a:ext cx="8959500" cy="4669412"/>
          </a:xfrm>
          <a:prstGeom prst="rect">
            <a:avLst/>
          </a:prstGeom>
          <a:noFill/>
          <a:ln>
            <a:noFill/>
          </a:ln>
        </p:spPr>
        <p:txBody>
          <a:bodyPr spcFirstLastPara="1" wrap="square" lIns="91425" tIns="45700" rIns="91425" bIns="45700" anchor="ctr" anchorCtr="0">
            <a:noAutofit/>
          </a:bodyPr>
          <a:lstStyle/>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AE RMC : Agence de l’eau Rhône Méditerranée Corse </a:t>
            </a:r>
          </a:p>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AE LB : Agence de l’eau Loire Bretagne </a:t>
            </a:r>
          </a:p>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ASD : Autorisation Spéciale de Déversement </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CC : Communauté de communes </a:t>
            </a:r>
          </a:p>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CCI : Chambre de commerce et d’Industrie  </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CMA : Chambre des Métiers et de l’Artisanat </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CSD : Convention Spéciale de Déversement</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DCO : Demande Chimique en Oxygène </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DDT : Direction Départementale des Territoires </a:t>
            </a:r>
          </a:p>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DREAL : Direction Régionale de l’Environnement, de l’Aménagement et du Logement</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END : Effluent Non Domestique</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solidFill>
                  <a:schemeClr val="dk1"/>
                </a:solidFill>
                <a:latin typeface="Century Gothic" panose="020B0502020202020204" pitchFamily="34" charset="0"/>
              </a:rPr>
              <a:t>EP : Eau pluviale </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ETP : Equivalent Temps Plein</a:t>
            </a:r>
          </a:p>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EU : Eaux Usées </a:t>
            </a:r>
          </a:p>
          <a:p>
            <a:pPr marL="742950" lvl="1" indent="-285750">
              <a:lnSpc>
                <a:spcPct val="100000"/>
              </a:lnSpc>
              <a:spcBef>
                <a:spcPts val="0"/>
              </a:spcBef>
              <a:buClr>
                <a:srgbClr val="31327C"/>
              </a:buClr>
              <a:buSzPts val="1700"/>
              <a:buFont typeface="Century Gothic" panose="020B0502020202020204" pitchFamily="34" charset="0"/>
              <a:buChar char="-"/>
            </a:pPr>
            <a:r>
              <a:rPr lang="fr-FR" sz="1400" dirty="0">
                <a:latin typeface="Century Gothic" panose="020B0502020202020204" pitchFamily="34" charset="0"/>
              </a:rPr>
              <a:t>H2S : Hydrogène Sulfuré </a:t>
            </a:r>
            <a:endParaRPr lang="fr-FR" sz="1400" dirty="0">
              <a:solidFill>
                <a:schemeClr val="dk1"/>
              </a:solidFill>
              <a:latin typeface="Century Gothic" panose="020B0502020202020204" pitchFamily="34" charset="0"/>
            </a:endParaRP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solidFill>
                  <a:schemeClr val="dk1"/>
                </a:solidFill>
                <a:latin typeface="Century Gothic" panose="020B0502020202020204" pitchFamily="34" charset="0"/>
              </a:rPr>
              <a:t>ICPE : Installation Classée Protection de l’Environnement</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METOX : </a:t>
            </a:r>
            <a:r>
              <a:rPr lang="fr-FR" sz="1400" dirty="0" err="1">
                <a:latin typeface="Century Gothic" panose="020B0502020202020204" pitchFamily="34" charset="0"/>
              </a:rPr>
              <a:t>MEtaux</a:t>
            </a:r>
            <a:r>
              <a:rPr lang="fr-FR" sz="1400" dirty="0">
                <a:latin typeface="Century Gothic" panose="020B0502020202020204" pitchFamily="34" charset="0"/>
              </a:rPr>
              <a:t> Toxiques totaux</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solidFill>
                  <a:schemeClr val="dk1"/>
                </a:solidFill>
                <a:latin typeface="Century Gothic" panose="020B0502020202020204" pitchFamily="34" charset="0"/>
              </a:rPr>
              <a:t>OPC : </a:t>
            </a:r>
            <a:r>
              <a:rPr lang="fr-FR" sz="1400" dirty="0" err="1">
                <a:solidFill>
                  <a:schemeClr val="dk1"/>
                </a:solidFill>
                <a:latin typeface="Century Gothic" panose="020B0502020202020204" pitchFamily="34" charset="0"/>
              </a:rPr>
              <a:t>OPération</a:t>
            </a:r>
            <a:r>
              <a:rPr lang="fr-FR" sz="1400" dirty="0">
                <a:solidFill>
                  <a:schemeClr val="dk1"/>
                </a:solidFill>
                <a:latin typeface="Century Gothic" panose="020B0502020202020204" pitchFamily="34" charset="0"/>
              </a:rPr>
              <a:t> Collective </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PPM : Partie Par Million</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PR : Poste de Refoulement</a:t>
            </a: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solidFill>
                  <a:schemeClr val="dk1"/>
                </a:solidFill>
                <a:latin typeface="Century Gothic" panose="020B0502020202020204" pitchFamily="34" charset="0"/>
              </a:rPr>
              <a:t>STEP : Statio</a:t>
            </a:r>
            <a:r>
              <a:rPr lang="fr-FR" sz="1400" dirty="0">
                <a:latin typeface="Century Gothic" panose="020B0502020202020204" pitchFamily="34" charset="0"/>
              </a:rPr>
              <a:t>n d’Epuration</a:t>
            </a:r>
            <a:endParaRPr lang="fr-FR" sz="1400" dirty="0">
              <a:solidFill>
                <a:schemeClr val="dk1"/>
              </a:solidFill>
              <a:latin typeface="Century Gothic" panose="020B0502020202020204" pitchFamily="34" charset="0"/>
            </a:endParaRPr>
          </a:p>
          <a:p>
            <a:pPr marL="742950" lvl="1" indent="-285750" algn="l" rtl="0">
              <a:lnSpc>
                <a:spcPct val="100000"/>
              </a:lnSpc>
              <a:spcBef>
                <a:spcPts val="0"/>
              </a:spcBef>
              <a:spcAft>
                <a:spcPts val="0"/>
              </a:spcAft>
              <a:buClr>
                <a:srgbClr val="31327C"/>
              </a:buClr>
              <a:buSzPts val="1700"/>
              <a:buFont typeface="Century Gothic" panose="020B0502020202020204" pitchFamily="34" charset="0"/>
              <a:buChar char="-"/>
            </a:pPr>
            <a:r>
              <a:rPr lang="fr-FR" sz="1400" dirty="0">
                <a:latin typeface="Century Gothic" panose="020B0502020202020204" pitchFamily="34" charset="0"/>
              </a:rPr>
              <a:t>ZAC : Zone d’Activité </a:t>
            </a:r>
            <a:endParaRPr lang="fr-FR" sz="1400" dirty="0">
              <a:solidFill>
                <a:schemeClr val="dk1"/>
              </a:solidFill>
              <a:latin typeface="Century Gothic" panose="020B0502020202020204" pitchFamily="34" charset="0"/>
            </a:endParaRPr>
          </a:p>
          <a:p>
            <a:pPr marL="742950" lvl="1" indent="-285750" algn="l" rtl="0">
              <a:lnSpc>
                <a:spcPct val="100000"/>
              </a:lnSpc>
              <a:spcBef>
                <a:spcPts val="1200"/>
              </a:spcBef>
              <a:spcAft>
                <a:spcPts val="0"/>
              </a:spcAft>
              <a:buClr>
                <a:srgbClr val="31327C"/>
              </a:buClr>
              <a:buSzPts val="1700"/>
              <a:buFont typeface="Century Gothic" panose="020B0502020202020204" pitchFamily="34" charset="0"/>
              <a:buChar char="-"/>
            </a:pPr>
            <a:endParaRPr lang="fr-FR" sz="1500" dirty="0">
              <a:solidFill>
                <a:schemeClr val="dk1"/>
              </a:solidFill>
              <a:latin typeface="Century Gothic" panose="020B0502020202020204" pitchFamily="34" charset="0"/>
            </a:endParaRPr>
          </a:p>
        </p:txBody>
      </p:sp>
      <p:sp>
        <p:nvSpPr>
          <p:cNvPr id="5" name="Google Shape;824;g244516d9975_0_182">
            <a:extLst>
              <a:ext uri="{FF2B5EF4-FFF2-40B4-BE49-F238E27FC236}">
                <a16:creationId xmlns:a16="http://schemas.microsoft.com/office/drawing/2014/main" id="{93A7346B-4BA3-8AE0-2CCA-586A2E162058}"/>
              </a:ext>
            </a:extLst>
          </p:cNvPr>
          <p:cNvSpPr txBox="1">
            <a:spLocks noGrp="1"/>
          </p:cNvSpPr>
          <p:nvPr>
            <p:ph type="body" idx="1"/>
          </p:nvPr>
        </p:nvSpPr>
        <p:spPr>
          <a:xfrm>
            <a:off x="473785" y="1255919"/>
            <a:ext cx="8959500" cy="7395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ACRONYMES </a:t>
            </a:r>
            <a:endParaRPr dirty="0"/>
          </a:p>
        </p:txBody>
      </p:sp>
    </p:spTree>
    <p:extLst>
      <p:ext uri="{BB962C8B-B14F-4D97-AF65-F5344CB8AC3E}">
        <p14:creationId xmlns:p14="http://schemas.microsoft.com/office/powerpoint/2010/main" val="3966697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3aa8d1171c_0_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8</a:t>
            </a:fld>
            <a:endParaRPr/>
          </a:p>
        </p:txBody>
      </p:sp>
      <p:sp>
        <p:nvSpPr>
          <p:cNvPr id="143" name="Google Shape;143;g23aa8d1171c_0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dirty="0"/>
              <a:t>INTRODUCTION</a:t>
            </a:r>
            <a:endParaRPr dirty="0"/>
          </a:p>
        </p:txBody>
      </p:sp>
      <p:sp>
        <p:nvSpPr>
          <p:cNvPr id="5" name="ZoneTexte 4">
            <a:extLst>
              <a:ext uri="{FF2B5EF4-FFF2-40B4-BE49-F238E27FC236}">
                <a16:creationId xmlns:a16="http://schemas.microsoft.com/office/drawing/2014/main" id="{C4EB1CEF-4133-44CE-5BC2-14167B0D3866}"/>
              </a:ext>
            </a:extLst>
          </p:cNvPr>
          <p:cNvSpPr txBox="1"/>
          <p:nvPr/>
        </p:nvSpPr>
        <p:spPr>
          <a:xfrm>
            <a:off x="387363" y="1365358"/>
            <a:ext cx="7305523"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750"/>
              </a:spcBef>
              <a:spcAft>
                <a:spcPts val="0"/>
              </a:spcAft>
              <a:buClr>
                <a:srgbClr val="31327C"/>
              </a:buClr>
              <a:buSzPts val="2000"/>
              <a:buFont typeface="Arial"/>
              <a:buNone/>
              <a:tabLst/>
              <a:defRPr/>
            </a:pPr>
            <a:r>
              <a:rPr lang="fr-FR" sz="2000" b="1" kern="1200" dirty="0">
                <a:solidFill>
                  <a:srgbClr val="169FDB"/>
                </a:solidFill>
                <a:highlight>
                  <a:prstClr val="white"/>
                </a:highlight>
                <a:latin typeface="Century Gothic"/>
                <a:sym typeface="Century Gothic"/>
              </a:rPr>
              <a:t>Pour une meilleure gestion des effluents non domestiques</a:t>
            </a:r>
            <a:endParaRPr kumimoji="0" lang="fr-FR" sz="2000" b="1" i="0" u="none" strike="noStrike" kern="1200" cap="none" spc="0" normalizeH="0" baseline="0" noProof="0" dirty="0">
              <a:ln>
                <a:noFill/>
              </a:ln>
              <a:solidFill>
                <a:srgbClr val="169FDB"/>
              </a:solidFill>
              <a:effectLst/>
              <a:highlight>
                <a:prstClr val="white"/>
              </a:highlight>
              <a:uLnTx/>
              <a:uFillTx/>
              <a:latin typeface="Century Gothic"/>
              <a:sym typeface="Century Gothic"/>
            </a:endParaRPr>
          </a:p>
        </p:txBody>
      </p:sp>
      <p:sp>
        <p:nvSpPr>
          <p:cNvPr id="9" name="ZoneTexte 8">
            <a:extLst>
              <a:ext uri="{FF2B5EF4-FFF2-40B4-BE49-F238E27FC236}">
                <a16:creationId xmlns:a16="http://schemas.microsoft.com/office/drawing/2014/main" id="{166651A7-AF13-791C-28EE-1C15799DF0A3}"/>
              </a:ext>
            </a:extLst>
          </p:cNvPr>
          <p:cNvSpPr txBox="1"/>
          <p:nvPr/>
        </p:nvSpPr>
        <p:spPr>
          <a:xfrm>
            <a:off x="340909" y="1765468"/>
            <a:ext cx="8574492" cy="1502976"/>
          </a:xfrm>
          <a:prstGeom prst="rect">
            <a:avLst/>
          </a:prstGeom>
          <a:noFill/>
        </p:spPr>
        <p:txBody>
          <a:bodyPr wrap="square">
            <a:spAutoFit/>
          </a:bodyPr>
          <a:lstStyle/>
          <a:p>
            <a:pPr marL="120650" lvl="0" algn="just">
              <a:spcBef>
                <a:spcPts val="750"/>
              </a:spcBef>
              <a:buClr>
                <a:srgbClr val="31327C"/>
              </a:buClr>
              <a:buSzPts val="1700"/>
              <a:defRPr/>
            </a:pPr>
            <a:r>
              <a:rPr lang="fr-FR" sz="1700" b="1" kern="1200" dirty="0">
                <a:solidFill>
                  <a:srgbClr val="31327C"/>
                </a:solidFill>
                <a:latin typeface="Century Gothic"/>
                <a:sym typeface="Century Gothic"/>
              </a:rPr>
              <a:t>Contexte et enjeux </a:t>
            </a:r>
          </a:p>
          <a:p>
            <a:pPr marL="457200" lvl="2" indent="-336550" algn="just">
              <a:spcBef>
                <a:spcPts val="750"/>
              </a:spcBef>
              <a:buClr>
                <a:srgbClr val="31327C"/>
              </a:buClr>
              <a:buSzPts val="1700"/>
              <a:buFont typeface="Wingdings" panose="05000000000000000000" pitchFamily="2" charset="2"/>
              <a:buChar char=""/>
              <a:defRPr/>
            </a:pPr>
            <a:r>
              <a:rPr kumimoji="0" lang="fr-FR" sz="1700" i="0" u="none" strike="noStrike" kern="1200" cap="none" spc="0" normalizeH="0" baseline="0" noProof="0" dirty="0">
                <a:ln>
                  <a:noFill/>
                </a:ln>
                <a:solidFill>
                  <a:srgbClr val="31327C"/>
                </a:solidFill>
                <a:effectLst/>
                <a:uLnTx/>
                <a:uFillTx/>
                <a:latin typeface="Century Gothic"/>
                <a:sym typeface="Century Gothic"/>
              </a:rPr>
              <a:t>Exemple de la démarche </a:t>
            </a:r>
            <a:r>
              <a:rPr kumimoji="0" lang="fr-FR" sz="1700" i="0" u="none" strike="noStrike" kern="1200" cap="none" spc="0" normalizeH="0" baseline="0" noProof="0" dirty="0" err="1">
                <a:ln>
                  <a:noFill/>
                </a:ln>
                <a:solidFill>
                  <a:srgbClr val="31327C"/>
                </a:solidFill>
                <a:effectLst/>
                <a:uLnTx/>
                <a:uFillTx/>
                <a:latin typeface="Century Gothic"/>
                <a:sym typeface="Century Gothic"/>
              </a:rPr>
              <a:t>Epuretox</a:t>
            </a:r>
            <a:r>
              <a:rPr kumimoji="0" lang="fr-FR" sz="1700" i="0" u="none" strike="noStrike" kern="1200" cap="none" spc="0" normalizeH="0" baseline="0" noProof="0" dirty="0">
                <a:ln>
                  <a:noFill/>
                </a:ln>
                <a:solidFill>
                  <a:srgbClr val="31327C"/>
                </a:solidFill>
                <a:effectLst/>
                <a:uLnTx/>
                <a:uFillTx/>
                <a:latin typeface="Century Gothic"/>
                <a:sym typeface="Century Gothic"/>
              </a:rPr>
              <a:t> &amp; </a:t>
            </a:r>
            <a:r>
              <a:rPr kumimoji="0" lang="fr-FR" sz="1700" i="0" u="none" strike="noStrike" kern="1200" cap="none" spc="0" normalizeH="0" baseline="0" noProof="0" dirty="0" err="1">
                <a:ln>
                  <a:noFill/>
                </a:ln>
                <a:solidFill>
                  <a:srgbClr val="31327C"/>
                </a:solidFill>
                <a:effectLst/>
                <a:uLnTx/>
                <a:uFillTx/>
                <a:latin typeface="Century Gothic"/>
                <a:sym typeface="Century Gothic"/>
              </a:rPr>
              <a:t>Detox’eau</a:t>
            </a:r>
            <a:r>
              <a:rPr kumimoji="0" lang="fr-FR" sz="1700" i="0" u="none" strike="noStrike" kern="1200" cap="none" spc="0" normalizeH="0" baseline="0" noProof="0" dirty="0">
                <a:ln>
                  <a:noFill/>
                </a:ln>
                <a:solidFill>
                  <a:srgbClr val="31327C"/>
                </a:solidFill>
                <a:effectLst/>
                <a:uLnTx/>
                <a:uFillTx/>
                <a:latin typeface="Century Gothic"/>
                <a:sym typeface="Century Gothic"/>
              </a:rPr>
              <a:t> initiée</a:t>
            </a:r>
            <a:r>
              <a:rPr kumimoji="0" lang="fr-FR" sz="1700" i="0" u="none" strike="noStrike" kern="1200" cap="none" spc="0" normalizeH="0" noProof="0" dirty="0">
                <a:ln>
                  <a:noFill/>
                </a:ln>
                <a:solidFill>
                  <a:srgbClr val="31327C"/>
                </a:solidFill>
                <a:effectLst/>
                <a:uLnTx/>
                <a:uFillTx/>
                <a:latin typeface="Century Gothic"/>
                <a:sym typeface="Century Gothic"/>
              </a:rPr>
              <a:t> par le Grand Chalon, Le </a:t>
            </a:r>
            <a:r>
              <a:rPr lang="fr-FR" sz="1700" kern="1200" dirty="0">
                <a:solidFill>
                  <a:srgbClr val="31327C"/>
                </a:solidFill>
                <a:latin typeface="Century Gothic"/>
                <a:sym typeface="Century Gothic"/>
              </a:rPr>
              <a:t>Syndicat Intercommunal EAM (Syndicat Intercommunal pour le Traitement des Effluents de l’Agglomération Mâconnaise) ont contractualisé avec la CCI71 et l’agence de l’eau RMC </a:t>
            </a:r>
            <a:endParaRPr kumimoji="0" lang="fr-FR" sz="1500" i="0" u="none" strike="noStrike" kern="1200" cap="none" spc="0" normalizeH="0" baseline="0" noProof="0" dirty="0">
              <a:ln>
                <a:noFill/>
              </a:ln>
              <a:solidFill>
                <a:prstClr val="black"/>
              </a:solidFill>
              <a:effectLst/>
              <a:uLnTx/>
              <a:uFillTx/>
              <a:latin typeface="Century Gothic"/>
              <a:sym typeface="Century Gothic"/>
            </a:endParaRPr>
          </a:p>
        </p:txBody>
      </p:sp>
      <p:pic>
        <p:nvPicPr>
          <p:cNvPr id="6" name="Image 5">
            <a:extLst>
              <a:ext uri="{FF2B5EF4-FFF2-40B4-BE49-F238E27FC236}">
                <a16:creationId xmlns:a16="http://schemas.microsoft.com/office/drawing/2014/main" id="{EA78BAB6-D6E4-092B-DEFC-54285CEBF807}"/>
              </a:ext>
            </a:extLst>
          </p:cNvPr>
          <p:cNvPicPr>
            <a:picLocks noChangeAspect="1"/>
          </p:cNvPicPr>
          <p:nvPr/>
        </p:nvPicPr>
        <p:blipFill>
          <a:blip r:embed="rId3"/>
          <a:stretch>
            <a:fillRect/>
          </a:stretch>
        </p:blipFill>
        <p:spPr>
          <a:xfrm>
            <a:off x="839857" y="3426619"/>
            <a:ext cx="4641574" cy="2958959"/>
          </a:xfrm>
          <a:prstGeom prst="rect">
            <a:avLst/>
          </a:prstGeom>
        </p:spPr>
      </p:pic>
      <p:sp>
        <p:nvSpPr>
          <p:cNvPr id="11" name="ZoneTexte 10">
            <a:extLst>
              <a:ext uri="{FF2B5EF4-FFF2-40B4-BE49-F238E27FC236}">
                <a16:creationId xmlns:a16="http://schemas.microsoft.com/office/drawing/2014/main" id="{8DD65666-CB44-D280-B4DD-7C75DBCC618B}"/>
              </a:ext>
            </a:extLst>
          </p:cNvPr>
          <p:cNvSpPr txBox="1"/>
          <p:nvPr/>
        </p:nvSpPr>
        <p:spPr>
          <a:xfrm>
            <a:off x="5625549" y="4102697"/>
            <a:ext cx="3289852" cy="523220"/>
          </a:xfrm>
          <a:prstGeom prst="rect">
            <a:avLst/>
          </a:prstGeom>
          <a:noFill/>
        </p:spPr>
        <p:txBody>
          <a:bodyPr wrap="square">
            <a:spAutoFit/>
          </a:bodyPr>
          <a:lstStyle/>
          <a:p>
            <a:r>
              <a:rPr lang="fr-FR" dirty="0">
                <a:hlinkClick r:id="rId4"/>
              </a:rPr>
              <a:t>https://www.youtube.com/watch?v=S8D5U7aYUzQ&amp;t=38s</a:t>
            </a:r>
            <a:endParaRPr lang="fr-FR" dirty="0"/>
          </a:p>
        </p:txBody>
      </p:sp>
    </p:spTree>
    <p:extLst>
      <p:ext uri="{BB962C8B-B14F-4D97-AF65-F5344CB8AC3E}">
        <p14:creationId xmlns:p14="http://schemas.microsoft.com/office/powerpoint/2010/main" val="25343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1e2afb7e8d7_1_0"/>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fr-FR"/>
              <a:t>9</a:t>
            </a:fld>
            <a:endParaRPr/>
          </a:p>
        </p:txBody>
      </p:sp>
      <p:sp>
        <p:nvSpPr>
          <p:cNvPr id="150" name="Google Shape;150;g1e2afb7e8d7_1_0"/>
          <p:cNvSpPr txBox="1">
            <a:spLocks noGrp="1"/>
          </p:cNvSpPr>
          <p:nvPr>
            <p:ph type="body" idx="1"/>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31327C"/>
              </a:buClr>
              <a:buSzPts val="3000"/>
              <a:buNone/>
            </a:pPr>
            <a:r>
              <a:rPr lang="fr-FR"/>
              <a:t>INTRODUCTION</a:t>
            </a:r>
            <a:endParaRPr/>
          </a:p>
        </p:txBody>
      </p:sp>
      <p:sp>
        <p:nvSpPr>
          <p:cNvPr id="151" name="Google Shape;151;g1e2afb7e8d7_1_0"/>
          <p:cNvSpPr txBox="1">
            <a:spLocks noGrp="1"/>
          </p:cNvSpPr>
          <p:nvPr>
            <p:ph type="body" idx="2"/>
          </p:nvPr>
        </p:nvSpPr>
        <p:spPr>
          <a:xfrm>
            <a:off x="378035" y="1352475"/>
            <a:ext cx="8716179" cy="47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fr-FR" sz="2000" dirty="0">
                <a:solidFill>
                  <a:srgbClr val="169FDB"/>
                </a:solidFill>
                <a:latin typeface="Century Gothic"/>
                <a:ea typeface="Century Gothic"/>
                <a:cs typeface="Century Gothic"/>
                <a:sym typeface="Century Gothic"/>
              </a:rPr>
              <a:t>Les activités concernées par des rejets d</a:t>
            </a:r>
            <a:r>
              <a:rPr lang="fr-FR" sz="2000" dirty="0">
                <a:solidFill>
                  <a:srgbClr val="169FDB"/>
                </a:solidFill>
              </a:rPr>
              <a:t>’Effluents Non Domestiques</a:t>
            </a:r>
            <a:endParaRPr lang="fr-FR" sz="2000" dirty="0">
              <a:solidFill>
                <a:srgbClr val="169FDB"/>
              </a:solidFill>
              <a:latin typeface="Century Gothic"/>
              <a:ea typeface="Century Gothic"/>
              <a:cs typeface="Century Gothic"/>
              <a:sym typeface="Century Gothic"/>
            </a:endParaRPr>
          </a:p>
        </p:txBody>
      </p:sp>
      <p:grpSp>
        <p:nvGrpSpPr>
          <p:cNvPr id="8" name="Groupe 7">
            <a:extLst>
              <a:ext uri="{FF2B5EF4-FFF2-40B4-BE49-F238E27FC236}">
                <a16:creationId xmlns:a16="http://schemas.microsoft.com/office/drawing/2014/main" id="{A41F1097-B643-7294-6648-3A03BBB21FD8}"/>
              </a:ext>
            </a:extLst>
          </p:cNvPr>
          <p:cNvGrpSpPr/>
          <p:nvPr/>
        </p:nvGrpSpPr>
        <p:grpSpPr>
          <a:xfrm>
            <a:off x="521674" y="3492608"/>
            <a:ext cx="6232777" cy="1398146"/>
            <a:chOff x="521674" y="2337610"/>
            <a:chExt cx="6232777" cy="1398146"/>
          </a:xfrm>
        </p:grpSpPr>
        <p:pic>
          <p:nvPicPr>
            <p:cNvPr id="152" name="Google Shape;152;g1e2afb7e8d7_1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674" y="2337610"/>
              <a:ext cx="2018326" cy="1398146"/>
            </a:xfrm>
            <a:prstGeom prst="rect">
              <a:avLst/>
            </a:prstGeom>
            <a:noFill/>
            <a:ln>
              <a:solidFill>
                <a:srgbClr val="02FFB2"/>
              </a:solidFill>
            </a:ln>
          </p:spPr>
        </p:pic>
        <p:sp>
          <p:nvSpPr>
            <p:cNvPr id="2" name="Google Shape;151;g1e2afb7e8d7_1_0">
              <a:extLst>
                <a:ext uri="{FF2B5EF4-FFF2-40B4-BE49-F238E27FC236}">
                  <a16:creationId xmlns:a16="http://schemas.microsoft.com/office/drawing/2014/main" id="{4F5C7627-A294-6BAB-1875-FF9600017840}"/>
                </a:ext>
              </a:extLst>
            </p:cNvPr>
            <p:cNvSpPr txBox="1">
              <a:spLocks/>
            </p:cNvSpPr>
            <p:nvPr/>
          </p:nvSpPr>
          <p:spPr>
            <a:xfrm>
              <a:off x="2644693" y="2800961"/>
              <a:ext cx="1106863" cy="47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spcBef>
                  <a:spcPts val="0"/>
                </a:spcBef>
              </a:pPr>
              <a:r>
                <a:rPr lang="fr-FR" dirty="0">
                  <a:solidFill>
                    <a:srgbClr val="169FDB"/>
                  </a:solidFill>
                </a:rPr>
                <a:t>Artisans</a:t>
              </a:r>
            </a:p>
          </p:txBody>
        </p:sp>
        <p:sp>
          <p:nvSpPr>
            <p:cNvPr id="5" name="ZoneTexte 4">
              <a:extLst>
                <a:ext uri="{FF2B5EF4-FFF2-40B4-BE49-F238E27FC236}">
                  <a16:creationId xmlns:a16="http://schemas.microsoft.com/office/drawing/2014/main" id="{4A667101-012C-9FB8-C69F-42CC1DAAA31E}"/>
                </a:ext>
              </a:extLst>
            </p:cNvPr>
            <p:cNvSpPr txBox="1"/>
            <p:nvPr/>
          </p:nvSpPr>
          <p:spPr>
            <a:xfrm>
              <a:off x="4736125" y="2536695"/>
              <a:ext cx="2018326" cy="954107"/>
            </a:xfrm>
            <a:prstGeom prst="rect">
              <a:avLst/>
            </a:prstGeom>
            <a:noFill/>
          </p:spPr>
          <p:txBody>
            <a:bodyPr wrap="square" rtlCol="0">
              <a:spAutoFit/>
            </a:bodyPr>
            <a:lstStyle/>
            <a:p>
              <a:r>
                <a:rPr lang="fr-FR" dirty="0">
                  <a:latin typeface="Century Gothic" panose="020B0502020202020204" pitchFamily="34" charset="0"/>
                </a:rPr>
                <a:t>Travail du bois</a:t>
              </a:r>
            </a:p>
            <a:p>
              <a:r>
                <a:rPr lang="fr-FR" dirty="0">
                  <a:latin typeface="Century Gothic" panose="020B0502020202020204" pitchFamily="34" charset="0"/>
                </a:rPr>
                <a:t>Garage</a:t>
              </a:r>
            </a:p>
            <a:p>
              <a:r>
                <a:rPr lang="fr-FR" dirty="0">
                  <a:latin typeface="Century Gothic" panose="020B0502020202020204" pitchFamily="34" charset="0"/>
                </a:rPr>
                <a:t>Peintre</a:t>
              </a:r>
            </a:p>
            <a:p>
              <a:r>
                <a:rPr lang="fr-FR" dirty="0">
                  <a:latin typeface="Century Gothic" panose="020B0502020202020204" pitchFamily="34" charset="0"/>
                </a:rPr>
                <a:t>…</a:t>
              </a:r>
            </a:p>
          </p:txBody>
        </p:sp>
        <p:cxnSp>
          <p:nvCxnSpPr>
            <p:cNvPr id="9" name="Connecteur droit 8">
              <a:extLst>
                <a:ext uri="{FF2B5EF4-FFF2-40B4-BE49-F238E27FC236}">
                  <a16:creationId xmlns:a16="http://schemas.microsoft.com/office/drawing/2014/main" id="{D51710DC-ABFA-DBF7-6977-AC9A6EDC5043}"/>
                </a:ext>
              </a:extLst>
            </p:cNvPr>
            <p:cNvCxnSpPr>
              <a:cxnSpLocks/>
            </p:cNvCxnSpPr>
            <p:nvPr/>
          </p:nvCxnSpPr>
          <p:spPr>
            <a:xfrm>
              <a:off x="4639614" y="2626384"/>
              <a:ext cx="0" cy="792000"/>
            </a:xfrm>
            <a:prstGeom prst="line">
              <a:avLst/>
            </a:prstGeom>
            <a:ln w="57150">
              <a:solidFill>
                <a:srgbClr val="02FFB2"/>
              </a:solidFill>
            </a:ln>
          </p:spPr>
          <p:style>
            <a:lnRef idx="1">
              <a:schemeClr val="accent1"/>
            </a:lnRef>
            <a:fillRef idx="0">
              <a:schemeClr val="accent1"/>
            </a:fillRef>
            <a:effectRef idx="0">
              <a:schemeClr val="accent1"/>
            </a:effectRef>
            <a:fontRef idx="minor">
              <a:schemeClr val="tx1"/>
            </a:fontRef>
          </p:style>
        </p:cxnSp>
      </p:grpSp>
      <p:grpSp>
        <p:nvGrpSpPr>
          <p:cNvPr id="10" name="Groupe 9">
            <a:extLst>
              <a:ext uri="{FF2B5EF4-FFF2-40B4-BE49-F238E27FC236}">
                <a16:creationId xmlns:a16="http://schemas.microsoft.com/office/drawing/2014/main" id="{7CD78663-B9A3-9240-B912-2305667CF723}"/>
              </a:ext>
            </a:extLst>
          </p:cNvPr>
          <p:cNvGrpSpPr/>
          <p:nvPr/>
        </p:nvGrpSpPr>
        <p:grpSpPr>
          <a:xfrm>
            <a:off x="521675" y="2036455"/>
            <a:ext cx="6232776" cy="1398146"/>
            <a:chOff x="521675" y="3781782"/>
            <a:chExt cx="6232776" cy="1398146"/>
          </a:xfrm>
        </p:grpSpPr>
        <p:pic>
          <p:nvPicPr>
            <p:cNvPr id="153" name="Google Shape;153;g1e2afb7e8d7_1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1675" y="3781782"/>
              <a:ext cx="2018326" cy="1398146"/>
            </a:xfrm>
            <a:prstGeom prst="rect">
              <a:avLst/>
            </a:prstGeom>
            <a:noFill/>
            <a:ln>
              <a:solidFill>
                <a:srgbClr val="02FFB2"/>
              </a:solidFill>
            </a:ln>
          </p:spPr>
        </p:pic>
        <p:sp>
          <p:nvSpPr>
            <p:cNvPr id="3" name="Google Shape;151;g1e2afb7e8d7_1_0">
              <a:extLst>
                <a:ext uri="{FF2B5EF4-FFF2-40B4-BE49-F238E27FC236}">
                  <a16:creationId xmlns:a16="http://schemas.microsoft.com/office/drawing/2014/main" id="{521793D7-9C32-C28D-C3D2-5C1C2D544423}"/>
                </a:ext>
              </a:extLst>
            </p:cNvPr>
            <p:cNvSpPr txBox="1">
              <a:spLocks/>
            </p:cNvSpPr>
            <p:nvPr/>
          </p:nvSpPr>
          <p:spPr>
            <a:xfrm>
              <a:off x="2644693" y="4243855"/>
              <a:ext cx="1286445" cy="47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spcBef>
                  <a:spcPts val="0"/>
                </a:spcBef>
              </a:pPr>
              <a:r>
                <a:rPr lang="fr-FR" dirty="0">
                  <a:solidFill>
                    <a:srgbClr val="169FDB"/>
                  </a:solidFill>
                </a:rPr>
                <a:t>Industriels</a:t>
              </a:r>
            </a:p>
          </p:txBody>
        </p:sp>
        <p:sp>
          <p:nvSpPr>
            <p:cNvPr id="6" name="ZoneTexte 5">
              <a:extLst>
                <a:ext uri="{FF2B5EF4-FFF2-40B4-BE49-F238E27FC236}">
                  <a16:creationId xmlns:a16="http://schemas.microsoft.com/office/drawing/2014/main" id="{C913C855-A6BE-41BA-3E59-E9B7D855E51D}"/>
                </a:ext>
              </a:extLst>
            </p:cNvPr>
            <p:cNvSpPr txBox="1"/>
            <p:nvPr/>
          </p:nvSpPr>
          <p:spPr>
            <a:xfrm>
              <a:off x="4736125" y="3952681"/>
              <a:ext cx="2018326" cy="954107"/>
            </a:xfrm>
            <a:prstGeom prst="rect">
              <a:avLst/>
            </a:prstGeom>
            <a:noFill/>
          </p:spPr>
          <p:txBody>
            <a:bodyPr wrap="square" rtlCol="0">
              <a:spAutoFit/>
            </a:bodyPr>
            <a:lstStyle/>
            <a:p>
              <a:r>
                <a:rPr lang="fr-FR" dirty="0">
                  <a:latin typeface="Century Gothic" panose="020B0502020202020204" pitchFamily="34" charset="0"/>
                </a:rPr>
                <a:t>Travail des métaux</a:t>
              </a:r>
            </a:p>
            <a:p>
              <a:r>
                <a:rPr lang="fr-FR" dirty="0">
                  <a:latin typeface="Century Gothic" panose="020B0502020202020204" pitchFamily="34" charset="0"/>
                </a:rPr>
                <a:t>Agroalimentaire</a:t>
              </a:r>
            </a:p>
            <a:p>
              <a:r>
                <a:rPr lang="fr-FR" dirty="0">
                  <a:latin typeface="Century Gothic" panose="020B0502020202020204" pitchFamily="34" charset="0"/>
                </a:rPr>
                <a:t>Métiers du pétrole</a:t>
              </a:r>
            </a:p>
            <a:p>
              <a:r>
                <a:rPr lang="fr-FR" dirty="0">
                  <a:latin typeface="Century Gothic" panose="020B0502020202020204" pitchFamily="34" charset="0"/>
                </a:rPr>
                <a:t>…</a:t>
              </a:r>
            </a:p>
          </p:txBody>
        </p:sp>
        <p:cxnSp>
          <p:nvCxnSpPr>
            <p:cNvPr id="12" name="Connecteur droit 11">
              <a:extLst>
                <a:ext uri="{FF2B5EF4-FFF2-40B4-BE49-F238E27FC236}">
                  <a16:creationId xmlns:a16="http://schemas.microsoft.com/office/drawing/2014/main" id="{07359D70-4124-9E68-74E3-2D5BFDD6CB6C}"/>
                </a:ext>
              </a:extLst>
            </p:cNvPr>
            <p:cNvCxnSpPr>
              <a:cxnSpLocks/>
            </p:cNvCxnSpPr>
            <p:nvPr/>
          </p:nvCxnSpPr>
          <p:spPr>
            <a:xfrm>
              <a:off x="4660005" y="4040424"/>
              <a:ext cx="0" cy="792000"/>
            </a:xfrm>
            <a:prstGeom prst="line">
              <a:avLst/>
            </a:prstGeom>
            <a:ln w="57150">
              <a:solidFill>
                <a:srgbClr val="02FFB2"/>
              </a:solidFill>
            </a:ln>
          </p:spPr>
          <p:style>
            <a:lnRef idx="1">
              <a:schemeClr val="accent1"/>
            </a:lnRef>
            <a:fillRef idx="0">
              <a:schemeClr val="accent1"/>
            </a:fillRef>
            <a:effectRef idx="0">
              <a:schemeClr val="accent1"/>
            </a:effectRef>
            <a:fontRef idx="minor">
              <a:schemeClr val="tx1"/>
            </a:fontRef>
          </p:style>
        </p:cxnSp>
      </p:grpSp>
      <p:grpSp>
        <p:nvGrpSpPr>
          <p:cNvPr id="11" name="Groupe 10">
            <a:extLst>
              <a:ext uri="{FF2B5EF4-FFF2-40B4-BE49-F238E27FC236}">
                <a16:creationId xmlns:a16="http://schemas.microsoft.com/office/drawing/2014/main" id="{863E6EAA-4C3C-423C-9B78-ACF3D4944E9D}"/>
              </a:ext>
            </a:extLst>
          </p:cNvPr>
          <p:cNvGrpSpPr/>
          <p:nvPr/>
        </p:nvGrpSpPr>
        <p:grpSpPr>
          <a:xfrm>
            <a:off x="521674" y="4965416"/>
            <a:ext cx="6232777" cy="1453661"/>
            <a:chOff x="521674" y="5233769"/>
            <a:chExt cx="6232777" cy="1453661"/>
          </a:xfrm>
        </p:grpSpPr>
        <p:pic>
          <p:nvPicPr>
            <p:cNvPr id="160" name="Google Shape;160;g1e2afb7e8d7_1_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21674" y="5233769"/>
              <a:ext cx="2018326" cy="1453661"/>
            </a:xfrm>
            <a:prstGeom prst="rect">
              <a:avLst/>
            </a:prstGeom>
            <a:noFill/>
            <a:ln>
              <a:solidFill>
                <a:srgbClr val="02FFB2"/>
              </a:solidFill>
            </a:ln>
          </p:spPr>
        </p:pic>
        <p:sp>
          <p:nvSpPr>
            <p:cNvPr id="4" name="Google Shape;151;g1e2afb7e8d7_1_0">
              <a:extLst>
                <a:ext uri="{FF2B5EF4-FFF2-40B4-BE49-F238E27FC236}">
                  <a16:creationId xmlns:a16="http://schemas.microsoft.com/office/drawing/2014/main" id="{15C5B014-E4CD-6BCF-4077-517AC8013FCE}"/>
                </a:ext>
              </a:extLst>
            </p:cNvPr>
            <p:cNvSpPr txBox="1">
              <a:spLocks/>
            </p:cNvSpPr>
            <p:nvPr/>
          </p:nvSpPr>
          <p:spPr>
            <a:xfrm>
              <a:off x="2644693" y="5587644"/>
              <a:ext cx="1763184" cy="474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750"/>
                </a:spcBef>
                <a:spcAft>
                  <a:spcPts val="0"/>
                </a:spcAft>
                <a:buClr>
                  <a:srgbClr val="31327C"/>
                </a:buClr>
                <a:buSzPts val="1700"/>
                <a:buFont typeface="Arial"/>
                <a:buNone/>
                <a:defRPr sz="1700" b="1" i="0" u="none" strike="noStrike" cap="none">
                  <a:solidFill>
                    <a:srgbClr val="31327C"/>
                  </a:solidFill>
                  <a:latin typeface="Century Gothic"/>
                  <a:ea typeface="Century Gothic"/>
                  <a:cs typeface="Century Gothic"/>
                  <a:sym typeface="Century Gothic"/>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marL="0" indent="0">
                <a:spcBef>
                  <a:spcPts val="0"/>
                </a:spcBef>
              </a:pPr>
              <a:r>
                <a:rPr lang="fr-FR" dirty="0">
                  <a:solidFill>
                    <a:srgbClr val="169FDB"/>
                  </a:solidFill>
                </a:rPr>
                <a:t>Etablissements publics</a:t>
              </a:r>
            </a:p>
          </p:txBody>
        </p:sp>
        <p:sp>
          <p:nvSpPr>
            <p:cNvPr id="7" name="ZoneTexte 6">
              <a:extLst>
                <a:ext uri="{FF2B5EF4-FFF2-40B4-BE49-F238E27FC236}">
                  <a16:creationId xmlns:a16="http://schemas.microsoft.com/office/drawing/2014/main" id="{655323B8-90A2-8709-2DDD-073BB69ACF6C}"/>
                </a:ext>
              </a:extLst>
            </p:cNvPr>
            <p:cNvSpPr txBox="1"/>
            <p:nvPr/>
          </p:nvSpPr>
          <p:spPr>
            <a:xfrm>
              <a:off x="4736125" y="5446311"/>
              <a:ext cx="2018326" cy="954107"/>
            </a:xfrm>
            <a:prstGeom prst="rect">
              <a:avLst/>
            </a:prstGeom>
            <a:noFill/>
          </p:spPr>
          <p:txBody>
            <a:bodyPr wrap="square" rtlCol="0">
              <a:spAutoFit/>
            </a:bodyPr>
            <a:lstStyle/>
            <a:p>
              <a:r>
                <a:rPr lang="fr-FR" dirty="0">
                  <a:latin typeface="Century Gothic" panose="020B0502020202020204" pitchFamily="34" charset="0"/>
                </a:rPr>
                <a:t>Centres techniques</a:t>
              </a:r>
            </a:p>
            <a:p>
              <a:r>
                <a:rPr lang="fr-FR" dirty="0">
                  <a:latin typeface="Century Gothic" panose="020B0502020202020204" pitchFamily="34" charset="0"/>
                </a:rPr>
                <a:t>Piscines</a:t>
              </a:r>
            </a:p>
            <a:p>
              <a:r>
                <a:rPr lang="fr-FR" dirty="0">
                  <a:latin typeface="Century Gothic" panose="020B0502020202020204" pitchFamily="34" charset="0"/>
                </a:rPr>
                <a:t>Hôpitaux</a:t>
              </a:r>
            </a:p>
            <a:p>
              <a:r>
                <a:rPr lang="fr-FR" dirty="0">
                  <a:latin typeface="Century Gothic" panose="020B0502020202020204" pitchFamily="34" charset="0"/>
                </a:rPr>
                <a:t>…</a:t>
              </a:r>
            </a:p>
          </p:txBody>
        </p:sp>
        <p:cxnSp>
          <p:nvCxnSpPr>
            <p:cNvPr id="13" name="Connecteur droit 12">
              <a:extLst>
                <a:ext uri="{FF2B5EF4-FFF2-40B4-BE49-F238E27FC236}">
                  <a16:creationId xmlns:a16="http://schemas.microsoft.com/office/drawing/2014/main" id="{785B92C4-132C-8530-6C0A-AC2FFB6B5B9D}"/>
                </a:ext>
              </a:extLst>
            </p:cNvPr>
            <p:cNvCxnSpPr>
              <a:cxnSpLocks/>
            </p:cNvCxnSpPr>
            <p:nvPr/>
          </p:nvCxnSpPr>
          <p:spPr>
            <a:xfrm>
              <a:off x="4673955" y="5537473"/>
              <a:ext cx="0" cy="792000"/>
            </a:xfrm>
            <a:prstGeom prst="line">
              <a:avLst/>
            </a:prstGeom>
            <a:ln w="57150">
              <a:solidFill>
                <a:srgbClr val="02FFB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3053</TotalTime>
  <Words>6134</Words>
  <Application>Microsoft Office PowerPoint</Application>
  <PresentationFormat>Affichage à l'écran (4:3)</PresentationFormat>
  <Paragraphs>835</Paragraphs>
  <Slides>76</Slides>
  <Notes>74</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76</vt:i4>
      </vt:variant>
    </vt:vector>
  </HeadingPairs>
  <TitlesOfParts>
    <vt:vector size="85" baseType="lpstr">
      <vt:lpstr>Roboto</vt:lpstr>
      <vt:lpstr>Century Gothic</vt:lpstr>
      <vt:lpstr>Century Gothic pro</vt:lpstr>
      <vt:lpstr>Abadi</vt:lpstr>
      <vt:lpstr>Segoe UI Black</vt:lpstr>
      <vt:lpstr>Arial</vt:lpstr>
      <vt:lpstr>Wingdings</vt:lpstr>
      <vt:lpstr>Calibri</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Emilie MAURON</dc:creator>
  <cp:lastModifiedBy>Alexandra PINSCLOUX - Graie</cp:lastModifiedBy>
  <cp:revision>71</cp:revision>
  <dcterms:created xsi:type="dcterms:W3CDTF">2022-12-07T11:41:44Z</dcterms:created>
  <dcterms:modified xsi:type="dcterms:W3CDTF">2023-10-03T10:07:42Z</dcterms:modified>
</cp:coreProperties>
</file>